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411" r:id="rId2"/>
    <p:sldId id="398" r:id="rId3"/>
    <p:sldId id="399" r:id="rId4"/>
    <p:sldId id="400" r:id="rId5"/>
    <p:sldId id="401" r:id="rId6"/>
    <p:sldId id="402" r:id="rId7"/>
    <p:sldId id="404" r:id="rId8"/>
    <p:sldId id="406" r:id="rId9"/>
    <p:sldId id="405" r:id="rId10"/>
    <p:sldId id="407" r:id="rId11"/>
    <p:sldId id="408" r:id="rId12"/>
    <p:sldId id="409" r:id="rId13"/>
    <p:sldId id="410" r:id="rId14"/>
    <p:sldId id="415" r:id="rId15"/>
    <p:sldId id="259" r:id="rId16"/>
    <p:sldId id="262" r:id="rId17"/>
    <p:sldId id="357" r:id="rId18"/>
    <p:sldId id="359" r:id="rId19"/>
    <p:sldId id="261" r:id="rId20"/>
    <p:sldId id="414" r:id="rId21"/>
    <p:sldId id="275" r:id="rId22"/>
    <p:sldId id="263" r:id="rId23"/>
    <p:sldId id="294" r:id="rId24"/>
    <p:sldId id="413" r:id="rId25"/>
    <p:sldId id="412" r:id="rId26"/>
    <p:sldId id="293" r:id="rId27"/>
    <p:sldId id="329" r:id="rId28"/>
    <p:sldId id="264" r:id="rId29"/>
    <p:sldId id="295" r:id="rId30"/>
    <p:sldId id="296" r:id="rId31"/>
    <p:sldId id="297" r:id="rId32"/>
    <p:sldId id="300" r:id="rId33"/>
    <p:sldId id="301" r:id="rId34"/>
    <p:sldId id="303" r:id="rId35"/>
    <p:sldId id="331" r:id="rId36"/>
    <p:sldId id="336" r:id="rId37"/>
    <p:sldId id="340" r:id="rId38"/>
    <p:sldId id="363" r:id="rId39"/>
    <p:sldId id="365" r:id="rId40"/>
    <p:sldId id="373" r:id="rId41"/>
    <p:sldId id="376" r:id="rId42"/>
    <p:sldId id="377" r:id="rId43"/>
    <p:sldId id="378" r:id="rId44"/>
    <p:sldId id="312" r:id="rId45"/>
    <p:sldId id="311" r:id="rId46"/>
    <p:sldId id="391" r:id="rId47"/>
    <p:sldId id="317" r:id="rId48"/>
    <p:sldId id="318" r:id="rId49"/>
    <p:sldId id="320" r:id="rId50"/>
    <p:sldId id="379" r:id="rId51"/>
    <p:sldId id="384" r:id="rId52"/>
    <p:sldId id="269" r:id="rId53"/>
    <p:sldId id="416" r:id="rId54"/>
    <p:sldId id="385" r:id="rId55"/>
    <p:sldId id="386" r:id="rId56"/>
    <p:sldId id="387" r:id="rId57"/>
    <p:sldId id="346" r:id="rId58"/>
    <p:sldId id="344"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5590"/>
    <a:srgbClr val="3366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52" autoAdjust="0"/>
    <p:restoredTop sz="73799" autoAdjust="0"/>
  </p:normalViewPr>
  <p:slideViewPr>
    <p:cSldViewPr>
      <p:cViewPr varScale="1">
        <p:scale>
          <a:sx n="87" d="100"/>
          <a:sy n="87" d="100"/>
        </p:scale>
        <p:origin x="1476" y="78"/>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54" d="100"/>
          <a:sy n="54" d="100"/>
        </p:scale>
        <p:origin x="264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tx1"/>
                </a:solidFill>
                <a:effectLst/>
                <a:latin typeface="+mn-lt"/>
                <a:ea typeface="+mn-ea"/>
                <a:cs typeface="+mn-cs"/>
              </a:defRPr>
            </a:pPr>
            <a:r>
              <a:rPr lang="en-US" sz="1200" dirty="0" smtClean="0">
                <a:solidFill>
                  <a:schemeClr val="tx1"/>
                </a:solidFill>
                <a:effectLst/>
              </a:rPr>
              <a:t>This communication</a:t>
            </a:r>
            <a:r>
              <a:rPr lang="en-US" sz="1200" baseline="0" dirty="0" smtClean="0">
                <a:solidFill>
                  <a:schemeClr val="tx1"/>
                </a:solidFill>
                <a:effectLst/>
              </a:rPr>
              <a:t> </a:t>
            </a:r>
            <a:r>
              <a:rPr lang="en-US" sz="1200" dirty="0" smtClean="0">
                <a:solidFill>
                  <a:schemeClr val="tx1"/>
                </a:solidFill>
                <a:effectLst/>
              </a:rPr>
              <a:t>tool </a:t>
            </a:r>
            <a:r>
              <a:rPr lang="en-US" sz="1200" dirty="0">
                <a:solidFill>
                  <a:schemeClr val="tx1"/>
                </a:solidFill>
                <a:effectLst/>
              </a:rPr>
              <a:t>is useful in supporting access to health </a:t>
            </a:r>
            <a:r>
              <a:rPr lang="en-US" sz="1200" dirty="0" smtClean="0">
                <a:solidFill>
                  <a:schemeClr val="tx1"/>
                </a:solidFill>
                <a:effectLst/>
              </a:rPr>
              <a:t>information</a:t>
            </a:r>
            <a:endParaRPr lang="en-US" sz="1200" dirty="0">
              <a:solidFill>
                <a:schemeClr val="tx1"/>
              </a:solidFill>
              <a:effectLst/>
            </a:endParaRP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tx1"/>
              </a:solidFill>
              <a:effectLst/>
              <a:latin typeface="+mn-lt"/>
              <a:ea typeface="+mn-ea"/>
              <a:cs typeface="+mn-cs"/>
            </a:defRPr>
          </a:pPr>
          <a:endParaRPr lang="en-US"/>
        </a:p>
      </c:txPr>
    </c:title>
    <c:autoTitleDeleted val="0"/>
    <c:plotArea>
      <c:layout>
        <c:manualLayout>
          <c:layoutTarget val="inner"/>
          <c:xMode val="edge"/>
          <c:yMode val="edge"/>
          <c:x val="0.38281186877256268"/>
          <c:y val="0.2537084188742913"/>
          <c:w val="0.59871791142697395"/>
          <c:h val="0.54137962923003891"/>
        </c:manualLayout>
      </c:layout>
      <c:barChart>
        <c:barDir val="col"/>
        <c:grouping val="clustered"/>
        <c:varyColors val="0"/>
        <c:ser>
          <c:idx val="0"/>
          <c:order val="0"/>
          <c:tx>
            <c:strRef>
              <c:f>Sheet1!$A$3</c:f>
              <c:strCache>
                <c:ptCount val="1"/>
                <c:pt idx="0">
                  <c:v>NN/LM MCR Weekly News</c:v>
                </c:pt>
              </c:strCache>
            </c:strRef>
          </c:tx>
          <c:spPr>
            <a:solidFill>
              <a:srgbClr val="593C5A"/>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Sheet1!$B$2:$F$2</c:f>
              <c:strCache>
                <c:ptCount val="5"/>
                <c:pt idx="0">
                  <c:v>Strongly agree</c:v>
                </c:pt>
                <c:pt idx="1">
                  <c:v>Agree</c:v>
                </c:pt>
                <c:pt idx="2">
                  <c:v>Neither agree nor disagree</c:v>
                </c:pt>
                <c:pt idx="3">
                  <c:v>Disagree</c:v>
                </c:pt>
                <c:pt idx="4">
                  <c:v>Strongly disagree</c:v>
                </c:pt>
              </c:strCache>
            </c:strRef>
          </c:cat>
          <c:val>
            <c:numRef>
              <c:f>Sheet1!$B$3:$F$3</c:f>
              <c:numCache>
                <c:formatCode>General</c:formatCode>
                <c:ptCount val="5"/>
                <c:pt idx="0">
                  <c:v>30</c:v>
                </c:pt>
                <c:pt idx="1">
                  <c:v>49</c:v>
                </c:pt>
                <c:pt idx="2">
                  <c:v>12</c:v>
                </c:pt>
                <c:pt idx="3">
                  <c:v>0</c:v>
                </c:pt>
                <c:pt idx="4">
                  <c:v>0</c:v>
                </c:pt>
              </c:numCache>
            </c:numRef>
          </c:val>
          <c:extLst xmlns:c16r2="http://schemas.microsoft.com/office/drawing/2015/06/chart">
            <c:ext xmlns:c16="http://schemas.microsoft.com/office/drawing/2014/chart" uri="{C3380CC4-5D6E-409C-BE32-E72D297353CC}">
              <c16:uniqueId val="{00000000-AACB-404F-A45A-298085242BAE}"/>
            </c:ext>
          </c:extLst>
        </c:ser>
        <c:ser>
          <c:idx val="1"/>
          <c:order val="1"/>
          <c:tx>
            <c:strRef>
              <c:f>Sheet1!$A$4</c:f>
              <c:strCache>
                <c:ptCount val="1"/>
                <c:pt idx="0">
                  <c:v>Plains to Peaks Post Newsletter</c:v>
                </c:pt>
              </c:strCache>
            </c:strRef>
          </c:tx>
          <c:spPr>
            <a:solidFill>
              <a:srgbClr val="9866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Sheet1!$B$2:$F$2</c:f>
              <c:strCache>
                <c:ptCount val="5"/>
                <c:pt idx="0">
                  <c:v>Strongly agree</c:v>
                </c:pt>
                <c:pt idx="1">
                  <c:v>Agree</c:v>
                </c:pt>
                <c:pt idx="2">
                  <c:v>Neither agree nor disagree</c:v>
                </c:pt>
                <c:pt idx="3">
                  <c:v>Disagree</c:v>
                </c:pt>
                <c:pt idx="4">
                  <c:v>Strongly disagree</c:v>
                </c:pt>
              </c:strCache>
            </c:strRef>
          </c:cat>
          <c:val>
            <c:numRef>
              <c:f>Sheet1!$B$4:$F$4</c:f>
              <c:numCache>
                <c:formatCode>General</c:formatCode>
                <c:ptCount val="5"/>
                <c:pt idx="0">
                  <c:v>15</c:v>
                </c:pt>
                <c:pt idx="1">
                  <c:v>42</c:v>
                </c:pt>
                <c:pt idx="2">
                  <c:v>23</c:v>
                </c:pt>
                <c:pt idx="3">
                  <c:v>0</c:v>
                </c:pt>
                <c:pt idx="4">
                  <c:v>1</c:v>
                </c:pt>
              </c:numCache>
            </c:numRef>
          </c:val>
          <c:extLst xmlns:c16r2="http://schemas.microsoft.com/office/drawing/2015/06/chart">
            <c:ext xmlns:c16="http://schemas.microsoft.com/office/drawing/2014/chart" uri="{C3380CC4-5D6E-409C-BE32-E72D297353CC}">
              <c16:uniqueId val="{00000001-AACB-404F-A45A-298085242BAE}"/>
            </c:ext>
          </c:extLst>
        </c:ser>
        <c:ser>
          <c:idx val="2"/>
          <c:order val="2"/>
          <c:tx>
            <c:strRef>
              <c:f>Sheet1!$A$5</c:f>
              <c:strCache>
                <c:ptCount val="1"/>
                <c:pt idx="0">
                  <c:v>NN/LM MCR website</c:v>
                </c:pt>
              </c:strCache>
            </c:strRef>
          </c:tx>
          <c:spPr>
            <a:solidFill>
              <a:srgbClr val="C8AFC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Sheet1!$B$2:$F$2</c:f>
              <c:strCache>
                <c:ptCount val="5"/>
                <c:pt idx="0">
                  <c:v>Strongly agree</c:v>
                </c:pt>
                <c:pt idx="1">
                  <c:v>Agree</c:v>
                </c:pt>
                <c:pt idx="2">
                  <c:v>Neither agree nor disagree</c:v>
                </c:pt>
                <c:pt idx="3">
                  <c:v>Disagree</c:v>
                </c:pt>
                <c:pt idx="4">
                  <c:v>Strongly disagree</c:v>
                </c:pt>
              </c:strCache>
            </c:strRef>
          </c:cat>
          <c:val>
            <c:numRef>
              <c:f>Sheet1!$B$5:$F$5</c:f>
              <c:numCache>
                <c:formatCode>General</c:formatCode>
                <c:ptCount val="5"/>
                <c:pt idx="0">
                  <c:v>20</c:v>
                </c:pt>
                <c:pt idx="1">
                  <c:v>50</c:v>
                </c:pt>
                <c:pt idx="2">
                  <c:v>16</c:v>
                </c:pt>
                <c:pt idx="3">
                  <c:v>0</c:v>
                </c:pt>
                <c:pt idx="4">
                  <c:v>0</c:v>
                </c:pt>
              </c:numCache>
            </c:numRef>
          </c:val>
          <c:extLst xmlns:c16r2="http://schemas.microsoft.com/office/drawing/2015/06/chart">
            <c:ext xmlns:c16="http://schemas.microsoft.com/office/drawing/2014/chart" uri="{C3380CC4-5D6E-409C-BE32-E72D297353CC}">
              <c16:uniqueId val="{00000002-AACB-404F-A45A-298085242BAE}"/>
            </c:ext>
          </c:extLst>
        </c:ser>
        <c:dLbls>
          <c:showLegendKey val="0"/>
          <c:showVal val="0"/>
          <c:showCatName val="0"/>
          <c:showSerName val="0"/>
          <c:showPercent val="0"/>
          <c:showBubbleSize val="0"/>
        </c:dLbls>
        <c:gapWidth val="100"/>
        <c:overlap val="-24"/>
        <c:axId val="338354752"/>
        <c:axId val="338355144"/>
      </c:barChart>
      <c:catAx>
        <c:axId val="33835475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38355144"/>
        <c:crosses val="autoZero"/>
        <c:auto val="1"/>
        <c:lblAlgn val="ctr"/>
        <c:lblOffset val="100"/>
        <c:noMultiLvlLbl val="0"/>
      </c:catAx>
      <c:valAx>
        <c:axId val="338355144"/>
        <c:scaling>
          <c:orientation val="minMax"/>
          <c:max val="50"/>
        </c:scaling>
        <c:delete val="0"/>
        <c:axPos val="l"/>
        <c:majorGridlines>
          <c:spPr>
            <a:ln w="9525" cap="flat" cmpd="sng" algn="ctr">
              <a:solidFill>
                <a:schemeClr val="tx1">
                  <a:alpha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38354752"/>
        <c:crosses val="autoZero"/>
        <c:crossBetween val="between"/>
        <c:majorUnit val="10"/>
      </c:valAx>
      <c:spPr>
        <a:noFill/>
        <a:ln>
          <a:noFill/>
        </a:ln>
        <a:effectLst>
          <a:glow rad="63500">
            <a:schemeClr val="accent2">
              <a:satMod val="175000"/>
              <a:alpha val="70000"/>
            </a:schemeClr>
          </a:glow>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786182-3B44-4C74-AA1C-4A0B9820201E}" type="datetimeFigureOut">
              <a:rPr lang="en-US" smtClean="0"/>
              <a:t>6/8/2016</a:t>
            </a:fld>
            <a:endParaRPr lang="en-US"/>
          </a:p>
        </p:txBody>
      </p:sp>
      <p:sp>
        <p:nvSpPr>
          <p:cNvPr id="5" name="Notes Placeholder 4"/>
          <p:cNvSpPr>
            <a:spLocks noGrp="1"/>
          </p:cNvSpPr>
          <p:nvPr>
            <p:ph type="body" sz="quarter" idx="3"/>
          </p:nvPr>
        </p:nvSpPr>
        <p:spPr>
          <a:xfrm>
            <a:off x="838200" y="914400"/>
            <a:ext cx="5486400" cy="74866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899DB-9F03-431B-87E3-A8FC593665D0}" type="slidenum">
              <a:rPr lang="en-US" smtClean="0"/>
              <a:t>‹#›</a:t>
            </a:fld>
            <a:endParaRPr lang="en-US"/>
          </a:p>
        </p:txBody>
      </p:sp>
    </p:spTree>
    <p:extLst>
      <p:ext uri="{BB962C8B-B14F-4D97-AF65-F5344CB8AC3E}">
        <p14:creationId xmlns:p14="http://schemas.microsoft.com/office/powerpoint/2010/main" val="144493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smtClean="0"/>
              <a:t>Thank you, Betsy.  Every year, NLM has the privilege of addressing you, the members of the MLA and this year we’re honored to be in this wonderful city in Canada and talk to our Canadian </a:t>
            </a:r>
            <a:r>
              <a:rPr lang="en-US" dirty="0" err="1" smtClean="0"/>
              <a:t>froleagues</a:t>
            </a:r>
            <a:r>
              <a:rPr lang="en-US" dirty="0" smtClean="0"/>
              <a:t> as well. (thanks, MJ) Today, I’ve chosen two topics to share with you, and I will be looking back and looking ahead. First, I’m going to look back at the last five years of our national network of libraries of medicine and look forward to the new cooperative agreements. And then, I’ll share a behind the scenes look at our MEDLINE indexing, both how we do it know and how we’re improving it going forward.</a:t>
            </a:r>
            <a:endParaRPr lang="en-US" dirty="0"/>
          </a:p>
        </p:txBody>
      </p:sp>
      <p:sp>
        <p:nvSpPr>
          <p:cNvPr id="4" name="Slide Number Placeholder 3"/>
          <p:cNvSpPr>
            <a:spLocks noGrp="1"/>
          </p:cNvSpPr>
          <p:nvPr>
            <p:ph type="sldNum" sz="quarter" idx="10"/>
          </p:nvPr>
        </p:nvSpPr>
        <p:spPr/>
        <p:txBody>
          <a:bodyPr/>
          <a:lstStyle/>
          <a:p>
            <a:fld id="{717899DB-9F03-431B-87E3-A8FC593665D0}" type="slidenum">
              <a:rPr lang="en-US" smtClean="0"/>
              <a:t>1</a:t>
            </a:fld>
            <a:endParaRPr lang="en-US"/>
          </a:p>
        </p:txBody>
      </p:sp>
    </p:spTree>
    <p:extLst>
      <p:ext uri="{BB962C8B-B14F-4D97-AF65-F5344CB8AC3E}">
        <p14:creationId xmlns:p14="http://schemas.microsoft.com/office/powerpoint/2010/main" val="9856819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New England Region used a Focused Outreach model, to target medically underserved geographic areas and populations to maximize staff outreach impact.  The staff coordinated Communities of Interest offering workshops, on a variety of topics including supporting the Affordable Care Act, adding Value to EHRs, and demonstrating community benefit.  The NER has also developed unique programming in public health coordinating the </a:t>
            </a:r>
            <a:r>
              <a:rPr lang="en-US" sz="1200" kern="1200" dirty="0" err="1" smtClean="0">
                <a:solidFill>
                  <a:schemeClr val="tx1"/>
                </a:solidFill>
                <a:effectLst/>
                <a:latin typeface="+mn-lt"/>
                <a:ea typeface="+mn-ea"/>
                <a:cs typeface="+mn-cs"/>
              </a:rPr>
              <a:t>PHPartners</a:t>
            </a:r>
            <a:r>
              <a:rPr lang="en-US" sz="1200" kern="1200" dirty="0" smtClean="0">
                <a:solidFill>
                  <a:schemeClr val="tx1"/>
                </a:solidFill>
                <a:effectLst/>
                <a:latin typeface="+mn-lt"/>
                <a:ea typeface="+mn-ea"/>
                <a:cs typeface="+mn-cs"/>
              </a:rPr>
              <a:t> website and the Public Health Information Access Project .  </a:t>
            </a:r>
          </a:p>
          <a:p>
            <a:endParaRPr lang="en-US" dirty="0"/>
          </a:p>
        </p:txBody>
      </p:sp>
      <p:sp>
        <p:nvSpPr>
          <p:cNvPr id="4" name="Slide Number Placeholder 3"/>
          <p:cNvSpPr>
            <a:spLocks noGrp="1"/>
          </p:cNvSpPr>
          <p:nvPr>
            <p:ph type="sldNum" sz="quarter" idx="10"/>
          </p:nvPr>
        </p:nvSpPr>
        <p:spPr/>
        <p:txBody>
          <a:bodyPr/>
          <a:lstStyle/>
          <a:p>
            <a:fld id="{DC5E20B5-3271-44A7-9AED-D546E2EDBB87}" type="slidenum">
              <a:rPr lang="en-US" smtClean="0"/>
              <a:t>10</a:t>
            </a:fld>
            <a:endParaRPr lang="en-US"/>
          </a:p>
        </p:txBody>
      </p:sp>
    </p:spTree>
    <p:extLst>
      <p:ext uri="{BB962C8B-B14F-4D97-AF65-F5344CB8AC3E}">
        <p14:creationId xmlns:p14="http://schemas.microsoft.com/office/powerpoint/2010/main" val="2367373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NTC moved the majority of training online to provide better access for all of you, and also pioneered new class formats, such as the modular, self-paced Discovering TOXNET, and collaborated to expand training opportunities in bioinformatics for librarians with “Fundamentals of Bioinformatics” and a “Librarian’s Guide to NCBI. “</a:t>
            </a:r>
          </a:p>
          <a:p>
            <a:endParaRPr lang="en-US" dirty="0"/>
          </a:p>
        </p:txBody>
      </p:sp>
      <p:sp>
        <p:nvSpPr>
          <p:cNvPr id="4" name="Slide Number Placeholder 3"/>
          <p:cNvSpPr>
            <a:spLocks noGrp="1"/>
          </p:cNvSpPr>
          <p:nvPr>
            <p:ph type="sldNum" sz="quarter" idx="10"/>
          </p:nvPr>
        </p:nvSpPr>
        <p:spPr/>
        <p:txBody>
          <a:bodyPr/>
          <a:lstStyle/>
          <a:p>
            <a:fld id="{2F6C37F3-3210-4D78-AC2D-29EFBEBCE9D6}" type="slidenum">
              <a:rPr lang="en-US" smtClean="0"/>
              <a:t>11</a:t>
            </a:fld>
            <a:endParaRPr lang="en-US"/>
          </a:p>
        </p:txBody>
      </p:sp>
    </p:spTree>
    <p:extLst>
      <p:ext uri="{BB962C8B-B14F-4D97-AF65-F5344CB8AC3E}">
        <p14:creationId xmlns:p14="http://schemas.microsoft.com/office/powerpoint/2010/main" val="1847192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During this contract, the outreach evaluation resource center published edition two of the popular booklet “Planning and Evaluating Health Information Outreach Projects” and has distributed nearly 800 copies of the latest edition internationally.  I highly recommend it for any of you engaged in outreach here in Canada, the US or elsewhere.</a:t>
            </a:r>
          </a:p>
          <a:p>
            <a:endParaRPr lang="en-US" sz="1400" dirty="0"/>
          </a:p>
        </p:txBody>
      </p:sp>
      <p:sp>
        <p:nvSpPr>
          <p:cNvPr id="4" name="Slide Number Placeholder 3"/>
          <p:cNvSpPr>
            <a:spLocks noGrp="1"/>
          </p:cNvSpPr>
          <p:nvPr>
            <p:ph type="sldNum" sz="quarter" idx="10"/>
          </p:nvPr>
        </p:nvSpPr>
        <p:spPr/>
        <p:txBody>
          <a:bodyPr/>
          <a:lstStyle/>
          <a:p>
            <a:fld id="{81CE8733-86A3-40C9-8148-4ACABE909717}" type="slidenum">
              <a:rPr lang="en-US" smtClean="0"/>
              <a:t>12</a:t>
            </a:fld>
            <a:endParaRPr lang="en-US"/>
          </a:p>
        </p:txBody>
      </p:sp>
    </p:spTree>
    <p:extLst>
      <p:ext uri="{BB962C8B-B14F-4D97-AF65-F5344CB8AC3E}">
        <p14:creationId xmlns:p14="http://schemas.microsoft.com/office/powerpoint/2010/main" val="2024240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lastly, the web service technology center provided the virtual digital glue of the web sites and services that kept the entire RML network connected to each other and to all of you and we thank them for that vital service.</a:t>
            </a:r>
          </a:p>
          <a:p>
            <a:endParaRPr lang="en-US" dirty="0"/>
          </a:p>
        </p:txBody>
      </p:sp>
      <p:sp>
        <p:nvSpPr>
          <p:cNvPr id="4" name="Slide Number Placeholder 3"/>
          <p:cNvSpPr>
            <a:spLocks noGrp="1"/>
          </p:cNvSpPr>
          <p:nvPr>
            <p:ph type="sldNum" sz="quarter" idx="10"/>
          </p:nvPr>
        </p:nvSpPr>
        <p:spPr/>
        <p:txBody>
          <a:bodyPr/>
          <a:lstStyle/>
          <a:p>
            <a:fld id="{7CE1FB63-1EA8-F74A-9C91-479DE6D0041A}" type="slidenum">
              <a:rPr lang="en-US" smtClean="0"/>
              <a:t>13</a:t>
            </a:fld>
            <a:endParaRPr lang="en-US"/>
          </a:p>
        </p:txBody>
      </p:sp>
    </p:spTree>
    <p:extLst>
      <p:ext uri="{BB962C8B-B14F-4D97-AF65-F5344CB8AC3E}">
        <p14:creationId xmlns:p14="http://schemas.microsoft.com/office/powerpoint/2010/main" val="69913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Going forward, these are the institutions who you will be counting on to connect you to NLM products and services, our national workforce that are creating wonderful tools and resources for those of you in the US that of course,  our neighbors here in the north are welcome to use as well.</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if I could ask any of you in the room who were part of any of the RMLs of the recently ended contract, or any of you who are part of the cooperative agreements going forward, I would like to lead your </a:t>
            </a:r>
            <a:r>
              <a:rPr lang="en-US" sz="1200" kern="1200" dirty="0" err="1" smtClean="0">
                <a:solidFill>
                  <a:schemeClr val="tx1"/>
                </a:solidFill>
                <a:effectLst/>
                <a:latin typeface="+mn-lt"/>
                <a:ea typeface="+mn-ea"/>
                <a:cs typeface="+mn-cs"/>
              </a:rPr>
              <a:t>froleagues</a:t>
            </a:r>
            <a:r>
              <a:rPr lang="en-US" sz="1200" kern="1200" dirty="0" smtClean="0">
                <a:solidFill>
                  <a:schemeClr val="tx1"/>
                </a:solidFill>
                <a:effectLst/>
                <a:latin typeface="+mn-lt"/>
                <a:ea typeface="+mn-ea"/>
                <a:cs typeface="+mn-cs"/>
              </a:rPr>
              <a:t> in thanking you.</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7899DB-9F03-431B-87E3-A8FC593665D0}" type="slidenum">
              <a:rPr lang="en-US" smtClean="0"/>
              <a:t>14</a:t>
            </a:fld>
            <a:endParaRPr lang="en-US"/>
          </a:p>
        </p:txBody>
      </p:sp>
    </p:spTree>
    <p:extLst>
      <p:ext uri="{BB962C8B-B14F-4D97-AF65-F5344CB8AC3E}">
        <p14:creationId xmlns:p14="http://schemas.microsoft.com/office/powerpoint/2010/main" val="196667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know everyone is familiar with MEDLINE and you’ve probably used PubMed/MEDLINE if not in the last minute, maybe the last week or so.  And, at some point, someone probably taught you how NLM indexes articles for MEDLINE, but let’s take a behind the scenes look anyway since I personally know some indexers pretty well and they gave me the scoop to share with you this morning.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17899DB-9F03-431B-87E3-A8FC593665D0}" type="slidenum">
              <a:rPr lang="en-US" smtClean="0"/>
              <a:t>15</a:t>
            </a:fld>
            <a:endParaRPr lang="en-US"/>
          </a:p>
        </p:txBody>
      </p:sp>
    </p:spTree>
    <p:extLst>
      <p:ext uri="{BB962C8B-B14F-4D97-AF65-F5344CB8AC3E}">
        <p14:creationId xmlns:p14="http://schemas.microsoft.com/office/powerpoint/2010/main" val="1540385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At this international meeting, I want to point out that journals indexed for MEDLINE are published in 85 countries and articles can be written in any of almost 40 languages though most are in English and almost every one has English abstract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16</a:t>
            </a:fld>
            <a:endParaRPr lang="en-US"/>
          </a:p>
        </p:txBody>
      </p:sp>
    </p:spTree>
    <p:extLst>
      <p:ext uri="{BB962C8B-B14F-4D97-AF65-F5344CB8AC3E}">
        <p14:creationId xmlns:p14="http://schemas.microsoft.com/office/powerpoint/2010/main" val="200565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the list of countries of publication.</a:t>
            </a:r>
            <a:r>
              <a:rPr lang="en-US" sz="1200" kern="1200" baseline="0" dirty="0" smtClean="0">
                <a:solidFill>
                  <a:schemeClr val="tx1"/>
                </a:solidFill>
                <a:effectLst/>
                <a:latin typeface="+mn-lt"/>
                <a:ea typeface="+mn-ea"/>
                <a:cs typeface="+mn-cs"/>
              </a:rPr>
              <a:t>  A</a:t>
            </a:r>
            <a:r>
              <a:rPr lang="en-US" sz="1200" kern="1200" dirty="0" smtClean="0">
                <a:solidFill>
                  <a:schemeClr val="tx1"/>
                </a:solidFill>
                <a:effectLst/>
                <a:latin typeface="+mn-lt"/>
                <a:ea typeface="+mn-ea"/>
                <a:cs typeface="+mn-cs"/>
              </a:rPr>
              <a:t> fair number are published here in Canada.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17</a:t>
            </a:fld>
            <a:endParaRPr lang="en-US"/>
          </a:p>
        </p:txBody>
      </p:sp>
    </p:spTree>
    <p:extLst>
      <p:ext uri="{BB962C8B-B14F-4D97-AF65-F5344CB8AC3E}">
        <p14:creationId xmlns:p14="http://schemas.microsoft.com/office/powerpoint/2010/main" val="531439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But, let’s take a look at the growth of MEDLINE indexing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18</a:t>
            </a:fld>
            <a:endParaRPr lang="en-US"/>
          </a:p>
        </p:txBody>
      </p:sp>
    </p:spTree>
    <p:extLst>
      <p:ext uri="{BB962C8B-B14F-4D97-AF65-F5344CB8AC3E}">
        <p14:creationId xmlns:p14="http://schemas.microsoft.com/office/powerpoint/2010/main" val="3976000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are the numbers for the past 15 years.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dirty="0" smtClean="0"/>
              <a:t>This graph illustrates the growth</a:t>
            </a:r>
            <a:r>
              <a:rPr lang="en-US" baseline="0" dirty="0" smtClean="0"/>
              <a:t> of MEDLINE indexing over the past 15 years.</a:t>
            </a:r>
          </a:p>
          <a:p>
            <a:endParaRPr lang="en-US" baseline="0" dirty="0" smtClean="0"/>
          </a:p>
          <a:p>
            <a:r>
              <a:rPr lang="en-US" baseline="0" dirty="0" smtClean="0"/>
              <a:t>In FY 2000, we indexed 442,00 articles from 4,332 MEDLINE journals – this was done by 104 indexers.</a:t>
            </a:r>
          </a:p>
          <a:p>
            <a:endParaRPr lang="en-US" baseline="0" dirty="0" smtClean="0"/>
          </a:p>
          <a:p>
            <a:r>
              <a:rPr lang="en-US" baseline="0" dirty="0" smtClean="0"/>
              <a:t>In FY 2015, we indexed almost twice as many articles  -- 805,000 articles from 5,618 journals.</a:t>
            </a:r>
          </a:p>
          <a:p>
            <a:endParaRPr lang="en-US" baseline="0" dirty="0" smtClean="0"/>
          </a:p>
          <a:p>
            <a:r>
              <a:rPr lang="en-US" baseline="0" dirty="0" smtClean="0"/>
              <a:t>This tremendous increase in work was done by 127 indexers – so without a doubling of the number of human indexers.</a:t>
            </a:r>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19</a:t>
            </a:fld>
            <a:endParaRPr lang="en-US"/>
          </a:p>
        </p:txBody>
      </p:sp>
    </p:spTree>
    <p:extLst>
      <p:ext uri="{BB962C8B-B14F-4D97-AF65-F5344CB8AC3E}">
        <p14:creationId xmlns:p14="http://schemas.microsoft.com/office/powerpoint/2010/main" val="3610917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NLM has many services that benefit the entire international community.  But, for people in the US, we sponsor the Regional Medical Library Network whose staff serve as a field force for NLM.  On April 30, these 8 regional medical libraries ended their five year contracts so here’s a whirlwind tour of their accomplishments. I hope that this quick overview may highlight a project you’ll want to explore or possibly even emulate whether your library is here in Canada or in the US.</a:t>
            </a:r>
          </a:p>
          <a:p>
            <a:endParaRPr lang="en-US" dirty="0"/>
          </a:p>
        </p:txBody>
      </p:sp>
      <p:sp>
        <p:nvSpPr>
          <p:cNvPr id="4" name="Slide Number Placeholder 3"/>
          <p:cNvSpPr>
            <a:spLocks noGrp="1"/>
          </p:cNvSpPr>
          <p:nvPr>
            <p:ph type="sldNum" sz="quarter" idx="10"/>
          </p:nvPr>
        </p:nvSpPr>
        <p:spPr/>
        <p:txBody>
          <a:bodyPr/>
          <a:lstStyle/>
          <a:p>
            <a:fld id="{BEBAB84D-E9BC-4435-AEE6-5376887738EB}" type="slidenum">
              <a:rPr lang="en-US" smtClean="0"/>
              <a:t>2</a:t>
            </a:fld>
            <a:endParaRPr lang="en-US"/>
          </a:p>
        </p:txBody>
      </p:sp>
    </p:spTree>
    <p:extLst>
      <p:ext uri="{BB962C8B-B14F-4D97-AF65-F5344CB8AC3E}">
        <p14:creationId xmlns:p14="http://schemas.microsoft.com/office/powerpoint/2010/main" val="7644841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year 2000, 104 people indexed 442,000 articles from over 4,300 MEDLINE journals.  In 2015, 127 indexers indexed approximately 805,000 articles from 5,600 journals – </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20</a:t>
            </a:fld>
            <a:endParaRPr lang="en-US"/>
          </a:p>
        </p:txBody>
      </p:sp>
    </p:spTree>
    <p:extLst>
      <p:ext uri="{BB962C8B-B14F-4D97-AF65-F5344CB8AC3E}">
        <p14:creationId xmlns:p14="http://schemas.microsoft.com/office/powerpoint/2010/main" val="3003888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you can see, these experts increased their production by 82% with only a 22% increase in the number of people doing the work. Our indexing section has been working hard in partnership with our Lister Hill center for biomedical communications to make this trend possible, and we hope, sustainable.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21</a:t>
            </a:fld>
            <a:endParaRPr lang="en-US"/>
          </a:p>
        </p:txBody>
      </p:sp>
    </p:spTree>
    <p:extLst>
      <p:ext uri="{BB962C8B-B14F-4D97-AF65-F5344CB8AC3E}">
        <p14:creationId xmlns:p14="http://schemas.microsoft.com/office/powerpoint/2010/main" val="742862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People often ask if the MEDLINE indexers and librarians.  Yes, some of them are, but most of them are subject experts, with advanced degrees in science and health care.   Journals are assigned based on indexer subject matter and language expertise.  For example,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22</a:t>
            </a:fld>
            <a:endParaRPr lang="en-US"/>
          </a:p>
        </p:txBody>
      </p:sp>
    </p:spTree>
    <p:extLst>
      <p:ext uri="{BB962C8B-B14F-4D97-AF65-F5344CB8AC3E}">
        <p14:creationId xmlns:p14="http://schemas.microsoft.com/office/powerpoint/2010/main" val="2442690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journal would be indexed by someone with a degree in pharmacy</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23</a:t>
            </a:fld>
            <a:endParaRPr lang="en-US"/>
          </a:p>
        </p:txBody>
      </p:sp>
    </p:spTree>
    <p:extLst>
      <p:ext uri="{BB962C8B-B14F-4D97-AF65-F5344CB8AC3E}">
        <p14:creationId xmlns:p14="http://schemas.microsoft.com/office/powerpoint/2010/main" val="24676040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journal would be indexed by someone with a degree in pharmacy</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24</a:t>
            </a:fld>
            <a:endParaRPr lang="en-US"/>
          </a:p>
        </p:txBody>
      </p:sp>
    </p:spTree>
    <p:extLst>
      <p:ext uri="{BB962C8B-B14F-4D97-AF65-F5344CB8AC3E}">
        <p14:creationId xmlns:p14="http://schemas.microsoft.com/office/powerpoint/2010/main" val="13490231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title would be appropriate for someone with a veterinary degree or animal science background</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25</a:t>
            </a:fld>
            <a:endParaRPr lang="en-US"/>
          </a:p>
        </p:txBody>
      </p:sp>
    </p:spTree>
    <p:extLst>
      <p:ext uri="{BB962C8B-B14F-4D97-AF65-F5344CB8AC3E}">
        <p14:creationId xmlns:p14="http://schemas.microsoft.com/office/powerpoint/2010/main" val="40642121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And someone with a nursing background might index this title.  We have more Canadian journal examples, but you get the idea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26</a:t>
            </a:fld>
            <a:endParaRPr lang="en-US"/>
          </a:p>
        </p:txBody>
      </p:sp>
    </p:spTree>
    <p:extLst>
      <p:ext uri="{BB962C8B-B14F-4D97-AF65-F5344CB8AC3E}">
        <p14:creationId xmlns:p14="http://schemas.microsoft.com/office/powerpoint/2010/main" val="38100724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here’s the behind the scenes on the actual indexing process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27</a:t>
            </a:fld>
            <a:endParaRPr lang="en-US"/>
          </a:p>
        </p:txBody>
      </p:sp>
    </p:spTree>
    <p:extLst>
      <p:ext uri="{BB962C8B-B14F-4D97-AF65-F5344CB8AC3E}">
        <p14:creationId xmlns:p14="http://schemas.microsoft.com/office/powerpoint/2010/main" val="26559020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Indexers don’t actually read the entire article</a:t>
            </a:r>
          </a:p>
          <a:p>
            <a:r>
              <a:rPr lang="en-US" dirty="0" smtClean="0"/>
              <a:t>We</a:t>
            </a:r>
            <a:r>
              <a:rPr lang="en-US" baseline="0" dirty="0" smtClean="0"/>
              <a:t> are often asked whether indexers read the entire article – they do not.  Their approach is to</a:t>
            </a:r>
          </a:p>
          <a:p>
            <a:r>
              <a:rPr lang="en-US" baseline="0" dirty="0" smtClean="0"/>
              <a:t>Read and understand the title</a:t>
            </a:r>
          </a:p>
          <a:p>
            <a:r>
              <a:rPr lang="en-US" baseline="0" dirty="0" smtClean="0"/>
              <a:t>Scan the abstract for an overview of content</a:t>
            </a:r>
          </a:p>
          <a:p>
            <a:r>
              <a:rPr lang="en-US" baseline="0" dirty="0" smtClean="0"/>
              <a:t>Scan the introduction to the statement of purpose</a:t>
            </a:r>
          </a:p>
          <a:p>
            <a:r>
              <a:rPr lang="en-US" baseline="0" dirty="0" smtClean="0"/>
              <a:t>Check the materials and methods for details about the study subject and techniques used</a:t>
            </a:r>
          </a:p>
          <a:p>
            <a:r>
              <a:rPr lang="en-US" baseline="0" dirty="0" smtClean="0"/>
              <a:t>Focus on the Results</a:t>
            </a:r>
          </a:p>
          <a:p>
            <a:endParaRPr lang="en-US" baseline="0" dirty="0" smtClean="0"/>
          </a:p>
          <a:p>
            <a:r>
              <a:rPr lang="en-US" baseline="0" dirty="0" smtClean="0"/>
              <a:t>The intellectual process of indexing represents article “</a:t>
            </a:r>
            <a:r>
              <a:rPr lang="en-US" baseline="0" dirty="0" err="1" smtClean="0"/>
              <a:t>aboutness</a:t>
            </a:r>
            <a:r>
              <a:rPr lang="en-US" baseline="0" dirty="0" smtClean="0"/>
              <a:t>” – not past or future work, but the present described in a given article</a:t>
            </a:r>
          </a:p>
          <a:p>
            <a:r>
              <a:rPr lang="en-US" baseline="0" dirty="0" smtClean="0"/>
              <a:t>Indexers tell this story of what an article is about using the controlled vocabulary of </a:t>
            </a:r>
            <a:r>
              <a:rPr lang="en-US" baseline="0" dirty="0" err="1" smtClean="0"/>
              <a:t>MeSH</a:t>
            </a:r>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28</a:t>
            </a:fld>
            <a:endParaRPr lang="en-US"/>
          </a:p>
        </p:txBody>
      </p:sp>
    </p:spTree>
    <p:extLst>
      <p:ext uri="{BB962C8B-B14F-4D97-AF65-F5344CB8AC3E}">
        <p14:creationId xmlns:p14="http://schemas.microsoft.com/office/powerpoint/2010/main" val="7937672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Their approach is to read and understand the title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29</a:t>
            </a:fld>
            <a:endParaRPr lang="en-US"/>
          </a:p>
        </p:txBody>
      </p:sp>
    </p:spTree>
    <p:extLst>
      <p:ext uri="{BB962C8B-B14F-4D97-AF65-F5344CB8AC3E}">
        <p14:creationId xmlns:p14="http://schemas.microsoft.com/office/powerpoint/2010/main" val="249537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University of Pittsburgh Health Sciences Library increased network membership by 30%.  They gathered feedback from network members which resulted in many new programs including, a 6-credit CE course called “Running your Hospital Library like a Business”, and a Hospital Library Mentorship Program which is being piloted with 3 pairs of hospital libraries. They also partnered with AAHSL on training in Research Data Management, Webinars on the Affordable Care Act, and contributed to the conference “Teaching &amp; Learning in New Library Spaces: The Changing Landscape of Health Sciences Libraries”. This RML also provided support to libraries throughout NY and NJ that were devastated in Superstorm Sandy.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BF3E0E-CE95-4B73-BA7E-130455D83B35}"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360609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Scan the abstract for an overview of the article’s content</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30</a:t>
            </a:fld>
            <a:endParaRPr lang="en-US"/>
          </a:p>
        </p:txBody>
      </p:sp>
    </p:spTree>
    <p:extLst>
      <p:ext uri="{BB962C8B-B14F-4D97-AF65-F5344CB8AC3E}">
        <p14:creationId xmlns:p14="http://schemas.microsoft.com/office/powerpoint/2010/main" val="1861269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Scan the introduction until the statement of purpose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31</a:t>
            </a:fld>
            <a:endParaRPr lang="en-US"/>
          </a:p>
        </p:txBody>
      </p:sp>
    </p:spTree>
    <p:extLst>
      <p:ext uri="{BB962C8B-B14F-4D97-AF65-F5344CB8AC3E}">
        <p14:creationId xmlns:p14="http://schemas.microsoft.com/office/powerpoint/2010/main" val="243350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They check the materials and methods section for information about study participants and techniques which are important to capture for the MEDLINE metadata you count on for comprehensive searching, especially for systematic reviews.</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32</a:t>
            </a:fld>
            <a:endParaRPr lang="en-US"/>
          </a:p>
        </p:txBody>
      </p:sp>
    </p:spTree>
    <p:extLst>
      <p:ext uri="{BB962C8B-B14F-4D97-AF65-F5344CB8AC3E}">
        <p14:creationId xmlns:p14="http://schemas.microsoft.com/office/powerpoint/2010/main" val="39511876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they focus on the results section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33</a:t>
            </a:fld>
            <a:endParaRPr lang="en-US"/>
          </a:p>
        </p:txBody>
      </p:sp>
    </p:spTree>
    <p:extLst>
      <p:ext uri="{BB962C8B-B14F-4D97-AF65-F5344CB8AC3E}">
        <p14:creationId xmlns:p14="http://schemas.microsoft.com/office/powerpoint/2010/main" val="32823306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indexers are going about this process, they are asking themselves questions about the major points of the article?  the minor points?  and the article genre, a Review or Meta-Analysis, for example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34</a:t>
            </a:fld>
            <a:endParaRPr lang="en-US"/>
          </a:p>
        </p:txBody>
      </p:sp>
    </p:spTree>
    <p:extLst>
      <p:ext uri="{BB962C8B-B14F-4D97-AF65-F5344CB8AC3E}">
        <p14:creationId xmlns:p14="http://schemas.microsoft.com/office/powerpoint/2010/main" val="447834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dirty="0" smtClean="0"/>
              <a:t>We</a:t>
            </a:r>
            <a:r>
              <a:rPr lang="en-US" baseline="0" dirty="0" smtClean="0"/>
              <a:t> are often asked whether indexers read the entire article – they do not.  Their approach is to</a:t>
            </a:r>
          </a:p>
          <a:p>
            <a:r>
              <a:rPr lang="en-US" baseline="0" dirty="0" smtClean="0"/>
              <a:t>Read and understand the title</a:t>
            </a:r>
          </a:p>
          <a:p>
            <a:r>
              <a:rPr lang="en-US" baseline="0" dirty="0" smtClean="0"/>
              <a:t>Scan the abstract for an overview of content</a:t>
            </a:r>
          </a:p>
          <a:p>
            <a:r>
              <a:rPr lang="en-US" baseline="0" dirty="0" smtClean="0"/>
              <a:t>Scan the introduction to the statement of purpose</a:t>
            </a:r>
          </a:p>
          <a:p>
            <a:r>
              <a:rPr lang="en-US" baseline="0" dirty="0" smtClean="0"/>
              <a:t>Check the materials and methods for details about the study subject and techniques used</a:t>
            </a:r>
          </a:p>
          <a:p>
            <a:r>
              <a:rPr lang="en-US" baseline="0" dirty="0" smtClean="0"/>
              <a:t>Focus on the Results</a:t>
            </a:r>
          </a:p>
          <a:p>
            <a:endParaRPr lang="en-US" baseline="0" dirty="0" smtClean="0"/>
          </a:p>
          <a:p>
            <a:r>
              <a:rPr lang="en-US" baseline="0" dirty="0" smtClean="0"/>
              <a:t>The intellectual process of indexing represents article “</a:t>
            </a:r>
            <a:r>
              <a:rPr lang="en-US" baseline="0" dirty="0" err="1" smtClean="0"/>
              <a:t>aboutness</a:t>
            </a:r>
            <a:r>
              <a:rPr lang="en-US" baseline="0" dirty="0" smtClean="0"/>
              <a:t>” – not past or future work, but the present described in a given article</a:t>
            </a:r>
          </a:p>
          <a:p>
            <a:r>
              <a:rPr lang="en-US" baseline="0" dirty="0" smtClean="0"/>
              <a:t>Indexers tell this story of what an article is about using the controlled vocabulary of </a:t>
            </a:r>
            <a:r>
              <a:rPr lang="en-US" baseline="0" dirty="0" err="1" smtClean="0"/>
              <a:t>MeSH</a:t>
            </a:r>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35</a:t>
            </a:fld>
            <a:endParaRPr lang="en-US"/>
          </a:p>
        </p:txBody>
      </p:sp>
    </p:spTree>
    <p:extLst>
      <p:ext uri="{BB962C8B-B14F-4D97-AF65-F5344CB8AC3E}">
        <p14:creationId xmlns:p14="http://schemas.microsoft.com/office/powerpoint/2010/main" val="26224894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this article, here are the potential indexing concepts that they would have identified from the various sections of the article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36</a:t>
            </a:fld>
            <a:endParaRPr lang="en-US"/>
          </a:p>
        </p:txBody>
      </p:sp>
    </p:spTree>
    <p:extLst>
      <p:ext uri="{BB962C8B-B14F-4D97-AF65-F5344CB8AC3E}">
        <p14:creationId xmlns:p14="http://schemas.microsoft.com/office/powerpoint/2010/main" val="19549723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take a quick look at the screen of the indexing system where this work happens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37</a:t>
            </a:fld>
            <a:endParaRPr lang="en-US"/>
          </a:p>
        </p:txBody>
      </p:sp>
    </p:spTree>
    <p:extLst>
      <p:ext uri="{BB962C8B-B14F-4D97-AF65-F5344CB8AC3E}">
        <p14:creationId xmlns:p14="http://schemas.microsoft.com/office/powerpoint/2010/main" val="7324087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Indexing terms that describe the study subjects are called “check tags”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38</a:t>
            </a:fld>
            <a:endParaRPr lang="en-US"/>
          </a:p>
        </p:txBody>
      </p:sp>
    </p:spTree>
    <p:extLst>
      <p:ext uri="{BB962C8B-B14F-4D97-AF65-F5344CB8AC3E}">
        <p14:creationId xmlns:p14="http://schemas.microsoft.com/office/powerpoint/2010/main" val="37020001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are called check tags because these frequently indexed terms are available on a check list for indexers to select.</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39</a:t>
            </a:fld>
            <a:endParaRPr lang="en-US"/>
          </a:p>
        </p:txBody>
      </p:sp>
    </p:spTree>
    <p:extLst>
      <p:ext uri="{BB962C8B-B14F-4D97-AF65-F5344CB8AC3E}">
        <p14:creationId xmlns:p14="http://schemas.microsoft.com/office/powerpoint/2010/main" val="468177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last five years, the southeastern Atlantic regional medical library has provided over $1.6 million dollars to members like you who carried out hundreds of projects benefitting thousands of participants.  One example is the Military Partners and Families Coalition, supporting the study of health care for gay and lesbian military personnel, their partners, and families the results of which are now part of a military-wide study.  Another notable program is </a:t>
            </a:r>
            <a:r>
              <a:rPr lang="en-US" sz="1200" kern="1200" dirty="0" err="1" smtClean="0">
                <a:solidFill>
                  <a:schemeClr val="tx1"/>
                </a:solidFill>
                <a:effectLst/>
                <a:latin typeface="+mn-lt"/>
                <a:ea typeface="+mn-ea"/>
                <a:cs typeface="+mn-cs"/>
              </a:rPr>
              <a:t>MaFlo’s</a:t>
            </a:r>
            <a:r>
              <a:rPr lang="en-US" sz="1200" kern="1200" dirty="0" smtClean="0">
                <a:solidFill>
                  <a:schemeClr val="tx1"/>
                </a:solidFill>
                <a:effectLst/>
                <a:latin typeface="+mn-lt"/>
                <a:ea typeface="+mn-ea"/>
                <a:cs typeface="+mn-cs"/>
              </a:rPr>
              <a:t> Health &amp; Awareness Team, an outreach project run from a South Carolina beauty shop, which Region 2 says “is emblematic of our continued outreach to small organizations, helping them to realize their ability to effect real change.”</a:t>
            </a:r>
          </a:p>
          <a:p>
            <a:endParaRPr lang="en-US" dirty="0"/>
          </a:p>
        </p:txBody>
      </p:sp>
      <p:sp>
        <p:nvSpPr>
          <p:cNvPr id="4" name="Slide Number Placeholder 3"/>
          <p:cNvSpPr>
            <a:spLocks noGrp="1"/>
          </p:cNvSpPr>
          <p:nvPr>
            <p:ph type="sldNum" sz="quarter" idx="10"/>
          </p:nvPr>
        </p:nvSpPr>
        <p:spPr/>
        <p:txBody>
          <a:bodyPr/>
          <a:lstStyle/>
          <a:p>
            <a:fld id="{2FA0F22E-C2BD-4DB0-AA9C-3230AB42E027}" type="slidenum">
              <a:rPr lang="en-US" smtClean="0"/>
              <a:t>4</a:t>
            </a:fld>
            <a:endParaRPr lang="en-US"/>
          </a:p>
        </p:txBody>
      </p:sp>
    </p:spTree>
    <p:extLst>
      <p:ext uri="{BB962C8B-B14F-4D97-AF65-F5344CB8AC3E}">
        <p14:creationId xmlns:p14="http://schemas.microsoft.com/office/powerpoint/2010/main" val="3908048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Indexing is of course also comprised of subject terms, which indexers Primarily select from a lookup list.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40</a:t>
            </a:fld>
            <a:endParaRPr lang="en-US"/>
          </a:p>
        </p:txBody>
      </p:sp>
    </p:spTree>
    <p:extLst>
      <p:ext uri="{BB962C8B-B14F-4D97-AF65-F5344CB8AC3E}">
        <p14:creationId xmlns:p14="http://schemas.microsoft.com/office/powerpoint/2010/main" val="3417320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Subject terms may be “qualified” with subheadings to describe facets of a concept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And, you searchers know that indexers may designate terms as a main point of an article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41</a:t>
            </a:fld>
            <a:endParaRPr lang="en-US"/>
          </a:p>
        </p:txBody>
      </p:sp>
    </p:spTree>
    <p:extLst>
      <p:ext uri="{BB962C8B-B14F-4D97-AF65-F5344CB8AC3E}">
        <p14:creationId xmlns:p14="http://schemas.microsoft.com/office/powerpoint/2010/main" val="14853334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article, the physiology of body composition is a main point of the article</a:t>
            </a:r>
          </a:p>
          <a:p>
            <a:r>
              <a:rPr lang="en-US" sz="1200" kern="1200" dirty="0" smtClean="0">
                <a:solidFill>
                  <a:schemeClr val="tx1"/>
                </a:solidFill>
                <a:effectLst/>
                <a:latin typeface="+mn-lt"/>
                <a:ea typeface="+mn-ea"/>
                <a:cs typeface="+mn-cs"/>
              </a:rPr>
              <a:t>Amazingly, our experts index an average of over four articles every hour using this methodology.</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42</a:t>
            </a:fld>
            <a:endParaRPr lang="en-US"/>
          </a:p>
        </p:txBody>
      </p:sp>
    </p:spTree>
    <p:extLst>
      <p:ext uri="{BB962C8B-B14F-4D97-AF65-F5344CB8AC3E}">
        <p14:creationId xmlns:p14="http://schemas.microsoft.com/office/powerpoint/2010/main" val="32347682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43</a:t>
            </a:fld>
            <a:endParaRPr lang="en-US"/>
          </a:p>
        </p:txBody>
      </p:sp>
    </p:spTree>
    <p:extLst>
      <p:ext uri="{BB962C8B-B14F-4D97-AF65-F5344CB8AC3E}">
        <p14:creationId xmlns:p14="http://schemas.microsoft.com/office/powerpoint/2010/main" val="8082770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here are some of the tools we have to improve efficiency. Sticking with our hockey players.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44</a:t>
            </a:fld>
            <a:endParaRPr lang="en-US"/>
          </a:p>
        </p:txBody>
      </p:sp>
    </p:spTree>
    <p:extLst>
      <p:ext uri="{BB962C8B-B14F-4D97-AF65-F5344CB8AC3E}">
        <p14:creationId xmlns:p14="http://schemas.microsoft.com/office/powerpoint/2010/main" val="38239463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indexer can look at the terms indexed for the top 10 Similar Articles in PubMed – also known as called the Related Citations and They can select terms that are appropriate for their particular article, saving time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45</a:t>
            </a:fld>
            <a:endParaRPr lang="en-US"/>
          </a:p>
        </p:txBody>
      </p:sp>
    </p:spTree>
    <p:extLst>
      <p:ext uri="{BB962C8B-B14F-4D97-AF65-F5344CB8AC3E}">
        <p14:creationId xmlns:p14="http://schemas.microsoft.com/office/powerpoint/2010/main" val="34740793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addition…Indexers may also see the indexing suggestions produced by a computer algorithm called Medical text indexer or MTI.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46</a:t>
            </a:fld>
            <a:endParaRPr lang="en-US"/>
          </a:p>
        </p:txBody>
      </p:sp>
    </p:spTree>
    <p:extLst>
      <p:ext uri="{BB962C8B-B14F-4D97-AF65-F5344CB8AC3E}">
        <p14:creationId xmlns:p14="http://schemas.microsoft.com/office/powerpoint/2010/main" val="36469474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MTI comes from the NLM Indexing Initiative in one of our research divisions, the Lister Hill Center for Biomedical Communications and had it beginnings almost 20 years ago.</a:t>
            </a:r>
          </a:p>
          <a:p>
            <a:r>
              <a:rPr lang="en-US" sz="1200" kern="1200" dirty="0" smtClean="0">
                <a:solidFill>
                  <a:schemeClr val="tx1"/>
                </a:solidFill>
                <a:effectLst/>
                <a:latin typeface="+mn-lt"/>
                <a:ea typeface="+mn-ea"/>
                <a:cs typeface="+mn-cs"/>
              </a:rPr>
              <a:t>It combines natural language processing and Index Section Expertise to curate the biomedical literature more efficiently</a:t>
            </a:r>
          </a:p>
          <a:p>
            <a:endParaRPr lang="en-US" baseline="0" dirty="0" smtClean="0"/>
          </a:p>
        </p:txBody>
      </p:sp>
      <p:sp>
        <p:nvSpPr>
          <p:cNvPr id="4" name="Slide Number Placeholder 3"/>
          <p:cNvSpPr>
            <a:spLocks noGrp="1"/>
          </p:cNvSpPr>
          <p:nvPr>
            <p:ph type="sldNum" sz="quarter" idx="10"/>
          </p:nvPr>
        </p:nvSpPr>
        <p:spPr/>
        <p:txBody>
          <a:bodyPr/>
          <a:lstStyle/>
          <a:p>
            <a:fld id="{D41972EC-4194-489A-8005-620E8EE623FF}" type="slidenum">
              <a:rPr lang="en-US" smtClean="0"/>
              <a:t>47</a:t>
            </a:fld>
            <a:endParaRPr lang="en-US"/>
          </a:p>
        </p:txBody>
      </p:sp>
    </p:spTree>
    <p:extLst>
      <p:ext uri="{BB962C8B-B14F-4D97-AF65-F5344CB8AC3E}">
        <p14:creationId xmlns:p14="http://schemas.microsoft.com/office/powerpoint/2010/main" val="2293052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is a diagram of how MTI works, showing that there are two sources for terms</a:t>
            </a:r>
          </a:p>
          <a:p>
            <a:endParaRPr lang="en-US" baseline="0" dirty="0" smtClean="0"/>
          </a:p>
        </p:txBody>
      </p:sp>
      <p:sp>
        <p:nvSpPr>
          <p:cNvPr id="4" name="Slide Number Placeholder 3"/>
          <p:cNvSpPr>
            <a:spLocks noGrp="1"/>
          </p:cNvSpPr>
          <p:nvPr>
            <p:ph type="sldNum" sz="quarter" idx="10"/>
          </p:nvPr>
        </p:nvSpPr>
        <p:spPr/>
        <p:txBody>
          <a:bodyPr/>
          <a:lstStyle/>
          <a:p>
            <a:fld id="{D41972EC-4194-489A-8005-620E8EE623FF}" type="slidenum">
              <a:rPr lang="en-US" smtClean="0"/>
              <a:t>48</a:t>
            </a:fld>
            <a:endParaRPr lang="en-US"/>
          </a:p>
        </p:txBody>
      </p:sp>
    </p:spTree>
    <p:extLst>
      <p:ext uri="{BB962C8B-B14F-4D97-AF65-F5344CB8AC3E}">
        <p14:creationId xmlns:p14="http://schemas.microsoft.com/office/powerpoint/2010/main" val="8657470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Mapping the author’s language of the title and abstract to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and</a:t>
            </a:r>
          </a:p>
          <a:p>
            <a:endParaRPr lang="en-US" baseline="0" dirty="0" smtClean="0"/>
          </a:p>
        </p:txBody>
      </p:sp>
      <p:sp>
        <p:nvSpPr>
          <p:cNvPr id="4" name="Slide Number Placeholder 3"/>
          <p:cNvSpPr>
            <a:spLocks noGrp="1"/>
          </p:cNvSpPr>
          <p:nvPr>
            <p:ph type="sldNum" sz="quarter" idx="10"/>
          </p:nvPr>
        </p:nvSpPr>
        <p:spPr/>
        <p:txBody>
          <a:bodyPr/>
          <a:lstStyle/>
          <a:p>
            <a:fld id="{D41972EC-4194-489A-8005-620E8EE623FF}" type="slidenum">
              <a:rPr lang="en-US" smtClean="0"/>
              <a:t>49</a:t>
            </a:fld>
            <a:endParaRPr lang="en-US"/>
          </a:p>
        </p:txBody>
      </p:sp>
    </p:spTree>
    <p:extLst>
      <p:ext uri="{BB962C8B-B14F-4D97-AF65-F5344CB8AC3E}">
        <p14:creationId xmlns:p14="http://schemas.microsoft.com/office/powerpoint/2010/main" val="986137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2011 to 2016, the greater Midwest region at the University of Illinois at Chicago worked with its many network members to increase access to health and biomedical information for the Greater Midwest Region, by bringing training and information to librarians and health professionals and Native American populations as well.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119637C-CD28-4FEB-97B5-E6EF1847C75C}" type="slidenum">
              <a:rPr lang="en-US" smtClean="0"/>
              <a:t>5</a:t>
            </a:fld>
            <a:endParaRPr lang="en-US"/>
          </a:p>
        </p:txBody>
      </p:sp>
    </p:spTree>
    <p:extLst>
      <p:ext uri="{BB962C8B-B14F-4D97-AF65-F5344CB8AC3E}">
        <p14:creationId xmlns:p14="http://schemas.microsoft.com/office/powerpoint/2010/main" val="23600419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indexing of the MEDLINE/PubMed similar articles</a:t>
            </a:r>
          </a:p>
          <a:p>
            <a:endParaRPr lang="en-US" baseline="0" dirty="0" smtClean="0"/>
          </a:p>
        </p:txBody>
      </p:sp>
      <p:sp>
        <p:nvSpPr>
          <p:cNvPr id="4" name="Slide Number Placeholder 3"/>
          <p:cNvSpPr>
            <a:spLocks noGrp="1"/>
          </p:cNvSpPr>
          <p:nvPr>
            <p:ph type="sldNum" sz="quarter" idx="10"/>
          </p:nvPr>
        </p:nvSpPr>
        <p:spPr/>
        <p:txBody>
          <a:bodyPr/>
          <a:lstStyle/>
          <a:p>
            <a:fld id="{D41972EC-4194-489A-8005-620E8EE623FF}" type="slidenum">
              <a:rPr lang="en-US" smtClean="0"/>
              <a:t>50</a:t>
            </a:fld>
            <a:endParaRPr lang="en-US"/>
          </a:p>
        </p:txBody>
      </p:sp>
    </p:spTree>
    <p:extLst>
      <p:ext uri="{BB962C8B-B14F-4D97-AF65-F5344CB8AC3E}">
        <p14:creationId xmlns:p14="http://schemas.microsoft.com/office/powerpoint/2010/main" val="296608185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possible terms are ranked and refined To produce a final ordered list of recommended indexing terms</a:t>
            </a:r>
          </a:p>
          <a:p>
            <a:endParaRPr lang="en-US" baseline="0" dirty="0" smtClean="0"/>
          </a:p>
        </p:txBody>
      </p:sp>
      <p:sp>
        <p:nvSpPr>
          <p:cNvPr id="4" name="Slide Number Placeholder 3"/>
          <p:cNvSpPr>
            <a:spLocks noGrp="1"/>
          </p:cNvSpPr>
          <p:nvPr>
            <p:ph type="sldNum" sz="quarter" idx="10"/>
          </p:nvPr>
        </p:nvSpPr>
        <p:spPr/>
        <p:txBody>
          <a:bodyPr/>
          <a:lstStyle/>
          <a:p>
            <a:fld id="{D41972EC-4194-489A-8005-620E8EE623FF}" type="slidenum">
              <a:rPr lang="en-US" smtClean="0"/>
              <a:t>51</a:t>
            </a:fld>
            <a:endParaRPr lang="en-US"/>
          </a:p>
        </p:txBody>
      </p:sp>
    </p:spTree>
    <p:extLst>
      <p:ext uri="{BB962C8B-B14F-4D97-AF65-F5344CB8AC3E}">
        <p14:creationId xmlns:p14="http://schemas.microsoft.com/office/powerpoint/2010/main" val="25704800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graph shows the dramatic improvement in MTI performance Particularly in the past 5 years and particularly terms of the accuracy of terms, measured by precision – the blue line</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52</a:t>
            </a:fld>
            <a:endParaRPr lang="en-US"/>
          </a:p>
        </p:txBody>
      </p:sp>
    </p:spTree>
    <p:extLst>
      <p:ext uri="{BB962C8B-B14F-4D97-AF65-F5344CB8AC3E}">
        <p14:creationId xmlns:p14="http://schemas.microsoft.com/office/powerpoint/2010/main" val="33263395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One was we’ve improved MTI  is to use something we call “vocabulary density.” This approach considers the population of terms that have been used to index the articles in a given journal title for the past 5 years and gives special emphasis to those terms in creating the ranked list presented to the indexer.</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We’ve found that the average number of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terms indexed for a given journal is about 1,100</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no surprise that </a:t>
            </a:r>
            <a:r>
              <a:rPr lang="en-US" sz="1200" kern="1200" dirty="0" err="1" smtClean="0">
                <a:solidFill>
                  <a:schemeClr val="tx1"/>
                </a:solidFill>
                <a:effectLst/>
                <a:latin typeface="+mn-lt"/>
                <a:ea typeface="+mn-ea"/>
                <a:cs typeface="+mn-cs"/>
              </a:rPr>
              <a:t>PloS</a:t>
            </a:r>
            <a:r>
              <a:rPr lang="en-US" sz="1200" kern="1200" dirty="0" smtClean="0">
                <a:solidFill>
                  <a:schemeClr val="tx1"/>
                </a:solidFill>
                <a:effectLst/>
                <a:latin typeface="+mn-lt"/>
                <a:ea typeface="+mn-ea"/>
                <a:cs typeface="+mn-cs"/>
              </a:rPr>
              <a:t> One is the outlier as this journal has used about 20,000 of the 27,000 possible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terms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41972EC-4194-489A-8005-620E8EE623FF}" type="slidenum">
              <a:rPr lang="en-US" smtClean="0"/>
              <a:t>53</a:t>
            </a:fld>
            <a:endParaRPr lang="en-US"/>
          </a:p>
        </p:txBody>
      </p:sp>
    </p:spTree>
    <p:extLst>
      <p:ext uri="{BB962C8B-B14F-4D97-AF65-F5344CB8AC3E}">
        <p14:creationId xmlns:p14="http://schemas.microsoft.com/office/powerpoint/2010/main" val="3237738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Working closely with expert indexers, MTI has improved so much that Five years ago, NLM promoted this algorithm to become a “first-line” indexer</a:t>
            </a:r>
          </a:p>
          <a:p>
            <a:r>
              <a:rPr lang="en-US" sz="1200" kern="1200" dirty="0" smtClean="0">
                <a:solidFill>
                  <a:schemeClr val="tx1"/>
                </a:solidFill>
                <a:effectLst/>
                <a:latin typeface="+mn-lt"/>
                <a:ea typeface="+mn-ea"/>
                <a:cs typeface="+mn-cs"/>
              </a:rPr>
              <a:t>For certain journal titles, MTI provides the initial indexing and a human indexer completes the process making any changes necessary for accurate indexing</a:t>
            </a:r>
          </a:p>
          <a:p>
            <a:r>
              <a:rPr lang="en-US" sz="1200" kern="1200" dirty="0" smtClean="0">
                <a:solidFill>
                  <a:schemeClr val="tx1"/>
                </a:solidFill>
                <a:effectLst/>
                <a:latin typeface="+mn-lt"/>
                <a:ea typeface="+mn-ea"/>
                <a:cs typeface="+mn-cs"/>
              </a:rPr>
              <a:t>Currently more than 400 journals indexed first by MTI, and more journals are added every month few months.</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54</a:t>
            </a:fld>
            <a:endParaRPr lang="en-US"/>
          </a:p>
        </p:txBody>
      </p:sp>
    </p:spTree>
    <p:extLst>
      <p:ext uri="{BB962C8B-B14F-4D97-AF65-F5344CB8AC3E}">
        <p14:creationId xmlns:p14="http://schemas.microsoft.com/office/powerpoint/2010/main" val="22474273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Working closely with expert indexers, MTI has improved so much that Five years ago, NLM promoted this algorithm to become a “first-line” indexer</a:t>
            </a:r>
          </a:p>
          <a:p>
            <a:r>
              <a:rPr lang="en-US" sz="1200" kern="1200" dirty="0" smtClean="0">
                <a:solidFill>
                  <a:schemeClr val="tx1"/>
                </a:solidFill>
                <a:effectLst/>
                <a:latin typeface="+mn-lt"/>
                <a:ea typeface="+mn-ea"/>
                <a:cs typeface="+mn-cs"/>
              </a:rPr>
              <a:t>For certain journal titles, MTI provides the initial indexing and a human indexer completes the process making any changes necessary for accurate indexing</a:t>
            </a:r>
          </a:p>
          <a:p>
            <a:r>
              <a:rPr lang="en-US" sz="1200" kern="1200" dirty="0" smtClean="0">
                <a:solidFill>
                  <a:schemeClr val="tx1"/>
                </a:solidFill>
                <a:effectLst/>
                <a:latin typeface="+mn-lt"/>
                <a:ea typeface="+mn-ea"/>
                <a:cs typeface="+mn-cs"/>
              </a:rPr>
              <a:t>Currently more than 400 journals indexed first by MTI, and more journals are added every month few months.</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55</a:t>
            </a:fld>
            <a:endParaRPr lang="en-US"/>
          </a:p>
        </p:txBody>
      </p:sp>
    </p:spTree>
    <p:extLst>
      <p:ext uri="{BB962C8B-B14F-4D97-AF65-F5344CB8AC3E}">
        <p14:creationId xmlns:p14="http://schemas.microsoft.com/office/powerpoint/2010/main" val="20239364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Working closely with expert indexers, MTI has improved so much that Five years ago, NLM promoted this algorithm to become a “first-line” indexer</a:t>
            </a:r>
          </a:p>
          <a:p>
            <a:r>
              <a:rPr lang="en-US" sz="1200" kern="1200" dirty="0" smtClean="0">
                <a:solidFill>
                  <a:schemeClr val="tx1"/>
                </a:solidFill>
                <a:effectLst/>
                <a:latin typeface="+mn-lt"/>
                <a:ea typeface="+mn-ea"/>
                <a:cs typeface="+mn-cs"/>
              </a:rPr>
              <a:t>For certain journal titles, MTI provides the initial indexing and a human indexer completes the process making any changes necessary for accurate indexing</a:t>
            </a:r>
          </a:p>
          <a:p>
            <a:r>
              <a:rPr lang="en-US" sz="1200" kern="1200" dirty="0" smtClean="0">
                <a:solidFill>
                  <a:schemeClr val="tx1"/>
                </a:solidFill>
                <a:effectLst/>
                <a:latin typeface="+mn-lt"/>
                <a:ea typeface="+mn-ea"/>
                <a:cs typeface="+mn-cs"/>
              </a:rPr>
              <a:t>Currently more than 400 journals indexed first by MTI, and more journals are added every month few months.</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56</a:t>
            </a:fld>
            <a:endParaRPr lang="en-US"/>
          </a:p>
        </p:txBody>
      </p:sp>
    </p:spTree>
    <p:extLst>
      <p:ext uri="{BB962C8B-B14F-4D97-AF65-F5344CB8AC3E}">
        <p14:creationId xmlns:p14="http://schemas.microsoft.com/office/powerpoint/2010/main" val="17510538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hope you’ve enjoyed this backstage tour of MEDLINE indexing – the way we’ve done it in the past and the future of machine assisted indexing.  </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57</a:t>
            </a:fld>
            <a:endParaRPr lang="en-US"/>
          </a:p>
        </p:txBody>
      </p:sp>
    </p:spTree>
    <p:extLst>
      <p:ext uri="{BB962C8B-B14F-4D97-AF65-F5344CB8AC3E}">
        <p14:creationId xmlns:p14="http://schemas.microsoft.com/office/powerpoint/2010/main" val="37105345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Of the 26 million citations contained in PubMed…</a:t>
            </a:r>
          </a:p>
          <a:p>
            <a:r>
              <a:rPr lang="en-US" sz="1200" kern="1200" dirty="0" smtClean="0">
                <a:solidFill>
                  <a:schemeClr val="tx1"/>
                </a:solidFill>
                <a:effectLst/>
                <a:latin typeface="+mn-lt"/>
                <a:ea typeface="+mn-ea"/>
                <a:cs typeface="+mn-cs"/>
              </a:rPr>
              <a:t>More than 23 million have been indexed for MEDLINE – human-curated with the vocabulary of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to represent what an article is about</a:t>
            </a:r>
          </a:p>
          <a:p>
            <a:r>
              <a:rPr lang="en-US" sz="1200" kern="1200" dirty="0" smtClean="0">
                <a:solidFill>
                  <a:schemeClr val="tx1"/>
                </a:solidFill>
                <a:effectLst/>
                <a:latin typeface="+mn-lt"/>
                <a:ea typeface="+mn-ea"/>
                <a:cs typeface="+mn-cs"/>
              </a:rPr>
              <a:t>These articles have been indexed with a total of more than 239 million </a:t>
            </a:r>
            <a:r>
              <a:rPr lang="en-US" sz="1200" kern="1200" dirty="0" err="1" smtClean="0">
                <a:solidFill>
                  <a:schemeClr val="tx1"/>
                </a:solidFill>
                <a:effectLst/>
                <a:latin typeface="+mn-lt"/>
                <a:ea typeface="+mn-ea"/>
                <a:cs typeface="+mn-cs"/>
              </a:rPr>
              <a:t>MeSH</a:t>
            </a:r>
            <a:r>
              <a:rPr lang="en-US" sz="1200" kern="1200" dirty="0" smtClean="0">
                <a:solidFill>
                  <a:schemeClr val="tx1"/>
                </a:solidFill>
                <a:effectLst/>
                <a:latin typeface="+mn-lt"/>
                <a:ea typeface="+mn-ea"/>
                <a:cs typeface="+mn-cs"/>
              </a:rPr>
              <a:t> terms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And with that, I turn you over to Stacey Arnesen who will share more about NLM resources.</a:t>
            </a:r>
          </a:p>
          <a:p>
            <a:r>
              <a:rPr lang="en-US" sz="1200" kern="120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41972EC-4194-489A-8005-620E8EE623FF}" type="slidenum">
              <a:rPr lang="en-US" smtClean="0"/>
              <a:t>58</a:t>
            </a:fld>
            <a:endParaRPr lang="en-US"/>
          </a:p>
        </p:txBody>
      </p:sp>
    </p:spTree>
    <p:extLst>
      <p:ext uri="{BB962C8B-B14F-4D97-AF65-F5344CB8AC3E}">
        <p14:creationId xmlns:p14="http://schemas.microsoft.com/office/powerpoint/2010/main" val="98741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Recognizing the potential of tablet technology, the staff at the </a:t>
            </a:r>
            <a:r>
              <a:rPr lang="en-US" sz="1200" kern="1200" dirty="0" err="1" smtClean="0">
                <a:solidFill>
                  <a:schemeClr val="tx1"/>
                </a:solidFill>
                <a:effectLst/>
                <a:latin typeface="+mn-lt"/>
                <a:ea typeface="+mn-ea"/>
                <a:cs typeface="+mn-cs"/>
              </a:rPr>
              <a:t>midcontinental</a:t>
            </a:r>
            <a:r>
              <a:rPr lang="en-US" sz="1200" kern="1200" dirty="0" smtClean="0">
                <a:solidFill>
                  <a:schemeClr val="tx1"/>
                </a:solidFill>
                <a:effectLst/>
                <a:latin typeface="+mn-lt"/>
                <a:ea typeface="+mn-ea"/>
                <a:cs typeface="+mn-cs"/>
              </a:rPr>
              <a:t> region 4 put iPads into the hands of community based organization staff and health sciences librarians. This portability made health information at the ready—where and when it was needed in client homes, clinics, at community events, and in hospitals and as a result, libraries increased their user population. As you can see from this graph, region four network members highly value the communication tools used in supporting their mission to provide access to health information resources.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3237189-459B-4259-B375-2BEEC618719D}" type="slidenum">
              <a:rPr lang="en-US" smtClean="0"/>
              <a:t>6</a:t>
            </a:fld>
            <a:endParaRPr lang="en-US"/>
          </a:p>
        </p:txBody>
      </p:sp>
    </p:spTree>
    <p:extLst>
      <p:ext uri="{BB962C8B-B14F-4D97-AF65-F5344CB8AC3E}">
        <p14:creationId xmlns:p14="http://schemas.microsoft.com/office/powerpoint/2010/main" val="1325619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Houston Academy of Medicine, Texas Medical Center Library served as an RML from 1991 through 2016. During the last five years, their number of affiliate network members grew to nearly 1,000.  This RML benefited, not only their region, but the entire network by negotiating nursing continuing education credits and creating a grant writing course, both used by all the RMLs.  And, of course this RML, serving the Gulf coast region which is prone to hurricanes, has had a special role in education for disaster preparedness and response.</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D445BE7-53EB-486A-8105-7D6AF7BE4717}" type="slidenum">
              <a:rPr lang="en-US" smtClean="0"/>
              <a:t>7</a:t>
            </a:fld>
            <a:endParaRPr lang="en-US"/>
          </a:p>
        </p:txBody>
      </p:sp>
    </p:spTree>
    <p:extLst>
      <p:ext uri="{BB962C8B-B14F-4D97-AF65-F5344CB8AC3E}">
        <p14:creationId xmlns:p14="http://schemas.microsoft.com/office/powerpoint/2010/main" val="266076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pacific northwest region was involved in the Native Voices project which brought native concepts of health to visitors to the website or travelling exhibition and also brought a totem pole from the pacific northwest to NLM in Maryland. They funded nearly 600 outreach activities and led </a:t>
            </a:r>
            <a:r>
              <a:rPr lang="en-US" sz="1200" kern="1200" dirty="0" err="1" smtClean="0">
                <a:solidFill>
                  <a:schemeClr val="tx1"/>
                </a:solidFill>
                <a:effectLst/>
                <a:latin typeface="+mn-lt"/>
                <a:ea typeface="+mn-ea"/>
                <a:cs typeface="+mn-cs"/>
              </a:rPr>
              <a:t>cooperations</a:t>
            </a:r>
            <a:r>
              <a:rPr lang="en-US" sz="1200" kern="1200" dirty="0" smtClean="0">
                <a:solidFill>
                  <a:schemeClr val="tx1"/>
                </a:solidFill>
                <a:effectLst/>
                <a:latin typeface="+mn-lt"/>
                <a:ea typeface="+mn-ea"/>
                <a:cs typeface="+mn-cs"/>
              </a:rPr>
              <a:t> with a number of community, professional and healthcare organizations.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E72BBD5-80C2-4F90-9630-61C15FE84F89}" type="slidenum">
              <a:rPr lang="en-US" smtClean="0"/>
              <a:t>8</a:t>
            </a:fld>
            <a:endParaRPr lang="en-US"/>
          </a:p>
        </p:txBody>
      </p:sp>
    </p:spTree>
    <p:extLst>
      <p:ext uri="{BB962C8B-B14F-4D97-AF65-F5344CB8AC3E}">
        <p14:creationId xmlns:p14="http://schemas.microsoft.com/office/powerpoint/2010/main" val="3118342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Pacific Southwest Region, the staff at UCLA completed an E-Science Day Symposium in partnership with UC Davis, released an updated edition of the 2010 </a:t>
            </a:r>
            <a:r>
              <a:rPr lang="en-US" sz="1200" i="1" kern="1200" dirty="0" smtClean="0">
                <a:solidFill>
                  <a:schemeClr val="tx1"/>
                </a:solidFill>
                <a:effectLst/>
                <a:latin typeface="+mn-lt"/>
                <a:ea typeface="+mn-ea"/>
                <a:cs typeface="+mn-cs"/>
              </a:rPr>
              <a:t>Consumer Health Toolkit </a:t>
            </a:r>
            <a:r>
              <a:rPr lang="en-US" sz="1200" kern="1200" dirty="0" smtClean="0">
                <a:solidFill>
                  <a:schemeClr val="tx1"/>
                </a:solidFill>
                <a:effectLst/>
                <a:latin typeface="+mn-lt"/>
                <a:ea typeface="+mn-ea"/>
                <a:cs typeface="+mn-cs"/>
              </a:rPr>
              <a:t> used by librarians all over the US.  This RML also provided expert advice for a UC, Davis, Broadband Grant reaching 35 counties in California.  Leveraging regional language expertise, they worked with the Chinese Community Health Resource Center in San Francisco to add over 200 resources in to MedlinePlus which are therefore available in Canada, the US and around the world.</a:t>
            </a:r>
          </a:p>
          <a:p>
            <a:endParaRPr lang="en-US" dirty="0"/>
          </a:p>
        </p:txBody>
      </p:sp>
      <p:sp>
        <p:nvSpPr>
          <p:cNvPr id="4" name="Slide Number Placeholder 3"/>
          <p:cNvSpPr>
            <a:spLocks noGrp="1"/>
          </p:cNvSpPr>
          <p:nvPr>
            <p:ph type="sldNum" sz="quarter" idx="10"/>
          </p:nvPr>
        </p:nvSpPr>
        <p:spPr/>
        <p:txBody>
          <a:bodyPr/>
          <a:lstStyle/>
          <a:p>
            <a:fld id="{095DBE89-0D3A-4930-9130-5796A18168F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7572251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786596"/>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pic>
        <p:nvPicPr>
          <p:cNvPr id="10" name="Picture 9" descr="Logo of the U.S. Department of Health &amp; Human Services" title="HH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6512" y="6324600"/>
            <a:ext cx="458888" cy="4572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791200" y="6203667"/>
            <a:ext cx="2590800" cy="384048"/>
          </a:xfrm>
          <a:prstGeom prst="rect">
            <a:avLst/>
          </a:prstGeom>
        </p:spPr>
        <p:txBody>
          <a:bodyPr/>
          <a:lstStyle/>
          <a:p>
            <a:endParaRPr lang="en-US"/>
          </a:p>
        </p:txBody>
      </p:sp>
      <p:sp>
        <p:nvSpPr>
          <p:cNvPr id="9" name="Slide Number Placeholder 8"/>
          <p:cNvSpPr>
            <a:spLocks noGrp="1"/>
          </p:cNvSpPr>
          <p:nvPr>
            <p:ph type="sldNum" sz="quarter" idx="11"/>
          </p:nvPr>
        </p:nvSpPr>
        <p:spPr/>
        <p:txBody>
          <a:bodyPr/>
          <a:lstStyle/>
          <a:p>
            <a:fld id="{0C9FA9AA-3294-404D-B319-2B75C3DF66C7}" type="slidenum">
              <a:rPr lang="en-US" smtClean="0"/>
              <a:t>‹#›</a:t>
            </a:fld>
            <a:endParaRPr lang="en-US"/>
          </a:p>
        </p:txBody>
      </p:sp>
      <p:sp>
        <p:nvSpPr>
          <p:cNvPr id="10" name="Footer Placeholder 9"/>
          <p:cNvSpPr>
            <a:spLocks noGrp="1"/>
          </p:cNvSpPr>
          <p:nvPr>
            <p:ph type="ftr" sz="quarter" idx="12"/>
          </p:nvPr>
        </p:nvSpPr>
        <p:spPr>
          <a:xfrm>
            <a:off x="2133600" y="6203667"/>
            <a:ext cx="3581400" cy="384048"/>
          </a:xfrm>
          <a:prstGeom prst="rect">
            <a:avLst/>
          </a:prstGeom>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5" name="Slide Number Placeholder 14"/>
          <p:cNvSpPr>
            <a:spLocks noGrp="1"/>
          </p:cNvSpPr>
          <p:nvPr>
            <p:ph type="sldNum" sz="quarter" idx="15"/>
          </p:nvPr>
        </p:nvSpPr>
        <p:spPr/>
        <p:txBody>
          <a:bodyPr/>
          <a:lstStyle>
            <a:lvl1pPr algn="ctr">
              <a:defRPr/>
            </a:lvl1pPr>
          </a:lstStyle>
          <a:p>
            <a:fld id="{0C9FA9AA-3294-404D-B319-2B75C3DF66C7}" type="slidenum">
              <a:rPr lang="en-US" smtClean="0"/>
              <a:t>‹#›</a:t>
            </a:fld>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0C9FA9AA-3294-404D-B319-2B75C3DF66C7}" type="slidenum">
              <a:rPr lang="en-US" smtClean="0"/>
              <a:t>‹#›</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C9FA9AA-3294-404D-B319-2B75C3DF66C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C9FA9AA-3294-404D-B319-2B75C3DF66C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No 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38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9" name="Slide Number Placeholder 8"/>
          <p:cNvSpPr>
            <a:spLocks noGrp="1"/>
          </p:cNvSpPr>
          <p:nvPr>
            <p:ph type="sldNum" sz="quarter" idx="15"/>
          </p:nvPr>
        </p:nvSpPr>
        <p:spPr/>
        <p:txBody>
          <a:bodyPr/>
          <a:lstStyle/>
          <a:p>
            <a:fld id="{0C9FA9AA-3294-404D-B319-2B75C3DF66C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5590"/>
        </a:solidFill>
        <a:effectLst/>
      </p:bgPr>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371600"/>
            <a:ext cx="8229600" cy="47545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2" name="Slide Number Placeholder 21"/>
          <p:cNvSpPr>
            <a:spLocks noGrp="1"/>
          </p:cNvSpPr>
          <p:nvPr>
            <p:ph type="sldNum" sz="quarter" idx="4"/>
          </p:nvPr>
        </p:nvSpPr>
        <p:spPr>
          <a:xfrm>
            <a:off x="8410575" y="6324600"/>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C9FA9AA-3294-404D-B319-2B75C3DF66C7}" type="slidenum">
              <a:rPr lang="en-US" smtClean="0"/>
              <a:t>‹#›</a:t>
            </a:fld>
            <a:endParaRPr lang="en-US"/>
          </a:p>
        </p:txBody>
      </p:sp>
      <p:sp>
        <p:nvSpPr>
          <p:cNvPr id="5" name="Title Placeholder 4"/>
          <p:cNvSpPr>
            <a:spLocks noGrp="1"/>
          </p:cNvSpPr>
          <p:nvPr>
            <p:ph type="title"/>
          </p:nvPr>
        </p:nvSpPr>
        <p:spPr>
          <a:xfrm>
            <a:off x="457200" y="152400"/>
            <a:ext cx="8229600" cy="1066800"/>
          </a:xfrm>
          <a:prstGeom prst="rect">
            <a:avLst/>
          </a:prstGeom>
          <a:ln w="6350" cap="rnd">
            <a:noFill/>
          </a:ln>
        </p:spPr>
        <p:txBody>
          <a:bodyPr vert="horz" anchor="b" anchorCtr="0">
            <a:normAutofit/>
          </a:bodyPr>
          <a:lstStyle/>
          <a:p>
            <a:r>
              <a:rPr kumimoji="0" lang="en-US" smtClean="0"/>
              <a:t>Click to edit Master title style</a:t>
            </a:r>
            <a:endParaRPr kumimoji="0" lang="en-US" dirty="0"/>
          </a:p>
        </p:txBody>
      </p:sp>
      <p:pic>
        <p:nvPicPr>
          <p:cNvPr id="7" name="Picture 6" descr="National Institutes of Health, U.S. National Library of Medicine logo" title="NIH NLM Logo"/>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6230863"/>
            <a:ext cx="4648200" cy="627137"/>
          </a:xfrm>
          <a:prstGeom prst="rect">
            <a:avLst/>
          </a:prstGeom>
        </p:spPr>
      </p:pic>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6" r:id="rId8"/>
    <p:sldLayoutId id="2147483692" r:id="rId9"/>
    <p:sldLayoutId id="2147483693" r:id="rId10"/>
    <p:sldLayoutId id="2147483694" r:id="rId11"/>
    <p:sldLayoutId id="2147483695" r:id="rId12"/>
  </p:sldLayoutIdLst>
  <p:hf hdr="0" ft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Calibri" pitchFamily="34" charset="0"/>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6.tmp"/><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0.tmp"/></Relationships>
</file>

<file path=ppt/slides/_rels/slide26.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tmp"/><Relationship Id="rId4" Type="http://schemas.openxmlformats.org/officeDocument/2006/relationships/image" Target="../media/image50.tmp"/></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8.jp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3.tmp"/></Relationships>
</file>

<file path=ppt/slides/_rels/slide32.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4.tmp"/><Relationship Id="rId4" Type="http://schemas.openxmlformats.org/officeDocument/2006/relationships/image" Target="../media/image53.tmp"/></Relationships>
</file>

<file path=ppt/slides/_rels/slide33.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3.tmp"/></Relationships>
</file>

<file path=ppt/slides/_rels/slide3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3.tmp"/></Relationships>
</file>

<file path=ppt/slides/_rels/slide35.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3.tmp"/></Relationships>
</file>

<file path=ppt/slides/_rels/slide36.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55.tmp"/><Relationship Id="rId5" Type="http://schemas.openxmlformats.org/officeDocument/2006/relationships/image" Target="../media/image54.tmp"/><Relationship Id="rId4" Type="http://schemas.openxmlformats.org/officeDocument/2006/relationships/image" Target="../media/image53.tmp"/></Relationships>
</file>

<file path=ppt/slides/_rels/slide37.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7.tmp"/></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8.tmp"/></Relationships>
</file>

<file path=ppt/slides/_rels/slide42.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tmp"/></Relationships>
</file>

<file path=ppt/slides/_rels/slide43.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8.tmp"/></Relationships>
</file>

<file path=ppt/slides/_rels/slide44.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9.tmp"/></Relationships>
</file>

<file path=ppt/slides/_rels/slide46.xml.rels><?xml version="1.0" encoding="UTF-8" standalone="yes"?>
<Relationships xmlns="http://schemas.openxmlformats.org/package/2006/relationships"><Relationship Id="rId3" Type="http://schemas.openxmlformats.org/officeDocument/2006/relationships/image" Target="../media/image56.tmp"/><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60.tmp"/></Relationships>
</file>

<file path=ppt/slides/_rels/slide47.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50.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1.xml.rels><?xml version="1.0" encoding="UTF-8" standalone="yes"?>
<Relationships xmlns="http://schemas.openxmlformats.org/package/2006/relationships"><Relationship Id="rId3" Type="http://schemas.openxmlformats.org/officeDocument/2006/relationships/image" Target="../media/image61.tmp"/><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4.tmp"/><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5.tmp"/><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notesSlide" Target="../notesSlides/notesSlide8.xml"/><Relationship Id="rId7" Type="http://schemas.openxmlformats.org/officeDocument/2006/relationships/image" Target="../media/image35.jpeg"/><Relationship Id="rId12"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hemeOverride" Target="../theme/themeOverride2.xml"/><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p:txBody>
          <a:bodyPr/>
          <a:lstStyle/>
          <a:p>
            <a:r>
              <a:rPr lang="en-US" dirty="0" smtClean="0"/>
              <a:t>Looking back, looking ahead</a:t>
            </a:r>
          </a:p>
          <a:p>
            <a:r>
              <a:rPr lang="en-US" dirty="0" smtClean="0"/>
              <a:t>Regional Medical Library Program – 2011-2016</a:t>
            </a:r>
          </a:p>
          <a:p>
            <a:r>
              <a:rPr lang="en-US" dirty="0" smtClean="0"/>
              <a:t>MEDLINE Indexing today and tomorrow</a:t>
            </a:r>
          </a:p>
        </p:txBody>
      </p:sp>
      <p:sp>
        <p:nvSpPr>
          <p:cNvPr id="10" name="Title 9"/>
          <p:cNvSpPr>
            <a:spLocks noGrp="1"/>
          </p:cNvSpPr>
          <p:nvPr>
            <p:ph type="title"/>
          </p:nvPr>
        </p:nvSpPr>
        <p:spPr/>
        <p:txBody>
          <a:bodyPr/>
          <a:lstStyle/>
          <a:p>
            <a:r>
              <a:rPr lang="en-US" dirty="0" smtClean="0">
                <a:effectLst>
                  <a:outerShdw blurRad="38100" dist="38100" dir="2700000" algn="tl">
                    <a:srgbClr val="000000">
                      <a:alpha val="43137"/>
                    </a:srgbClr>
                  </a:outerShdw>
                </a:effectLst>
              </a:rPr>
              <a:t>Joyce Backus – Library Operations</a:t>
            </a:r>
            <a:endParaRPr lang="en-US" dirty="0">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5"/>
          </p:nvPr>
        </p:nvSpPr>
        <p:spPr/>
        <p:txBody>
          <a:bodyPr/>
          <a:lstStyle/>
          <a:p>
            <a:fld id="{0C9FA9AA-3294-404D-B319-2B75C3DF66C7}" type="slidenum">
              <a:rPr lang="en-US" smtClean="0"/>
              <a:t>1</a:t>
            </a:fld>
            <a:endParaRPr lang="en-US"/>
          </a:p>
        </p:txBody>
      </p:sp>
    </p:spTree>
    <p:extLst>
      <p:ext uri="{BB962C8B-B14F-4D97-AF65-F5344CB8AC3E}">
        <p14:creationId xmlns:p14="http://schemas.microsoft.com/office/powerpoint/2010/main" val="1397243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0888" y="1905000"/>
            <a:ext cx="8229600" cy="1066800"/>
          </a:xfrm>
        </p:spPr>
        <p:txBody>
          <a:bodyPr>
            <a:normAutofit fontScale="90000"/>
          </a:bodyPr>
          <a:lstStyle/>
          <a:p>
            <a:r>
              <a:rPr lang="en-US" sz="2000" dirty="0"/>
              <a:t>2011-2106 Region 8</a:t>
            </a:r>
            <a:r>
              <a:rPr lang="en-US" sz="2000" dirty="0" smtClean="0"/>
              <a:t>: New England Region</a:t>
            </a:r>
            <a:r>
              <a:rPr lang="en-US" sz="2000" dirty="0"/>
              <a:t/>
            </a:r>
            <a:br>
              <a:rPr lang="en-US" sz="2000" dirty="0"/>
            </a:br>
            <a:r>
              <a:rPr lang="en-US" sz="2000" dirty="0"/>
              <a:t>University of </a:t>
            </a:r>
            <a:r>
              <a:rPr lang="en-US" sz="2000" dirty="0" smtClean="0"/>
              <a:t>Massachusetts Medical School,  The Lamar </a:t>
            </a:r>
            <a:r>
              <a:rPr lang="en-US" sz="2000" dirty="0" err="1" smtClean="0"/>
              <a:t>Soutter</a:t>
            </a:r>
            <a:r>
              <a:rPr lang="en-US" sz="2000" dirty="0" smtClean="0"/>
              <a:t>, Worcester</a:t>
            </a:r>
            <a:r>
              <a:rPr lang="en-US" sz="4400" dirty="0"/>
              <a:t/>
            </a:r>
            <a:br>
              <a:rPr lang="en-US" sz="4400" dirty="0"/>
            </a:br>
            <a:endParaRPr lang="en-US" dirty="0"/>
          </a:p>
        </p:txBody>
      </p:sp>
      <p:pic>
        <p:nvPicPr>
          <p:cNvPr id="6" name="Picture 5" descr="Focused Outreach, Communities of Intereste, eScience&#10;&#10;The New England Region used a Focused Outreach model, to target medically underserved geographic areas and populations to maximize staff outreach impact.  The staff coordinated Communities of Interest offering workshops, on a variety of topics including supporting the Affordable Care Act, adding Value to EHRs, and demonstrating community benefit.  The NER has also developed unique programming in public health coordinating the PHPartners website and the Public Health Information Access Project .  &#10;" title="2011 - 2016 Region 8:  New England Region University of Massachusetts Medical School, The Lamar Soutter Library, Worcester"/>
          <p:cNvPicPr>
            <a:picLocks noChangeAspect="1"/>
          </p:cNvPicPr>
          <p:nvPr/>
        </p:nvPicPr>
        <p:blipFill>
          <a:blip r:embed="rId3"/>
          <a:stretch>
            <a:fillRect/>
          </a:stretch>
        </p:blipFill>
        <p:spPr>
          <a:xfrm>
            <a:off x="82573" y="80876"/>
            <a:ext cx="8966230" cy="6726630"/>
          </a:xfrm>
          <a:prstGeom prst="rect">
            <a:avLst/>
          </a:prstGeom>
        </p:spPr>
      </p:pic>
      <p:sp>
        <p:nvSpPr>
          <p:cNvPr id="2" name="Slide Number Placeholder 1"/>
          <p:cNvSpPr>
            <a:spLocks noGrp="1"/>
          </p:cNvSpPr>
          <p:nvPr>
            <p:ph type="sldNum" sz="quarter" idx="12"/>
          </p:nvPr>
        </p:nvSpPr>
        <p:spPr/>
        <p:txBody>
          <a:bodyPr/>
          <a:lstStyle/>
          <a:p>
            <a:fld id="{0C9FA9AA-3294-404D-B319-2B75C3DF66C7}" type="slidenum">
              <a:rPr lang="en-US" smtClean="0"/>
              <a:t>10</a:t>
            </a:fld>
            <a:endParaRPr lang="en-US"/>
          </a:p>
        </p:txBody>
      </p:sp>
    </p:spTree>
    <p:extLst>
      <p:ext uri="{BB962C8B-B14F-4D97-AF65-F5344CB8AC3E}">
        <p14:creationId xmlns:p14="http://schemas.microsoft.com/office/powerpoint/2010/main" val="4060380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 U.S.A map" title="2011-2016 National Training Center (NTC), University of Utah"/>
          <p:cNvPicPr>
            <a:picLocks noGrp="1" noChangeAspect="1"/>
          </p:cNvPicPr>
          <p:nvPr>
            <p:ph idx="1"/>
          </p:nvPr>
        </p:nvPicPr>
        <p:blipFill rotWithShape="1">
          <a:blip r:embed="rId3">
            <a:extLst>
              <a:ext uri="{28A0092B-C50C-407E-A947-70E740481C1C}">
                <a14:useLocalDpi xmlns:a14="http://schemas.microsoft.com/office/drawing/2010/main" val="0"/>
              </a:ext>
            </a:extLst>
          </a:blip>
          <a:srcRect t="29937"/>
          <a:stretch/>
        </p:blipFill>
        <p:spPr>
          <a:xfrm>
            <a:off x="1066799" y="1828800"/>
            <a:ext cx="7339809" cy="3581400"/>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1371600" y="28575"/>
            <a:ext cx="6099967" cy="1219200"/>
          </a:xfrm>
        </p:spPr>
        <p:txBody>
          <a:bodyPr>
            <a:normAutofit/>
          </a:bodyPr>
          <a:lstStyle/>
          <a:p>
            <a:pPr algn="ctr"/>
            <a:r>
              <a:rPr lang="en-US" sz="2800" b="1" dirty="0" smtClean="0">
                <a:effectLst>
                  <a:outerShdw blurRad="38100" dist="38100" dir="2700000" algn="tl">
                    <a:srgbClr val="000000">
                      <a:alpha val="43137"/>
                    </a:srgbClr>
                  </a:outerShdw>
                </a:effectLst>
                <a:latin typeface="+mn-lt"/>
              </a:rPr>
              <a:t>2011-2016 National </a:t>
            </a:r>
            <a:r>
              <a:rPr lang="en-US" sz="2800" b="1" dirty="0">
                <a:effectLst>
                  <a:outerShdw blurRad="38100" dist="38100" dir="2700000" algn="tl">
                    <a:srgbClr val="000000">
                      <a:alpha val="43137"/>
                    </a:srgbClr>
                  </a:outerShdw>
                </a:effectLst>
                <a:latin typeface="+mn-lt"/>
              </a:rPr>
              <a:t>Training </a:t>
            </a:r>
            <a:r>
              <a:rPr lang="en-US" sz="2800" b="1" dirty="0" smtClean="0">
                <a:effectLst>
                  <a:outerShdw blurRad="38100" dist="38100" dir="2700000" algn="tl">
                    <a:srgbClr val="000000">
                      <a:alpha val="43137"/>
                    </a:srgbClr>
                  </a:outerShdw>
                </a:effectLst>
                <a:latin typeface="+mn-lt"/>
              </a:rPr>
              <a:t>Center (NTC), </a:t>
            </a:r>
            <a:r>
              <a:rPr lang="en-US" sz="2800" b="1" dirty="0">
                <a:effectLst>
                  <a:outerShdw blurRad="38100" dist="38100" dir="2700000" algn="tl">
                    <a:srgbClr val="000000">
                      <a:alpha val="43137"/>
                    </a:srgbClr>
                  </a:outerShdw>
                </a:effectLst>
                <a:latin typeface="+mn-lt"/>
              </a:rPr>
              <a:t>University of </a:t>
            </a:r>
            <a:r>
              <a:rPr lang="en-US" sz="2800" b="1" dirty="0" smtClean="0">
                <a:effectLst>
                  <a:outerShdw blurRad="38100" dist="38100" dir="2700000" algn="tl">
                    <a:srgbClr val="000000">
                      <a:alpha val="43137"/>
                    </a:srgbClr>
                  </a:outerShdw>
                </a:effectLst>
                <a:latin typeface="+mn-lt"/>
              </a:rPr>
              <a:t>Utah</a:t>
            </a:r>
            <a:endParaRPr lang="en-US" sz="2800" b="1" dirty="0">
              <a:effectLst>
                <a:outerShdw blurRad="38100" dist="38100" dir="2700000" algn="tl">
                  <a:srgbClr val="000000">
                    <a:alpha val="43137"/>
                  </a:srgbClr>
                </a:outerShdw>
              </a:effectLst>
              <a:latin typeface="+mn-lt"/>
            </a:endParaRPr>
          </a:p>
        </p:txBody>
      </p:sp>
      <p:sp>
        <p:nvSpPr>
          <p:cNvPr id="2" name="Slide Number Placeholder 1"/>
          <p:cNvSpPr>
            <a:spLocks noGrp="1"/>
          </p:cNvSpPr>
          <p:nvPr>
            <p:ph type="sldNum" sz="quarter" idx="15"/>
          </p:nvPr>
        </p:nvSpPr>
        <p:spPr/>
        <p:txBody>
          <a:bodyPr/>
          <a:lstStyle/>
          <a:p>
            <a:fld id="{0C9FA9AA-3294-404D-B319-2B75C3DF66C7}" type="slidenum">
              <a:rPr lang="en-US" smtClean="0"/>
              <a:t>11</a:t>
            </a:fld>
            <a:endParaRPr lang="en-US"/>
          </a:p>
        </p:txBody>
      </p:sp>
    </p:spTree>
    <p:extLst>
      <p:ext uri="{BB962C8B-B14F-4D97-AF65-F5344CB8AC3E}">
        <p14:creationId xmlns:p14="http://schemas.microsoft.com/office/powerpoint/2010/main" val="28794544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624887" cy="1047750"/>
          </a:xfrm>
        </p:spPr>
        <p:txBody>
          <a:bodyPr>
            <a:noAutofit/>
          </a:bodyPr>
          <a:lstStyle/>
          <a:p>
            <a:pPr algn="ctr"/>
            <a:r>
              <a:rPr lang="en-US" sz="2800" b="1" dirty="0" smtClean="0">
                <a:effectLst>
                  <a:outerShdw blurRad="38100" dist="38100" dir="2700000" algn="tl">
                    <a:srgbClr val="000000">
                      <a:alpha val="43137"/>
                    </a:srgbClr>
                  </a:outerShdw>
                </a:effectLst>
                <a:latin typeface="+mn-lt"/>
              </a:rPr>
              <a:t>2011-2016 Outreach Evaluation Resource Center (OERC</a:t>
            </a:r>
            <a:r>
              <a:rPr lang="en-US" sz="2800" b="1" dirty="0">
                <a:effectLst>
                  <a:outerShdw blurRad="38100" dist="38100" dir="2700000" algn="tl">
                    <a:srgbClr val="000000">
                      <a:alpha val="43137"/>
                    </a:srgbClr>
                  </a:outerShdw>
                </a:effectLst>
                <a:latin typeface="+mn-lt"/>
              </a:rPr>
              <a:t>) , </a:t>
            </a:r>
            <a:r>
              <a:rPr lang="en-US" sz="2800" b="1" dirty="0">
                <a:effectLst>
                  <a:outerShdw blurRad="38100" dist="38100" dir="2700000" algn="tl">
                    <a:srgbClr val="000000">
                      <a:alpha val="43137"/>
                    </a:srgbClr>
                  </a:outerShdw>
                </a:effectLst>
              </a:rPr>
              <a:t>University of Washington</a:t>
            </a:r>
            <a:endParaRPr lang="en-US" sz="2800" b="1" dirty="0">
              <a:effectLst>
                <a:outerShdw blurRad="38100" dist="38100" dir="2700000" algn="tl">
                  <a:srgbClr val="000000">
                    <a:alpha val="43137"/>
                  </a:srgbClr>
                </a:outerShdw>
              </a:effectLst>
              <a:latin typeface="+mn-lt"/>
            </a:endParaRPr>
          </a:p>
        </p:txBody>
      </p:sp>
      <p:pic>
        <p:nvPicPr>
          <p:cNvPr id="6" name="Content Placeholder 5" descr="Picture of Outreach Evaluation Resource Center booklet" title="2011-2016 Outreach Evaluation Resource Center (OERC) , University of Washington"/>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14157"/>
            <a:ext cx="3048000" cy="2455334"/>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3993430" y="2214157"/>
            <a:ext cx="4617170" cy="4000500"/>
          </a:xfrm>
        </p:spPr>
        <p:txBody>
          <a:bodyPr>
            <a:noAutofit/>
          </a:bodyPr>
          <a:lstStyle/>
          <a:p>
            <a:r>
              <a:rPr lang="en-US" sz="2700" dirty="0"/>
              <a:t>OERC booklet series, </a:t>
            </a:r>
            <a:r>
              <a:rPr lang="en-US" sz="2700" i="1" dirty="0"/>
              <a:t>edition 2</a:t>
            </a:r>
          </a:p>
          <a:p>
            <a:r>
              <a:rPr lang="en-US" sz="2700" dirty="0"/>
              <a:t>Evaluation training program</a:t>
            </a:r>
          </a:p>
          <a:p>
            <a:r>
              <a:rPr lang="en-US" sz="2700" dirty="0"/>
              <a:t>OERC blog</a:t>
            </a:r>
          </a:p>
          <a:p>
            <a:r>
              <a:rPr lang="en-US" sz="2700" dirty="0"/>
              <a:t>Evaluation consultations</a:t>
            </a:r>
          </a:p>
          <a:p>
            <a:r>
              <a:rPr lang="en-US" sz="2700" dirty="0"/>
              <a:t>Evaluation services to NN/LM</a:t>
            </a:r>
          </a:p>
        </p:txBody>
      </p:sp>
      <p:sp>
        <p:nvSpPr>
          <p:cNvPr id="2" name="Slide Number Placeholder 1"/>
          <p:cNvSpPr>
            <a:spLocks noGrp="1"/>
          </p:cNvSpPr>
          <p:nvPr>
            <p:ph type="sldNum" sz="quarter" idx="12"/>
          </p:nvPr>
        </p:nvSpPr>
        <p:spPr/>
        <p:txBody>
          <a:bodyPr/>
          <a:lstStyle/>
          <a:p>
            <a:fld id="{0C9FA9AA-3294-404D-B319-2B75C3DF66C7}" type="slidenum">
              <a:rPr lang="en-US" smtClean="0"/>
              <a:t>12</a:t>
            </a:fld>
            <a:endParaRPr lang="en-US"/>
          </a:p>
        </p:txBody>
      </p:sp>
    </p:spTree>
    <p:extLst>
      <p:ext uri="{BB962C8B-B14F-4D97-AF65-F5344CB8AC3E}">
        <p14:creationId xmlns:p14="http://schemas.microsoft.com/office/powerpoint/2010/main" val="17531441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139778"/>
            <a:ext cx="8043864" cy="1065973"/>
          </a:xfrm>
        </p:spPr>
        <p:txBody>
          <a:bodyPr>
            <a:normAutofit/>
          </a:bodyPr>
          <a:lstStyle/>
          <a:p>
            <a:pPr algn="ctr"/>
            <a:r>
              <a:rPr lang="en-US" sz="2800" b="1" dirty="0">
                <a:effectLst>
                  <a:outerShdw blurRad="38100" dist="38100" dir="2700000" algn="tl">
                    <a:srgbClr val="000000">
                      <a:alpha val="43137"/>
                    </a:srgbClr>
                  </a:outerShdw>
                </a:effectLst>
              </a:rPr>
              <a:t>2011-2016 Web Services Technology Operations Center </a:t>
            </a:r>
            <a:r>
              <a:rPr lang="en-US" sz="2800" b="1" dirty="0" smtClean="0">
                <a:effectLst>
                  <a:outerShdw blurRad="38100" dist="38100" dir="2700000" algn="tl">
                    <a:srgbClr val="000000">
                      <a:alpha val="43137"/>
                    </a:srgbClr>
                  </a:outerShdw>
                </a:effectLst>
              </a:rPr>
              <a:t>(Web-STOC), University of Washington</a:t>
            </a:r>
            <a:endParaRPr lang="en-US" sz="2800" b="1" dirty="0">
              <a:effectLst>
                <a:outerShdw blurRad="38100" dist="38100" dir="2700000" algn="tl">
                  <a:srgbClr val="000000">
                    <a:alpha val="43137"/>
                  </a:srgbClr>
                </a:outerShdw>
              </a:effectLst>
              <a:latin typeface="+mn-lt"/>
            </a:endParaRPr>
          </a:p>
        </p:txBody>
      </p:sp>
      <p:sp>
        <p:nvSpPr>
          <p:cNvPr id="2" name="Content Placeholder 1"/>
          <p:cNvSpPr>
            <a:spLocks noGrp="1"/>
          </p:cNvSpPr>
          <p:nvPr>
            <p:ph idx="1"/>
          </p:nvPr>
        </p:nvSpPr>
        <p:spPr>
          <a:xfrm>
            <a:off x="381000" y="1562936"/>
            <a:ext cx="4343400" cy="3999663"/>
          </a:xfrm>
        </p:spPr>
        <p:txBody>
          <a:bodyPr>
            <a:normAutofit fontScale="92500" lnSpcReduction="10000"/>
          </a:bodyPr>
          <a:lstStyle/>
          <a:p>
            <a:pPr marL="0" indent="0">
              <a:buNone/>
            </a:pPr>
            <a:r>
              <a:rPr lang="en-US" dirty="0" smtClean="0"/>
              <a:t>Supporting NN/LM </a:t>
            </a:r>
            <a:r>
              <a:rPr lang="en-US" dirty="0"/>
              <a:t>users </a:t>
            </a:r>
            <a:r>
              <a:rPr lang="en-US" dirty="0" smtClean="0"/>
              <a:t>and maintaining performance with minimal down-time:</a:t>
            </a:r>
          </a:p>
          <a:p>
            <a:r>
              <a:rPr lang="en-US" dirty="0" smtClean="0"/>
              <a:t>Section </a:t>
            </a:r>
            <a:r>
              <a:rPr lang="en-US" dirty="0"/>
              <a:t>508 </a:t>
            </a:r>
            <a:r>
              <a:rPr lang="en-US" dirty="0" smtClean="0"/>
              <a:t>compliance improvements</a:t>
            </a:r>
            <a:endParaRPr lang="en-US" dirty="0"/>
          </a:p>
          <a:p>
            <a:r>
              <a:rPr lang="en-US" dirty="0"/>
              <a:t>Website </a:t>
            </a:r>
            <a:r>
              <a:rPr lang="en-US" dirty="0" smtClean="0"/>
              <a:t>health </a:t>
            </a:r>
            <a:r>
              <a:rPr lang="en-US" dirty="0"/>
              <a:t>and </a:t>
            </a:r>
            <a:r>
              <a:rPr lang="en-US" dirty="0" smtClean="0"/>
              <a:t>fitness monitoring refinements</a:t>
            </a:r>
            <a:endParaRPr lang="en-US" dirty="0"/>
          </a:p>
          <a:p>
            <a:r>
              <a:rPr lang="en-US" dirty="0" smtClean="0"/>
              <a:t>Enhanced server security</a:t>
            </a:r>
            <a:endParaRPr lang="en-US" dirty="0"/>
          </a:p>
          <a:p>
            <a:r>
              <a:rPr lang="en-US" dirty="0" err="1"/>
              <a:t>Drupalization</a:t>
            </a:r>
            <a:r>
              <a:rPr lang="en-US" dirty="0"/>
              <a:t>: </a:t>
            </a:r>
            <a:r>
              <a:rPr lang="en-US" dirty="0" smtClean="0"/>
              <a:t>RMLs, Centers, courses, all migrated</a:t>
            </a:r>
          </a:p>
        </p:txBody>
      </p:sp>
      <p:pic>
        <p:nvPicPr>
          <p:cNvPr id="5" name="Picture 4" title="2011-2016 Web Services Technology Operations Center (Web-STOC), University of Washingt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49670"/>
            <a:ext cx="3840739" cy="2880554"/>
          </a:xfrm>
          <a:prstGeom prst="rect">
            <a:avLst/>
          </a:prstGeom>
          <a:ln>
            <a:noFill/>
          </a:ln>
          <a:effectLst>
            <a:outerShdw blurRad="292100" dist="139700" dir="2700000" algn="tl" rotWithShape="0">
              <a:srgbClr val="333333">
                <a:alpha val="65000"/>
              </a:srgbClr>
            </a:outerShdw>
          </a:effectLst>
        </p:spPr>
      </p:pic>
      <p:sp>
        <p:nvSpPr>
          <p:cNvPr id="6" name="TextBox 5" descr="Group picture of Aron Beal, Tania Bardyn, Michael Boer, Deric Ruhl and Mike Weiss."/>
          <p:cNvSpPr txBox="1"/>
          <p:nvPr/>
        </p:nvSpPr>
        <p:spPr>
          <a:xfrm>
            <a:off x="4724400" y="4364573"/>
            <a:ext cx="4419600" cy="954107"/>
          </a:xfrm>
          <a:prstGeom prst="rect">
            <a:avLst/>
          </a:prstGeom>
          <a:noFill/>
        </p:spPr>
        <p:txBody>
          <a:bodyPr wrap="square" rtlCol="0">
            <a:spAutoFit/>
          </a:bodyPr>
          <a:lstStyle/>
          <a:p>
            <a:r>
              <a:rPr lang="en-US" sz="1400" dirty="0"/>
              <a:t>Aron Beal (Web Apps Developer), Tania </a:t>
            </a:r>
            <a:r>
              <a:rPr lang="en-US" sz="1400" dirty="0" err="1"/>
              <a:t>Bardyn</a:t>
            </a:r>
            <a:r>
              <a:rPr lang="en-US" sz="1400" dirty="0"/>
              <a:t> (Director), </a:t>
            </a:r>
            <a:br>
              <a:rPr lang="en-US" sz="1400" dirty="0"/>
            </a:br>
            <a:r>
              <a:rPr lang="en-US" sz="1400" dirty="0"/>
              <a:t>Michael Boer (Assistant Director), Deric </a:t>
            </a:r>
            <a:r>
              <a:rPr lang="en-US" sz="1400" dirty="0" err="1"/>
              <a:t>Ruhl</a:t>
            </a:r>
            <a:r>
              <a:rPr lang="en-US" sz="1400" dirty="0"/>
              <a:t> (Linux System Administration Specialist), Mike Weiss (Security Engineer)</a:t>
            </a:r>
          </a:p>
        </p:txBody>
      </p:sp>
      <p:sp>
        <p:nvSpPr>
          <p:cNvPr id="4" name="Slide Number Placeholder 3"/>
          <p:cNvSpPr>
            <a:spLocks noGrp="1"/>
          </p:cNvSpPr>
          <p:nvPr>
            <p:ph type="sldNum" sz="quarter" idx="15"/>
          </p:nvPr>
        </p:nvSpPr>
        <p:spPr/>
        <p:txBody>
          <a:bodyPr/>
          <a:lstStyle/>
          <a:p>
            <a:fld id="{0C9FA9AA-3294-404D-B319-2B75C3DF66C7}" type="slidenum">
              <a:rPr lang="en-US" smtClean="0"/>
              <a:t>13</a:t>
            </a:fld>
            <a:endParaRPr lang="en-US"/>
          </a:p>
        </p:txBody>
      </p:sp>
    </p:spTree>
    <p:extLst>
      <p:ext uri="{BB962C8B-B14F-4D97-AF65-F5344CB8AC3E}">
        <p14:creationId xmlns:p14="http://schemas.microsoft.com/office/powerpoint/2010/main" val="997848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0186" y="8021"/>
            <a:ext cx="8899856" cy="755276"/>
          </a:xfrm>
        </p:spPr>
        <p:txBody>
          <a:bodyPr>
            <a:normAutofit/>
          </a:bodyPr>
          <a:lstStyle/>
          <a:p>
            <a:r>
              <a:rPr lang="en-US" sz="3200" b="1" dirty="0" smtClean="0">
                <a:effectLst>
                  <a:outerShdw blurRad="38100" dist="38100" dir="2700000" algn="tl">
                    <a:srgbClr val="000000">
                      <a:alpha val="43137"/>
                    </a:srgbClr>
                  </a:outerShdw>
                </a:effectLst>
              </a:rPr>
              <a:t>Looking Ahead - 2016-2021 Cooperative Agreements</a:t>
            </a:r>
            <a:endParaRPr lang="en-US" sz="3200" b="1"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52399" y="915640"/>
            <a:ext cx="2743199" cy="5172340"/>
          </a:xfrm>
        </p:spPr>
        <p:txBody>
          <a:bodyPr>
            <a:noAutofit/>
          </a:bodyPr>
          <a:lstStyle/>
          <a:p>
            <a:pPr marL="0" indent="0">
              <a:buNone/>
            </a:pPr>
            <a:r>
              <a:rPr lang="en-US" sz="1200" b="1" dirty="0">
                <a:effectLst>
                  <a:outerShdw blurRad="38100" dist="38100" dir="2700000" algn="tl">
                    <a:srgbClr val="000000">
                      <a:alpha val="43137"/>
                    </a:srgbClr>
                  </a:outerShdw>
                </a:effectLst>
              </a:rPr>
              <a:t>Region 1 - Middle Atlantic Region</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University of </a:t>
            </a:r>
            <a:r>
              <a:rPr lang="en-US" sz="1200" b="1" dirty="0" smtClean="0">
                <a:effectLst>
                  <a:outerShdw blurRad="38100" dist="38100" dir="2700000" algn="tl">
                    <a:srgbClr val="000000">
                      <a:alpha val="43137"/>
                    </a:srgbClr>
                  </a:outerShdw>
                </a:effectLst>
              </a:rPr>
              <a:t>Pittsburgh, Health </a:t>
            </a:r>
            <a:r>
              <a:rPr lang="en-US" sz="1200" b="1" dirty="0">
                <a:effectLst>
                  <a:outerShdw blurRad="38100" dist="38100" dir="2700000" algn="tl">
                    <a:srgbClr val="000000">
                      <a:alpha val="43137"/>
                    </a:srgbClr>
                  </a:outerShdw>
                </a:effectLst>
              </a:rPr>
              <a:t>Sciences Library </a:t>
            </a:r>
            <a:r>
              <a:rPr lang="en-US" sz="1200" b="1" dirty="0" smtClean="0">
                <a:effectLst>
                  <a:outerShdw blurRad="38100" dist="38100" dir="2700000" algn="tl">
                    <a:srgbClr val="000000">
                      <a:alpha val="43137"/>
                    </a:srgbClr>
                  </a:outerShdw>
                </a:effectLst>
              </a:rPr>
              <a:t>System, Pittsburgh</a:t>
            </a:r>
            <a:r>
              <a:rPr lang="en-US" sz="1200" b="1" dirty="0">
                <a:effectLst>
                  <a:outerShdw blurRad="38100" dist="38100" dir="2700000" algn="tl">
                    <a:srgbClr val="000000">
                      <a:alpha val="43137"/>
                    </a:srgbClr>
                  </a:outerShdw>
                </a:effectLst>
              </a:rPr>
              <a:t>, PA</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States Served: DE, NJ, NY, </a:t>
            </a:r>
            <a:r>
              <a:rPr lang="en-US" sz="1200" b="1" dirty="0" smtClean="0">
                <a:effectLst>
                  <a:outerShdw blurRad="38100" dist="38100" dir="2700000" algn="tl">
                    <a:srgbClr val="000000">
                      <a:alpha val="43137"/>
                    </a:srgbClr>
                  </a:outerShdw>
                </a:effectLst>
              </a:rPr>
              <a:t>PA</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a:t>
            </a:r>
            <a:r>
              <a:rPr lang="en-US" sz="1200" b="1" dirty="0">
                <a:effectLst>
                  <a:outerShdw blurRad="38100" dist="38100" dir="2700000" algn="tl">
                    <a:srgbClr val="000000">
                      <a:alpha val="43137"/>
                    </a:srgbClr>
                  </a:outerShdw>
                </a:effectLst>
              </a:rPr>
              <a:t>2 - Southeastern/Atlantic Region</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University of Maryland at Baltimore</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Health Sciences and Human Services </a:t>
            </a:r>
            <a:r>
              <a:rPr lang="en-US" sz="1200" b="1" dirty="0" smtClean="0">
                <a:effectLst>
                  <a:outerShdw blurRad="38100" dist="38100" dir="2700000" algn="tl">
                    <a:srgbClr val="000000">
                      <a:alpha val="43137"/>
                    </a:srgbClr>
                  </a:outerShdw>
                </a:effectLst>
              </a:rPr>
              <a:t>Library, Baltimore</a:t>
            </a:r>
            <a:r>
              <a:rPr lang="en-US" sz="1200" b="1" dirty="0">
                <a:effectLst>
                  <a:outerShdw blurRad="38100" dist="38100" dir="2700000" algn="tl">
                    <a:srgbClr val="000000">
                      <a:alpha val="43137"/>
                    </a:srgbClr>
                  </a:outerShdw>
                </a:effectLst>
              </a:rPr>
              <a:t>, MD</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States Served: AL, FL, GA, MD, MS, NC, SC, TN, VA,WV, the District of Columbia, Puerto Rico, and the U.S. Virgin </a:t>
            </a:r>
            <a:r>
              <a:rPr lang="en-US" sz="1200" b="1" dirty="0" smtClean="0">
                <a:effectLst>
                  <a:outerShdw blurRad="38100" dist="38100" dir="2700000" algn="tl">
                    <a:srgbClr val="000000">
                      <a:alpha val="43137"/>
                    </a:srgbClr>
                  </a:outerShdw>
                </a:effectLst>
              </a:rPr>
              <a:t>Islands</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a:t>
            </a:r>
            <a:r>
              <a:rPr lang="en-US" sz="1200" b="1" dirty="0">
                <a:effectLst>
                  <a:outerShdw blurRad="38100" dist="38100" dir="2700000" algn="tl">
                    <a:srgbClr val="000000">
                      <a:alpha val="43137"/>
                    </a:srgbClr>
                  </a:outerShdw>
                </a:effectLst>
              </a:rPr>
              <a:t>3 - Greater Midwest Region</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University of </a:t>
            </a:r>
            <a:r>
              <a:rPr lang="en-US" sz="1200" b="1" dirty="0" smtClean="0">
                <a:effectLst>
                  <a:outerShdw blurRad="38100" dist="38100" dir="2700000" algn="tl">
                    <a:srgbClr val="000000">
                      <a:alpha val="43137"/>
                    </a:srgbClr>
                  </a:outerShdw>
                </a:effectLst>
              </a:rPr>
              <a:t>Iowa, Hardin </a:t>
            </a:r>
            <a:r>
              <a:rPr lang="en-US" sz="1200" b="1" dirty="0">
                <a:effectLst>
                  <a:outerShdw blurRad="38100" dist="38100" dir="2700000" algn="tl">
                    <a:srgbClr val="000000">
                      <a:alpha val="43137"/>
                    </a:srgbClr>
                  </a:outerShdw>
                </a:effectLst>
              </a:rPr>
              <a:t>Library for the Health </a:t>
            </a:r>
            <a:r>
              <a:rPr lang="en-US" sz="1200" b="1" dirty="0" smtClean="0">
                <a:effectLst>
                  <a:outerShdw blurRad="38100" dist="38100" dir="2700000" algn="tl">
                    <a:srgbClr val="000000">
                      <a:alpha val="43137"/>
                    </a:srgbClr>
                  </a:outerShdw>
                </a:effectLst>
              </a:rPr>
              <a:t>Sciences, Iowa </a:t>
            </a:r>
            <a:r>
              <a:rPr lang="en-US" sz="1200" b="1" dirty="0">
                <a:effectLst>
                  <a:outerShdw blurRad="38100" dist="38100" dir="2700000" algn="tl">
                    <a:srgbClr val="000000">
                      <a:alpha val="43137"/>
                    </a:srgbClr>
                  </a:outerShdw>
                </a:effectLst>
              </a:rPr>
              <a:t>City, IA</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States Served: IA, IL, IN, KY, MI, MN, ND, OH, SD, </a:t>
            </a:r>
            <a:r>
              <a:rPr lang="en-US" sz="1200" b="1" dirty="0" smtClean="0">
                <a:effectLst>
                  <a:outerShdw blurRad="38100" dist="38100" dir="2700000" algn="tl">
                    <a:srgbClr val="000000">
                      <a:alpha val="43137"/>
                    </a:srgbClr>
                  </a:outerShdw>
                </a:effectLst>
              </a:rPr>
              <a:t>WI</a:t>
            </a:r>
          </a:p>
          <a:p>
            <a:pPr marL="0" indent="0">
              <a:buNone/>
            </a:pPr>
            <a:endParaRPr lang="en-US" sz="1200" b="1" dirty="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a:t>
            </a:r>
            <a:r>
              <a:rPr lang="en-US" sz="1200" b="1" dirty="0">
                <a:effectLst>
                  <a:outerShdw blurRad="38100" dist="38100" dir="2700000" algn="tl">
                    <a:srgbClr val="000000">
                      <a:alpha val="43137"/>
                    </a:srgbClr>
                  </a:outerShdw>
                </a:effectLst>
              </a:rPr>
              <a:t>4 - </a:t>
            </a:r>
            <a:r>
              <a:rPr lang="en-US" sz="1200" b="1" dirty="0" err="1">
                <a:effectLst>
                  <a:outerShdw blurRad="38100" dist="38100" dir="2700000" algn="tl">
                    <a:srgbClr val="000000">
                      <a:alpha val="43137"/>
                    </a:srgbClr>
                  </a:outerShdw>
                </a:effectLst>
              </a:rPr>
              <a:t>MidContinental</a:t>
            </a:r>
            <a:r>
              <a:rPr lang="en-US" sz="1200" b="1" dirty="0">
                <a:effectLst>
                  <a:outerShdw blurRad="38100" dist="38100" dir="2700000" algn="tl">
                    <a:srgbClr val="000000">
                      <a:alpha val="43137"/>
                    </a:srgbClr>
                  </a:outerShdw>
                </a:effectLst>
              </a:rPr>
              <a:t> Region</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University of </a:t>
            </a:r>
            <a:r>
              <a:rPr lang="en-US" sz="1200" b="1" dirty="0" smtClean="0">
                <a:effectLst>
                  <a:outerShdw blurRad="38100" dist="38100" dir="2700000" algn="tl">
                    <a:srgbClr val="000000">
                      <a:alpha val="43137"/>
                    </a:srgbClr>
                  </a:outerShdw>
                </a:effectLst>
              </a:rPr>
              <a:t>Utah, Spencer </a:t>
            </a:r>
            <a:r>
              <a:rPr lang="en-US" sz="1200" b="1" dirty="0">
                <a:effectLst>
                  <a:outerShdw blurRad="38100" dist="38100" dir="2700000" algn="tl">
                    <a:srgbClr val="000000">
                      <a:alpha val="43137"/>
                    </a:srgbClr>
                  </a:outerShdw>
                </a:effectLst>
              </a:rPr>
              <a:t>S. Eccles Health Sciences </a:t>
            </a:r>
            <a:r>
              <a:rPr lang="en-US" sz="1200" b="1" dirty="0" smtClean="0">
                <a:effectLst>
                  <a:outerShdw blurRad="38100" dist="38100" dir="2700000" algn="tl">
                    <a:srgbClr val="000000">
                      <a:alpha val="43137"/>
                    </a:srgbClr>
                  </a:outerShdw>
                </a:effectLst>
              </a:rPr>
              <a:t>Library, Salt </a:t>
            </a:r>
            <a:r>
              <a:rPr lang="en-US" sz="1200" b="1" dirty="0">
                <a:effectLst>
                  <a:outerShdw blurRad="38100" dist="38100" dir="2700000" algn="tl">
                    <a:srgbClr val="000000">
                      <a:alpha val="43137"/>
                    </a:srgbClr>
                  </a:outerShdw>
                </a:effectLst>
              </a:rPr>
              <a:t>Lake City, UT</a:t>
            </a:r>
            <a:br>
              <a:rPr lang="en-US" sz="1200" b="1" dirty="0">
                <a:effectLst>
                  <a:outerShdw blurRad="38100" dist="38100" dir="2700000" algn="tl">
                    <a:srgbClr val="000000">
                      <a:alpha val="43137"/>
                    </a:srgbClr>
                  </a:outerShdw>
                </a:effectLst>
              </a:rPr>
            </a:br>
            <a:r>
              <a:rPr lang="en-US" sz="1200" b="1" dirty="0">
                <a:effectLst>
                  <a:outerShdw blurRad="38100" dist="38100" dir="2700000" algn="tl">
                    <a:srgbClr val="000000">
                      <a:alpha val="43137"/>
                    </a:srgbClr>
                  </a:outerShdw>
                </a:effectLst>
              </a:rPr>
              <a:t>States Served: CO, KS, MO, NE, UT, </a:t>
            </a:r>
            <a:r>
              <a:rPr lang="en-US" sz="1200" b="1" dirty="0" smtClean="0">
                <a:effectLst>
                  <a:outerShdw blurRad="38100" dist="38100" dir="2700000" algn="tl">
                    <a:srgbClr val="000000">
                      <a:alpha val="43137"/>
                    </a:srgbClr>
                  </a:outerShdw>
                </a:effectLst>
              </a:rPr>
              <a:t>WY</a:t>
            </a:r>
            <a:endParaRPr lang="en-US" sz="1200" b="1" dirty="0">
              <a:effectLst>
                <a:outerShdw blurRad="38100" dist="38100" dir="2700000" algn="tl">
                  <a:srgbClr val="000000">
                    <a:alpha val="43137"/>
                  </a:srgbClr>
                </a:outerShdw>
              </a:effectLst>
            </a:endParaRPr>
          </a:p>
        </p:txBody>
      </p:sp>
      <p:sp>
        <p:nvSpPr>
          <p:cNvPr id="5" name="Content Placeholder 1"/>
          <p:cNvSpPr txBox="1">
            <a:spLocks/>
          </p:cNvSpPr>
          <p:nvPr/>
        </p:nvSpPr>
        <p:spPr>
          <a:xfrm>
            <a:off x="3025941" y="914400"/>
            <a:ext cx="2971800" cy="5257800"/>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200" b="1" dirty="0">
                <a:effectLst>
                  <a:outerShdw blurRad="38100" dist="38100" dir="2700000" algn="tl">
                    <a:srgbClr val="000000">
                      <a:alpha val="43137"/>
                    </a:srgbClr>
                  </a:outerShdw>
                </a:effectLst>
              </a:rPr>
              <a:t>Region 5 - South Central </a:t>
            </a:r>
            <a:r>
              <a:rPr lang="en-US" sz="1200" b="1" dirty="0" smtClean="0">
                <a:effectLst>
                  <a:outerShdw blurRad="38100" dist="38100" dir="2700000" algn="tl">
                    <a:srgbClr val="000000">
                      <a:alpha val="43137"/>
                    </a:srgbClr>
                  </a:outerShdw>
                </a:effectLst>
              </a:rPr>
              <a:t>Region</a:t>
            </a:r>
          </a:p>
          <a:p>
            <a:pPr marL="0" indent="0">
              <a:buNone/>
            </a:pPr>
            <a:r>
              <a:rPr lang="en-US" sz="1200" b="1" dirty="0" smtClean="0">
                <a:effectLst>
                  <a:outerShdw blurRad="38100" dist="38100" dir="2700000" algn="tl">
                    <a:srgbClr val="000000">
                      <a:alpha val="43137"/>
                    </a:srgbClr>
                  </a:outerShdw>
                </a:effectLst>
              </a:rPr>
              <a:t>University of North Texas Health Science Center, Gibson D. Lewis Library, Fort Worth, TX</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States Served: AR, LA, NM, OK, TX</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6 - Pacific Northwest Region</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Washington, Health Sciences Library, Seattle, WA</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States Served: AK, ID, MT, OR, WA</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7 - Pacific Southwest Region</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California, Los Angeles</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Louise M. Darling Biomedical Library</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Los Angeles, CA</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States Served: AZ, CA, HI, NV, and U.S. Territories in the Pacific Basin</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Region 8 - New England Region</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Massachusetts Medical School</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Lamar </a:t>
            </a:r>
            <a:r>
              <a:rPr lang="en-US" sz="1200" b="1" dirty="0" err="1" smtClean="0">
                <a:effectLst>
                  <a:outerShdw blurRad="38100" dist="38100" dir="2700000" algn="tl">
                    <a:srgbClr val="000000">
                      <a:alpha val="43137"/>
                    </a:srgbClr>
                  </a:outerShdw>
                </a:effectLst>
              </a:rPr>
              <a:t>Soutter</a:t>
            </a:r>
            <a:r>
              <a:rPr lang="en-US" sz="1200" b="1" dirty="0" smtClean="0">
                <a:effectLst>
                  <a:outerShdw blurRad="38100" dist="38100" dir="2700000" algn="tl">
                    <a:srgbClr val="000000">
                      <a:alpha val="43137"/>
                    </a:srgbClr>
                  </a:outerShdw>
                </a:effectLst>
              </a:rPr>
              <a:t> Library</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Worcester, MA</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States Served: CT, MA, ME, NH, RI, VT</a:t>
            </a:r>
          </a:p>
        </p:txBody>
      </p:sp>
      <p:sp>
        <p:nvSpPr>
          <p:cNvPr id="6" name="Content Placeholder 1"/>
          <p:cNvSpPr txBox="1">
            <a:spLocks/>
          </p:cNvSpPr>
          <p:nvPr/>
        </p:nvSpPr>
        <p:spPr>
          <a:xfrm>
            <a:off x="6128083" y="907676"/>
            <a:ext cx="2892092" cy="5721724"/>
          </a:xfrm>
          <a:prstGeom prst="rect">
            <a:avLst/>
          </a:prstGeom>
        </p:spPr>
        <p:txBody>
          <a:bodyPr vert="horz">
            <a:no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1200" b="1" dirty="0" smtClean="0">
                <a:effectLst>
                  <a:outerShdw blurRad="38100" dist="38100" dir="2700000" algn="tl">
                    <a:srgbClr val="000000">
                      <a:alpha val="43137"/>
                    </a:srgbClr>
                  </a:outerShdw>
                </a:effectLst>
              </a:rPr>
              <a:t>National Coordinating Offices:</a:t>
            </a:r>
          </a:p>
          <a:p>
            <a:pPr marL="0" indent="0">
              <a:buNone/>
            </a:pPr>
            <a:r>
              <a:rPr lang="en-US" sz="1200" b="1" dirty="0" smtClean="0">
                <a:effectLst>
                  <a:outerShdw blurRad="38100" dist="38100" dir="2700000" algn="tl">
                    <a:srgbClr val="000000">
                      <a:alpha val="43137"/>
                    </a:srgbClr>
                  </a:outerShdw>
                </a:effectLst>
              </a:rPr>
              <a:t>NN/LM Web Services Office (NWSO)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Pittsburgh, Health Sciences Library System, Pittsburgh, PA</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NN/LM DOCLINE Coordination Office (NDCO)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Maryland at Baltimore, Health Sciences and Human Services Library, Baltimore, MD</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NN/LM Training Office (NTO)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Utah, Spencer S. Eccles Health Sciences Library, Salt Lake City, UT</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NN/LM Evaluation Office (NEO)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Washington, Health Sciences Library, Seattle, WA</a:t>
            </a:r>
          </a:p>
          <a:p>
            <a:pPr marL="0" indent="0">
              <a:buNone/>
            </a:pPr>
            <a:endParaRPr lang="en-US" sz="1200" b="1" dirty="0" smtClean="0">
              <a:effectLst>
                <a:outerShdw blurRad="38100" dist="38100" dir="2700000" algn="tl">
                  <a:srgbClr val="000000">
                    <a:alpha val="43137"/>
                  </a:srgbClr>
                </a:outerShdw>
              </a:effectLst>
            </a:endParaRPr>
          </a:p>
          <a:p>
            <a:pPr marL="0" indent="0">
              <a:buNone/>
            </a:pPr>
            <a:r>
              <a:rPr lang="en-US" sz="1200" b="1" dirty="0" smtClean="0">
                <a:effectLst>
                  <a:outerShdw blurRad="38100" dist="38100" dir="2700000" algn="tl">
                    <a:srgbClr val="000000">
                      <a:alpha val="43137"/>
                    </a:srgbClr>
                  </a:outerShdw>
                </a:effectLst>
              </a:rPr>
              <a:t>NN/LM Public Health Coordination Office (NPHCO)</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University of Massachusetts Medical School</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Lamar </a:t>
            </a:r>
            <a:r>
              <a:rPr lang="en-US" sz="1200" b="1" dirty="0" err="1" smtClean="0">
                <a:effectLst>
                  <a:outerShdw blurRad="38100" dist="38100" dir="2700000" algn="tl">
                    <a:srgbClr val="000000">
                      <a:alpha val="43137"/>
                    </a:srgbClr>
                  </a:outerShdw>
                </a:effectLst>
              </a:rPr>
              <a:t>Soutter</a:t>
            </a:r>
            <a:r>
              <a:rPr lang="en-US" sz="1200" b="1" dirty="0" smtClean="0">
                <a:effectLst>
                  <a:outerShdw blurRad="38100" dist="38100" dir="2700000" algn="tl">
                    <a:srgbClr val="000000">
                      <a:alpha val="43137"/>
                    </a:srgbClr>
                  </a:outerShdw>
                </a:effectLst>
              </a:rPr>
              <a:t> Library, Worcester, MA</a:t>
            </a:r>
          </a:p>
          <a:p>
            <a:pPr marL="0" indent="0">
              <a:buNone/>
            </a:pPr>
            <a:endParaRPr lang="en-US" sz="1200" b="1"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5"/>
          </p:nvPr>
        </p:nvSpPr>
        <p:spPr/>
        <p:txBody>
          <a:bodyPr/>
          <a:lstStyle/>
          <a:p>
            <a:fld id="{0C9FA9AA-3294-404D-B319-2B75C3DF66C7}" type="slidenum">
              <a:rPr lang="en-US" smtClean="0"/>
              <a:t>14</a:t>
            </a:fld>
            <a:endParaRPr lang="en-US"/>
          </a:p>
        </p:txBody>
      </p:sp>
    </p:spTree>
    <p:extLst>
      <p:ext uri="{BB962C8B-B14F-4D97-AF65-F5344CB8AC3E}">
        <p14:creationId xmlns:p14="http://schemas.microsoft.com/office/powerpoint/2010/main" val="2875726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back, looking ahead - MEDLINE</a:t>
            </a:r>
            <a:endParaRPr lang="en-US" dirty="0"/>
          </a:p>
        </p:txBody>
      </p:sp>
      <p:sp>
        <p:nvSpPr>
          <p:cNvPr id="3" name="Content Placeholder 2"/>
          <p:cNvSpPr>
            <a:spLocks noGrp="1"/>
          </p:cNvSpPr>
          <p:nvPr>
            <p:ph idx="1"/>
          </p:nvPr>
        </p:nvSpPr>
        <p:spPr/>
        <p:txBody>
          <a:bodyPr>
            <a:normAutofit/>
          </a:bodyPr>
          <a:lstStyle/>
          <a:p>
            <a:r>
              <a:rPr lang="en-US" dirty="0" smtClean="0"/>
              <a:t>International MEDLINE</a:t>
            </a:r>
            <a:endParaRPr lang="en-US" dirty="0"/>
          </a:p>
          <a:p>
            <a:r>
              <a:rPr lang="en-US" dirty="0" smtClean="0"/>
              <a:t>MEDLINE indexing growth</a:t>
            </a:r>
          </a:p>
          <a:p>
            <a:r>
              <a:rPr lang="en-US" dirty="0" smtClean="0"/>
              <a:t>MEDLINE indexing staff</a:t>
            </a:r>
          </a:p>
          <a:p>
            <a:r>
              <a:rPr lang="en-US" dirty="0" smtClean="0"/>
              <a:t>What do indexers do now?</a:t>
            </a:r>
          </a:p>
          <a:p>
            <a:pPr lvl="1">
              <a:buFont typeface="Wingdings" panose="05000000000000000000" pitchFamily="2" charset="2"/>
              <a:buChar char="q"/>
            </a:pPr>
            <a:r>
              <a:rPr lang="en-US" dirty="0" smtClean="0"/>
              <a:t>Behind the scenes – the Indexing System</a:t>
            </a:r>
          </a:p>
          <a:p>
            <a:pPr lvl="1">
              <a:buFont typeface="Wingdings" panose="05000000000000000000" pitchFamily="2" charset="2"/>
              <a:buChar char="q"/>
            </a:pPr>
            <a:r>
              <a:rPr lang="en-US" dirty="0" smtClean="0"/>
              <a:t>Tools to improve efficiency </a:t>
            </a:r>
          </a:p>
          <a:p>
            <a:r>
              <a:rPr lang="en-US" dirty="0" smtClean="0"/>
              <a:t>Looking ahead MTI </a:t>
            </a:r>
            <a:r>
              <a:rPr lang="en-US" dirty="0"/>
              <a:t>– Medical Text </a:t>
            </a:r>
            <a:r>
              <a:rPr lang="en-US" dirty="0" smtClean="0"/>
              <a:t>Indexer</a:t>
            </a:r>
            <a:endParaRPr lang="en-US" dirty="0"/>
          </a:p>
        </p:txBody>
      </p:sp>
      <p:sp>
        <p:nvSpPr>
          <p:cNvPr id="4" name="Slide Number Placeholder 3"/>
          <p:cNvSpPr>
            <a:spLocks noGrp="1"/>
          </p:cNvSpPr>
          <p:nvPr>
            <p:ph type="sldNum" sz="quarter" idx="15"/>
          </p:nvPr>
        </p:nvSpPr>
        <p:spPr/>
        <p:txBody>
          <a:bodyPr/>
          <a:lstStyle/>
          <a:p>
            <a:fld id="{0C9FA9AA-3294-404D-B319-2B75C3DF66C7}" type="slidenum">
              <a:rPr lang="en-US" smtClean="0"/>
              <a:t>15</a:t>
            </a:fld>
            <a:endParaRPr lang="en-US"/>
          </a:p>
        </p:txBody>
      </p:sp>
    </p:spTree>
    <p:extLst>
      <p:ext uri="{BB962C8B-B14F-4D97-AF65-F5344CB8AC3E}">
        <p14:creationId xmlns:p14="http://schemas.microsoft.com/office/powerpoint/2010/main" val="4242932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indexed for MEDLINE</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719590"/>
            <a:ext cx="8382000" cy="4114800"/>
          </a:xfrm>
          <a:prstGeom prst="rect">
            <a:avLst/>
          </a:prstGeom>
        </p:spPr>
      </p:pic>
      <p:sp>
        <p:nvSpPr>
          <p:cNvPr id="3" name="TextBox 2"/>
          <p:cNvSpPr txBox="1"/>
          <p:nvPr/>
        </p:nvSpPr>
        <p:spPr>
          <a:xfrm>
            <a:off x="762000" y="3279170"/>
            <a:ext cx="7620000" cy="523220"/>
          </a:xfrm>
          <a:prstGeom prst="rect">
            <a:avLst/>
          </a:prstGeom>
          <a:solidFill>
            <a:srgbClr val="336699"/>
          </a:solidFill>
        </p:spPr>
        <p:txBody>
          <a:bodyPr wrap="square" rtlCol="0">
            <a:spAutoFit/>
          </a:bodyPr>
          <a:lstStyle/>
          <a:p>
            <a:pPr algn="ctr"/>
            <a:r>
              <a:rPr lang="en-US" sz="2800" b="1" dirty="0" smtClean="0"/>
              <a:t>Published in 85 countries, written in 40 languages</a:t>
            </a:r>
            <a:endParaRPr lang="en-US" sz="2800" b="1" dirty="0"/>
          </a:p>
        </p:txBody>
      </p:sp>
      <p:sp>
        <p:nvSpPr>
          <p:cNvPr id="5" name="Slide Number Placeholder 4"/>
          <p:cNvSpPr>
            <a:spLocks noGrp="1"/>
          </p:cNvSpPr>
          <p:nvPr>
            <p:ph type="sldNum" sz="quarter" idx="15"/>
          </p:nvPr>
        </p:nvSpPr>
        <p:spPr/>
        <p:txBody>
          <a:bodyPr/>
          <a:lstStyle/>
          <a:p>
            <a:fld id="{0C9FA9AA-3294-404D-B319-2B75C3DF66C7}" type="slidenum">
              <a:rPr lang="en-US" smtClean="0"/>
              <a:t>16</a:t>
            </a:fld>
            <a:endParaRPr lang="en-US"/>
          </a:p>
        </p:txBody>
      </p:sp>
    </p:spTree>
    <p:extLst>
      <p:ext uri="{BB962C8B-B14F-4D97-AF65-F5344CB8AC3E}">
        <p14:creationId xmlns:p14="http://schemas.microsoft.com/office/powerpoint/2010/main" val="634338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Journals indexed for MEDLINE </a:t>
            </a:r>
            <a:endParaRPr lang="en-US" dirty="0"/>
          </a:p>
        </p:txBody>
      </p:sp>
      <p:sp>
        <p:nvSpPr>
          <p:cNvPr id="3" name="Slide Number Placeholder 2"/>
          <p:cNvSpPr>
            <a:spLocks noGrp="1"/>
          </p:cNvSpPr>
          <p:nvPr>
            <p:ph type="sldNum" sz="quarter" idx="15"/>
          </p:nvPr>
        </p:nvSpPr>
        <p:spPr/>
        <p:txBody>
          <a:bodyPr/>
          <a:lstStyle/>
          <a:p>
            <a:fld id="{0C9FA9AA-3294-404D-B319-2B75C3DF66C7}" type="slidenum">
              <a:rPr lang="en-US" smtClean="0"/>
              <a:t>17</a:t>
            </a:fld>
            <a:endParaRPr lang="en-US"/>
          </a:p>
        </p:txBody>
      </p:sp>
      <p:pic>
        <p:nvPicPr>
          <p:cNvPr id="4" name="Picture 3"/>
          <p:cNvPicPr>
            <a:picLocks noChangeAspect="1"/>
          </p:cNvPicPr>
          <p:nvPr/>
        </p:nvPicPr>
        <p:blipFill>
          <a:blip r:embed="rId3"/>
          <a:stretch>
            <a:fillRect/>
          </a:stretch>
        </p:blipFill>
        <p:spPr>
          <a:xfrm>
            <a:off x="344872" y="1180672"/>
            <a:ext cx="8454256" cy="5143928"/>
          </a:xfrm>
          <a:prstGeom prst="rect">
            <a:avLst/>
          </a:prstGeom>
        </p:spPr>
      </p:pic>
    </p:spTree>
    <p:extLst>
      <p:ext uri="{BB962C8B-B14F-4D97-AF65-F5344CB8AC3E}">
        <p14:creationId xmlns:p14="http://schemas.microsoft.com/office/powerpoint/2010/main" val="9650975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 growth</a:t>
            </a:r>
            <a:endParaRPr lang="en-US" dirty="0"/>
          </a:p>
        </p:txBody>
      </p:sp>
      <p:sp>
        <p:nvSpPr>
          <p:cNvPr id="3" name="Slide Number Placeholder 2"/>
          <p:cNvSpPr>
            <a:spLocks noGrp="1"/>
          </p:cNvSpPr>
          <p:nvPr>
            <p:ph type="sldNum" sz="quarter" idx="15"/>
          </p:nvPr>
        </p:nvSpPr>
        <p:spPr/>
        <p:txBody>
          <a:bodyPr/>
          <a:lstStyle/>
          <a:p>
            <a:fld id="{0C9FA9AA-3294-404D-B319-2B75C3DF66C7}" type="slidenum">
              <a:rPr lang="en-US" smtClean="0"/>
              <a:t>18</a:t>
            </a:fld>
            <a:endParaRPr lang="en-US"/>
          </a:p>
        </p:txBody>
      </p:sp>
    </p:spTree>
    <p:extLst>
      <p:ext uri="{BB962C8B-B14F-4D97-AF65-F5344CB8AC3E}">
        <p14:creationId xmlns:p14="http://schemas.microsoft.com/office/powerpoint/2010/main" val="4048273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 growth </a:t>
            </a:r>
            <a:endParaRPr lang="en-US" dirty="0"/>
          </a:p>
        </p:txBody>
      </p:sp>
      <p:pic>
        <p:nvPicPr>
          <p:cNvPr id="6" name="Content Placeholder 5" descr="Bar graph of citations Indexed for MEDLINE by Fiscal Year 2000-2015" title="MEDLINE indexing growth"/>
          <p:cNvPicPr>
            <a:picLocks noGrp="1" noChangeAspect="1"/>
          </p:cNvPicPr>
          <p:nvPr>
            <p:ph idx="1"/>
          </p:nvPr>
        </p:nvPicPr>
        <p:blipFill>
          <a:blip r:embed="rId3"/>
          <a:stretch>
            <a:fillRect/>
          </a:stretch>
        </p:blipFill>
        <p:spPr>
          <a:xfrm>
            <a:off x="533400" y="1447800"/>
            <a:ext cx="8153400" cy="4724400"/>
          </a:xfrm>
          <a:prstGeom prst="rect">
            <a:avLst/>
          </a:prstGeom>
        </p:spPr>
      </p:pic>
      <p:sp>
        <p:nvSpPr>
          <p:cNvPr id="3" name="Slide Number Placeholder 2"/>
          <p:cNvSpPr>
            <a:spLocks noGrp="1"/>
          </p:cNvSpPr>
          <p:nvPr>
            <p:ph type="sldNum" sz="quarter" idx="15"/>
          </p:nvPr>
        </p:nvSpPr>
        <p:spPr/>
        <p:txBody>
          <a:bodyPr/>
          <a:lstStyle/>
          <a:p>
            <a:fld id="{0C9FA9AA-3294-404D-B319-2B75C3DF66C7}" type="slidenum">
              <a:rPr lang="en-US" smtClean="0"/>
              <a:t>19</a:t>
            </a:fld>
            <a:endParaRPr lang="en-US"/>
          </a:p>
        </p:txBody>
      </p:sp>
    </p:spTree>
    <p:extLst>
      <p:ext uri="{BB962C8B-B14F-4D97-AF65-F5344CB8AC3E}">
        <p14:creationId xmlns:p14="http://schemas.microsoft.com/office/powerpoint/2010/main" val="206184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933271"/>
          </a:xfrm>
        </p:spPr>
        <p:txBody>
          <a:bodyPr/>
          <a:lstStyle/>
          <a:p>
            <a:r>
              <a:rPr lang="en-US" b="1" dirty="0" smtClean="0">
                <a:effectLst>
                  <a:outerShdw blurRad="38100" dist="38100" dir="2700000" algn="tl">
                    <a:srgbClr val="000000">
                      <a:alpha val="43137"/>
                    </a:srgbClr>
                  </a:outerShdw>
                </a:effectLst>
              </a:rPr>
              <a:t>2011-2016 AND 2016-2021</a:t>
            </a:r>
            <a:endParaRPr lang="en-US" b="1" dirty="0">
              <a:effectLst>
                <a:outerShdw blurRad="38100" dist="38100" dir="2700000" algn="tl">
                  <a:srgbClr val="000000">
                    <a:alpha val="43137"/>
                  </a:srgbClr>
                </a:outerShdw>
              </a:effectLst>
            </a:endParaRPr>
          </a:p>
        </p:txBody>
      </p:sp>
      <p:pic>
        <p:nvPicPr>
          <p:cNvPr id="6146" name="Picture 2" descr="Map&#10;" title="2011-2016 AND 2016-20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5824" y="1085671"/>
            <a:ext cx="6392351" cy="3656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1828800" y="4971871"/>
            <a:ext cx="2939333" cy="1200329"/>
          </a:xfrm>
          <a:prstGeom prst="rect">
            <a:avLst/>
          </a:prstGeom>
        </p:spPr>
        <p:txBody>
          <a:bodyPr wrap="square">
            <a:spAutoFit/>
          </a:bodyPr>
          <a:lstStyle/>
          <a:p>
            <a:r>
              <a:rPr lang="en-US" b="1" dirty="0">
                <a:effectLst>
                  <a:outerShdw blurRad="38100" dist="38100" dir="2700000" algn="tl">
                    <a:srgbClr val="000000">
                      <a:alpha val="43137"/>
                    </a:srgbClr>
                  </a:outerShdw>
                </a:effectLst>
              </a:rPr>
              <a:t>1: Middle Atlantic </a:t>
            </a:r>
          </a:p>
          <a:p>
            <a:r>
              <a:rPr lang="en-US" b="1" dirty="0">
                <a:effectLst>
                  <a:outerShdw blurRad="38100" dist="38100" dir="2700000" algn="tl">
                    <a:srgbClr val="000000">
                      <a:alpha val="43137"/>
                    </a:srgbClr>
                  </a:outerShdw>
                </a:effectLst>
              </a:rPr>
              <a:t>2: Southeastern Atlantic</a:t>
            </a:r>
          </a:p>
          <a:p>
            <a:r>
              <a:rPr lang="en-US" b="1" dirty="0">
                <a:effectLst>
                  <a:outerShdw blurRad="38100" dist="38100" dir="2700000" algn="tl">
                    <a:srgbClr val="000000">
                      <a:alpha val="43137"/>
                    </a:srgbClr>
                  </a:outerShdw>
                </a:effectLst>
              </a:rPr>
              <a:t>3: Greater Midwest</a:t>
            </a:r>
          </a:p>
          <a:p>
            <a:r>
              <a:rPr lang="en-US" b="1" dirty="0">
                <a:effectLst>
                  <a:outerShdw blurRad="38100" dist="38100" dir="2700000" algn="tl">
                    <a:srgbClr val="000000">
                      <a:alpha val="43137"/>
                    </a:srgbClr>
                  </a:outerShdw>
                </a:effectLst>
              </a:rPr>
              <a:t>4: </a:t>
            </a:r>
            <a:r>
              <a:rPr lang="en-US" b="1" dirty="0" err="1">
                <a:effectLst>
                  <a:outerShdw blurRad="38100" dist="38100" dir="2700000" algn="tl">
                    <a:srgbClr val="000000">
                      <a:alpha val="43137"/>
                    </a:srgbClr>
                  </a:outerShdw>
                </a:effectLst>
              </a:rPr>
              <a:t>MidContinental</a:t>
            </a:r>
            <a:r>
              <a:rPr lang="en-US" b="1" dirty="0">
                <a:effectLst>
                  <a:outerShdw blurRad="38100" dist="38100" dir="2700000" algn="tl">
                    <a:srgbClr val="000000">
                      <a:alpha val="43137"/>
                    </a:srgbClr>
                  </a:outerShdw>
                </a:effectLst>
              </a:rPr>
              <a:t> </a:t>
            </a:r>
          </a:p>
        </p:txBody>
      </p:sp>
      <p:sp>
        <p:nvSpPr>
          <p:cNvPr id="10" name="Rectangle 9"/>
          <p:cNvSpPr/>
          <p:nvPr/>
        </p:nvSpPr>
        <p:spPr>
          <a:xfrm>
            <a:off x="5021827" y="4971871"/>
            <a:ext cx="2746348" cy="1200329"/>
          </a:xfrm>
          <a:prstGeom prst="rect">
            <a:avLst/>
          </a:prstGeom>
        </p:spPr>
        <p:txBody>
          <a:bodyPr wrap="square">
            <a:spAutoFit/>
          </a:bodyPr>
          <a:lstStyle/>
          <a:p>
            <a:r>
              <a:rPr lang="en-US" b="1" dirty="0">
                <a:effectLst>
                  <a:outerShdw blurRad="38100" dist="38100" dir="2700000" algn="tl">
                    <a:srgbClr val="000000">
                      <a:alpha val="43137"/>
                    </a:srgbClr>
                  </a:outerShdw>
                </a:effectLst>
              </a:rPr>
              <a:t>5: South Central</a:t>
            </a:r>
          </a:p>
          <a:p>
            <a:r>
              <a:rPr lang="en-US" b="1" dirty="0">
                <a:effectLst>
                  <a:outerShdw blurRad="38100" dist="38100" dir="2700000" algn="tl">
                    <a:srgbClr val="000000">
                      <a:alpha val="43137"/>
                    </a:srgbClr>
                  </a:outerShdw>
                </a:effectLst>
              </a:rPr>
              <a:t>6: Pacific Northwest</a:t>
            </a:r>
          </a:p>
          <a:p>
            <a:r>
              <a:rPr lang="en-US" b="1" dirty="0">
                <a:effectLst>
                  <a:outerShdw blurRad="38100" dist="38100" dir="2700000" algn="tl">
                    <a:srgbClr val="000000">
                      <a:alpha val="43137"/>
                    </a:srgbClr>
                  </a:outerShdw>
                </a:effectLst>
              </a:rPr>
              <a:t>7: Pacific Southwest</a:t>
            </a:r>
          </a:p>
          <a:p>
            <a:r>
              <a:rPr lang="en-US" b="1" dirty="0">
                <a:effectLst>
                  <a:outerShdw blurRad="38100" dist="38100" dir="2700000" algn="tl">
                    <a:srgbClr val="000000">
                      <a:alpha val="43137"/>
                    </a:srgbClr>
                  </a:outerShdw>
                </a:effectLst>
              </a:rPr>
              <a:t>8: New England</a:t>
            </a:r>
          </a:p>
        </p:txBody>
      </p:sp>
      <p:sp>
        <p:nvSpPr>
          <p:cNvPr id="2" name="Slide Number Placeholder 1"/>
          <p:cNvSpPr>
            <a:spLocks noGrp="1"/>
          </p:cNvSpPr>
          <p:nvPr>
            <p:ph type="sldNum" sz="quarter" idx="15"/>
          </p:nvPr>
        </p:nvSpPr>
        <p:spPr/>
        <p:txBody>
          <a:bodyPr/>
          <a:lstStyle/>
          <a:p>
            <a:fld id="{0C9FA9AA-3294-404D-B319-2B75C3DF66C7}" type="slidenum">
              <a:rPr lang="en-US" smtClean="0"/>
              <a:t>2</a:t>
            </a:fld>
            <a:endParaRPr lang="en-US"/>
          </a:p>
        </p:txBody>
      </p:sp>
    </p:spTree>
    <p:extLst>
      <p:ext uri="{BB962C8B-B14F-4D97-AF65-F5344CB8AC3E}">
        <p14:creationId xmlns:p14="http://schemas.microsoft.com/office/powerpoint/2010/main" val="3171027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 growth  </a:t>
            </a:r>
            <a:endParaRPr lang="en-US" dirty="0"/>
          </a:p>
        </p:txBody>
      </p:sp>
      <p:pic>
        <p:nvPicPr>
          <p:cNvPr id="6" name="Content Placeholder 5" descr="Bar graph of citations Indexed  for MEDLINE by Fiscal Year 2000-2015" title="MEDLINE indexing growth"/>
          <p:cNvPicPr>
            <a:picLocks noGrp="1" noChangeAspect="1"/>
          </p:cNvPicPr>
          <p:nvPr>
            <p:ph idx="1"/>
          </p:nvPr>
        </p:nvPicPr>
        <p:blipFill>
          <a:blip r:embed="rId3"/>
          <a:stretch>
            <a:fillRect/>
          </a:stretch>
        </p:blipFill>
        <p:spPr>
          <a:xfrm>
            <a:off x="533400" y="1447800"/>
            <a:ext cx="8153400" cy="4724400"/>
          </a:xfrm>
          <a:prstGeom prst="rect">
            <a:avLst/>
          </a:prstGeom>
        </p:spPr>
      </p:pic>
      <p:sp>
        <p:nvSpPr>
          <p:cNvPr id="7" name="TextBox 6"/>
          <p:cNvSpPr txBox="1"/>
          <p:nvPr/>
        </p:nvSpPr>
        <p:spPr>
          <a:xfrm>
            <a:off x="457200" y="2971800"/>
            <a:ext cx="1994543" cy="830997"/>
          </a:xfrm>
          <a:prstGeom prst="rect">
            <a:avLst/>
          </a:prstGeom>
          <a:solidFill>
            <a:schemeClr val="bg1"/>
          </a:solidFill>
          <a:ln>
            <a:solidFill>
              <a:schemeClr val="tx1"/>
            </a:solidFill>
          </a:ln>
        </p:spPr>
        <p:txBody>
          <a:bodyPr wrap="square" rtlCol="0">
            <a:spAutoFit/>
          </a:bodyPr>
          <a:lstStyle/>
          <a:p>
            <a:r>
              <a:rPr lang="en-US" sz="1600" dirty="0"/>
              <a:t>442,000 </a:t>
            </a:r>
            <a:r>
              <a:rPr lang="en-US" sz="1600" dirty="0" smtClean="0"/>
              <a:t>citations</a:t>
            </a:r>
            <a:endParaRPr lang="en-US" sz="1600" dirty="0"/>
          </a:p>
          <a:p>
            <a:r>
              <a:rPr lang="en-US" sz="1600" dirty="0" smtClean="0"/>
              <a:t>4,332 journals </a:t>
            </a:r>
            <a:endParaRPr lang="en-US" sz="1600" dirty="0"/>
          </a:p>
          <a:p>
            <a:r>
              <a:rPr lang="en-US" sz="1600" dirty="0"/>
              <a:t>104 indexers</a:t>
            </a:r>
          </a:p>
        </p:txBody>
      </p:sp>
      <p:sp>
        <p:nvSpPr>
          <p:cNvPr id="8" name="TextBox 7"/>
          <p:cNvSpPr txBox="1"/>
          <p:nvPr/>
        </p:nvSpPr>
        <p:spPr>
          <a:xfrm>
            <a:off x="6715074" y="2256219"/>
            <a:ext cx="2000301" cy="830997"/>
          </a:xfrm>
          <a:prstGeom prst="rect">
            <a:avLst/>
          </a:prstGeom>
          <a:solidFill>
            <a:schemeClr val="bg1"/>
          </a:solidFill>
          <a:ln>
            <a:solidFill>
              <a:schemeClr val="tx1"/>
            </a:solidFill>
          </a:ln>
        </p:spPr>
        <p:txBody>
          <a:bodyPr wrap="square" rtlCol="0">
            <a:spAutoFit/>
          </a:bodyPr>
          <a:lstStyle/>
          <a:p>
            <a:r>
              <a:rPr lang="en-US" sz="1600" b="1" dirty="0">
                <a:solidFill>
                  <a:srgbClr val="FF0000"/>
                </a:solidFill>
              </a:rPr>
              <a:t>805,326 </a:t>
            </a:r>
            <a:r>
              <a:rPr lang="en-US" sz="1600" dirty="0" smtClean="0"/>
              <a:t>citations</a:t>
            </a:r>
            <a:endParaRPr lang="en-US" sz="1600" dirty="0"/>
          </a:p>
          <a:p>
            <a:r>
              <a:rPr lang="en-US" sz="1600" dirty="0"/>
              <a:t>5,618 journals </a:t>
            </a:r>
          </a:p>
          <a:p>
            <a:r>
              <a:rPr lang="en-US" sz="1600" dirty="0"/>
              <a:t>127 indexers</a:t>
            </a:r>
          </a:p>
        </p:txBody>
      </p:sp>
      <p:sp>
        <p:nvSpPr>
          <p:cNvPr id="3" name="Slide Number Placeholder 2"/>
          <p:cNvSpPr>
            <a:spLocks noGrp="1"/>
          </p:cNvSpPr>
          <p:nvPr>
            <p:ph type="sldNum" sz="quarter" idx="15"/>
          </p:nvPr>
        </p:nvSpPr>
        <p:spPr/>
        <p:txBody>
          <a:bodyPr/>
          <a:lstStyle/>
          <a:p>
            <a:fld id="{0C9FA9AA-3294-404D-B319-2B75C3DF66C7}" type="slidenum">
              <a:rPr lang="en-US" smtClean="0"/>
              <a:t>20</a:t>
            </a:fld>
            <a:endParaRPr lang="en-US"/>
          </a:p>
        </p:txBody>
      </p:sp>
    </p:spTree>
    <p:extLst>
      <p:ext uri="{BB962C8B-B14F-4D97-AF65-F5344CB8AC3E}">
        <p14:creationId xmlns:p14="http://schemas.microsoft.com/office/powerpoint/2010/main" val="7684703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 growth    </a:t>
            </a:r>
            <a:endParaRPr lang="en-US" dirty="0"/>
          </a:p>
        </p:txBody>
      </p:sp>
      <p:pic>
        <p:nvPicPr>
          <p:cNvPr id="6" name="Content Placeholder 5" descr="Bar graph of Citations Indexed for MEDLINE by Fiscal Year 2000-2015" title="MEDLINE indexing growth"/>
          <p:cNvPicPr>
            <a:picLocks noGrp="1" noChangeAspect="1"/>
          </p:cNvPicPr>
          <p:nvPr>
            <p:ph idx="1"/>
          </p:nvPr>
        </p:nvPicPr>
        <p:blipFill>
          <a:blip r:embed="rId3"/>
          <a:stretch>
            <a:fillRect/>
          </a:stretch>
        </p:blipFill>
        <p:spPr>
          <a:xfrm>
            <a:off x="533400" y="1447800"/>
            <a:ext cx="8153400" cy="4724400"/>
          </a:xfrm>
          <a:prstGeom prst="rect">
            <a:avLst/>
          </a:prstGeom>
        </p:spPr>
      </p:pic>
      <p:sp>
        <p:nvSpPr>
          <p:cNvPr id="7" name="TextBox 6"/>
          <p:cNvSpPr txBox="1"/>
          <p:nvPr/>
        </p:nvSpPr>
        <p:spPr>
          <a:xfrm>
            <a:off x="457200" y="2971800"/>
            <a:ext cx="1994543" cy="830997"/>
          </a:xfrm>
          <a:prstGeom prst="rect">
            <a:avLst/>
          </a:prstGeom>
          <a:solidFill>
            <a:schemeClr val="bg1"/>
          </a:solidFill>
          <a:ln>
            <a:solidFill>
              <a:schemeClr val="tx1"/>
            </a:solidFill>
          </a:ln>
        </p:spPr>
        <p:txBody>
          <a:bodyPr wrap="square" rtlCol="0">
            <a:spAutoFit/>
          </a:bodyPr>
          <a:lstStyle/>
          <a:p>
            <a:r>
              <a:rPr lang="en-US" sz="1600" dirty="0"/>
              <a:t>442,000 </a:t>
            </a:r>
            <a:r>
              <a:rPr lang="en-US" sz="1600" dirty="0" smtClean="0"/>
              <a:t>citations</a:t>
            </a:r>
            <a:endParaRPr lang="en-US" sz="1600" dirty="0"/>
          </a:p>
          <a:p>
            <a:r>
              <a:rPr lang="en-US" sz="1600" dirty="0"/>
              <a:t>4,332journals </a:t>
            </a:r>
          </a:p>
          <a:p>
            <a:r>
              <a:rPr lang="en-US" sz="1600" dirty="0"/>
              <a:t>104 indexers</a:t>
            </a:r>
          </a:p>
        </p:txBody>
      </p:sp>
      <p:sp>
        <p:nvSpPr>
          <p:cNvPr id="8" name="TextBox 7"/>
          <p:cNvSpPr txBox="1"/>
          <p:nvPr/>
        </p:nvSpPr>
        <p:spPr>
          <a:xfrm>
            <a:off x="6715074" y="2256219"/>
            <a:ext cx="2000301" cy="830997"/>
          </a:xfrm>
          <a:prstGeom prst="rect">
            <a:avLst/>
          </a:prstGeom>
          <a:solidFill>
            <a:schemeClr val="bg1"/>
          </a:solidFill>
          <a:ln>
            <a:solidFill>
              <a:schemeClr val="tx1"/>
            </a:solidFill>
          </a:ln>
        </p:spPr>
        <p:txBody>
          <a:bodyPr wrap="square" rtlCol="0">
            <a:spAutoFit/>
          </a:bodyPr>
          <a:lstStyle/>
          <a:p>
            <a:r>
              <a:rPr lang="en-US" sz="1600" b="1" dirty="0">
                <a:solidFill>
                  <a:srgbClr val="FF0000"/>
                </a:solidFill>
              </a:rPr>
              <a:t>805,326 </a:t>
            </a:r>
            <a:r>
              <a:rPr lang="en-US" sz="1600" dirty="0" smtClean="0"/>
              <a:t>citations</a:t>
            </a:r>
            <a:endParaRPr lang="en-US" sz="1600" dirty="0"/>
          </a:p>
          <a:p>
            <a:r>
              <a:rPr lang="en-US" sz="1600" dirty="0"/>
              <a:t>5,618 journals </a:t>
            </a:r>
          </a:p>
          <a:p>
            <a:r>
              <a:rPr lang="en-US" sz="1600" dirty="0"/>
              <a:t>127 indexers</a:t>
            </a:r>
          </a:p>
        </p:txBody>
      </p:sp>
      <p:sp>
        <p:nvSpPr>
          <p:cNvPr id="9" name="TextBox 8"/>
          <p:cNvSpPr txBox="1"/>
          <p:nvPr/>
        </p:nvSpPr>
        <p:spPr>
          <a:xfrm>
            <a:off x="2971800" y="4451442"/>
            <a:ext cx="4279629" cy="707886"/>
          </a:xfrm>
          <a:prstGeom prst="rect">
            <a:avLst/>
          </a:prstGeom>
          <a:solidFill>
            <a:schemeClr val="bg1"/>
          </a:solidFill>
          <a:ln>
            <a:solidFill>
              <a:schemeClr val="tx1"/>
            </a:solidFill>
          </a:ln>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rPr>
              <a:t>82%</a:t>
            </a:r>
            <a:r>
              <a:rPr lang="en-US" sz="2000" dirty="0" smtClean="0">
                <a:effectLst>
                  <a:outerShdw blurRad="38100" dist="38100" dir="2700000" algn="tl">
                    <a:srgbClr val="000000">
                      <a:alpha val="43137"/>
                    </a:srgbClr>
                  </a:outerShdw>
                </a:effectLst>
              </a:rPr>
              <a:t> increase in articles indexed</a:t>
            </a:r>
          </a:p>
          <a:p>
            <a:r>
              <a:rPr lang="en-US" sz="2000" b="1" dirty="0" smtClean="0">
                <a:solidFill>
                  <a:srgbClr val="FF0000"/>
                </a:solidFill>
                <a:effectLst>
                  <a:outerShdw blurRad="38100" dist="38100" dir="2700000" algn="tl">
                    <a:srgbClr val="000000">
                      <a:alpha val="43137"/>
                    </a:srgbClr>
                  </a:outerShdw>
                </a:effectLst>
              </a:rPr>
              <a:t>22%</a:t>
            </a:r>
            <a:r>
              <a:rPr lang="en-US" sz="2000" dirty="0" smtClean="0">
                <a:effectLst>
                  <a:outerShdw blurRad="38100" dist="38100" dir="2700000" algn="tl">
                    <a:srgbClr val="000000">
                      <a:alpha val="43137"/>
                    </a:srgbClr>
                  </a:outerShdw>
                </a:effectLst>
              </a:rPr>
              <a:t> increase in the number of people</a:t>
            </a:r>
            <a:endParaRPr lang="en-US" sz="200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5"/>
          </p:nvPr>
        </p:nvSpPr>
        <p:spPr/>
        <p:txBody>
          <a:bodyPr/>
          <a:lstStyle/>
          <a:p>
            <a:fld id="{0C9FA9AA-3294-404D-B319-2B75C3DF66C7}" type="slidenum">
              <a:rPr lang="en-US" smtClean="0"/>
              <a:t>21</a:t>
            </a:fld>
            <a:endParaRPr lang="en-US"/>
          </a:p>
        </p:txBody>
      </p:sp>
    </p:spTree>
    <p:extLst>
      <p:ext uri="{BB962C8B-B14F-4D97-AF65-F5344CB8AC3E}">
        <p14:creationId xmlns:p14="http://schemas.microsoft.com/office/powerpoint/2010/main" val="2719847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54" y="226445"/>
            <a:ext cx="8229600" cy="1066800"/>
          </a:xfrm>
        </p:spPr>
        <p:txBody>
          <a:bodyPr/>
          <a:lstStyle/>
          <a:p>
            <a:r>
              <a:rPr lang="en-US" dirty="0" smtClean="0"/>
              <a:t>MEDLINE indexing staff</a:t>
            </a:r>
            <a:endParaRPr lang="en-US" dirty="0"/>
          </a:p>
        </p:txBody>
      </p:sp>
      <p:sp>
        <p:nvSpPr>
          <p:cNvPr id="3" name="Content Placeholder 2"/>
          <p:cNvSpPr>
            <a:spLocks noGrp="1"/>
          </p:cNvSpPr>
          <p:nvPr>
            <p:ph idx="1"/>
          </p:nvPr>
        </p:nvSpPr>
        <p:spPr>
          <a:xfrm>
            <a:off x="528768" y="1524000"/>
            <a:ext cx="8229600" cy="4572000"/>
          </a:xfrm>
        </p:spPr>
        <p:txBody>
          <a:bodyPr/>
          <a:lstStyle/>
          <a:p>
            <a:r>
              <a:rPr lang="en-US" dirty="0" smtClean="0"/>
              <a:t>27 in-house and 100 contract indexers</a:t>
            </a:r>
          </a:p>
          <a:p>
            <a:r>
              <a:rPr lang="en-US" dirty="0" smtClean="0"/>
              <a:t>Extensive domain knowledge</a:t>
            </a:r>
          </a:p>
          <a:p>
            <a:r>
              <a:rPr lang="en-US" dirty="0" smtClean="0"/>
              <a:t>Minimum of Bachelor’s degree, but most have advanced degrees</a:t>
            </a:r>
          </a:p>
          <a:p>
            <a:r>
              <a:rPr lang="en-US" dirty="0" smtClean="0"/>
              <a:t>Range of experience from 3 months to 50 years</a:t>
            </a:r>
          </a:p>
          <a:p>
            <a:r>
              <a:rPr lang="en-US" dirty="0" smtClean="0"/>
              <a:t>Journals assigned based on subject matter and language expertise</a:t>
            </a:r>
            <a:endParaRPr lang="en-US" dirty="0"/>
          </a:p>
        </p:txBody>
      </p:sp>
      <p:sp>
        <p:nvSpPr>
          <p:cNvPr id="4" name="Slide Number Placeholder 3"/>
          <p:cNvSpPr>
            <a:spLocks noGrp="1"/>
          </p:cNvSpPr>
          <p:nvPr>
            <p:ph type="sldNum" sz="quarter" idx="15"/>
          </p:nvPr>
        </p:nvSpPr>
        <p:spPr/>
        <p:txBody>
          <a:bodyPr/>
          <a:lstStyle/>
          <a:p>
            <a:fld id="{0C9FA9AA-3294-404D-B319-2B75C3DF66C7}" type="slidenum">
              <a:rPr lang="en-US" smtClean="0"/>
              <a:t>22</a:t>
            </a:fld>
            <a:endParaRPr lang="en-US"/>
          </a:p>
        </p:txBody>
      </p:sp>
    </p:spTree>
    <p:extLst>
      <p:ext uri="{BB962C8B-B14F-4D97-AF65-F5344CB8AC3E}">
        <p14:creationId xmlns:p14="http://schemas.microsoft.com/office/powerpoint/2010/main" val="165822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54" y="226445"/>
            <a:ext cx="8229600" cy="1066800"/>
          </a:xfrm>
        </p:spPr>
        <p:txBody>
          <a:bodyPr/>
          <a:lstStyle/>
          <a:p>
            <a:r>
              <a:rPr lang="en-US" dirty="0" smtClean="0"/>
              <a:t>Journal assignment for indexing</a:t>
            </a:r>
            <a:endParaRPr lang="en-US" dirty="0"/>
          </a:p>
        </p:txBody>
      </p:sp>
      <p:sp>
        <p:nvSpPr>
          <p:cNvPr id="3" name="Slide Number Placeholder 2"/>
          <p:cNvSpPr>
            <a:spLocks noGrp="1"/>
          </p:cNvSpPr>
          <p:nvPr>
            <p:ph type="sldNum" sz="quarter" idx="15"/>
          </p:nvPr>
        </p:nvSpPr>
        <p:spPr/>
        <p:txBody>
          <a:bodyPr/>
          <a:lstStyle/>
          <a:p>
            <a:fld id="{0C9FA9AA-3294-404D-B319-2B75C3DF66C7}" type="slidenum">
              <a:rPr lang="en-US" smtClean="0"/>
              <a:t>23</a:t>
            </a:fld>
            <a:endParaRPr lang="en-US"/>
          </a:p>
        </p:txBody>
      </p:sp>
    </p:spTree>
    <p:extLst>
      <p:ext uri="{BB962C8B-B14F-4D97-AF65-F5344CB8AC3E}">
        <p14:creationId xmlns:p14="http://schemas.microsoft.com/office/powerpoint/2010/main" val="27842876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54" y="226445"/>
            <a:ext cx="8229600" cy="1066800"/>
          </a:xfrm>
        </p:spPr>
        <p:txBody>
          <a:bodyPr/>
          <a:lstStyle/>
          <a:p>
            <a:r>
              <a:rPr lang="en-US" dirty="0" smtClean="0"/>
              <a:t>Journal assignment for indexing   </a:t>
            </a:r>
            <a:endParaRPr lang="en-US" dirty="0"/>
          </a:p>
        </p:txBody>
      </p:sp>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7" y="1278005"/>
            <a:ext cx="2461246" cy="3277718"/>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316483" y="1422298"/>
            <a:ext cx="33528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pharmacy degree</a:t>
            </a:r>
            <a:endParaRPr lang="en-US" sz="2000" dirty="0"/>
          </a:p>
        </p:txBody>
      </p:sp>
      <p:sp>
        <p:nvSpPr>
          <p:cNvPr id="3" name="Slide Number Placeholder 2"/>
          <p:cNvSpPr>
            <a:spLocks noGrp="1"/>
          </p:cNvSpPr>
          <p:nvPr>
            <p:ph type="sldNum" sz="quarter" idx="15"/>
          </p:nvPr>
        </p:nvSpPr>
        <p:spPr/>
        <p:txBody>
          <a:bodyPr/>
          <a:lstStyle/>
          <a:p>
            <a:fld id="{0C9FA9AA-3294-404D-B319-2B75C3DF66C7}" type="slidenum">
              <a:rPr lang="en-US" smtClean="0"/>
              <a:t>24</a:t>
            </a:fld>
            <a:endParaRPr lang="en-US"/>
          </a:p>
        </p:txBody>
      </p:sp>
    </p:spTree>
    <p:extLst>
      <p:ext uri="{BB962C8B-B14F-4D97-AF65-F5344CB8AC3E}">
        <p14:creationId xmlns:p14="http://schemas.microsoft.com/office/powerpoint/2010/main" val="37483407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54" y="226445"/>
            <a:ext cx="8229600" cy="1066800"/>
          </a:xfrm>
        </p:spPr>
        <p:txBody>
          <a:bodyPr/>
          <a:lstStyle/>
          <a:p>
            <a:r>
              <a:rPr lang="en-US" dirty="0" smtClean="0"/>
              <a:t>Journal assignment for indexing </a:t>
            </a:r>
            <a:endParaRPr lang="en-US" dirty="0"/>
          </a:p>
        </p:txBody>
      </p:sp>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7" y="1278005"/>
            <a:ext cx="2461246" cy="3277718"/>
          </a:xfrm>
          <a:prstGeom prst="rect">
            <a:avLst/>
          </a:prstGeom>
          <a:ln>
            <a:noFill/>
          </a:ln>
          <a:effectLst>
            <a:outerShdw blurRad="292100" dist="139700" dir="2700000" algn="tl" rotWithShape="0">
              <a:srgbClr val="333333">
                <a:alpha val="65000"/>
              </a:srgbClr>
            </a:outerShdw>
          </a:effectLst>
        </p:spPr>
      </p:pic>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320451"/>
            <a:ext cx="3006093" cy="4004149"/>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088130" y="2325757"/>
            <a:ext cx="34290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veterinary degree</a:t>
            </a:r>
            <a:endParaRPr lang="en-US" sz="2000" dirty="0"/>
          </a:p>
        </p:txBody>
      </p:sp>
      <p:sp>
        <p:nvSpPr>
          <p:cNvPr id="10" name="TextBox 9"/>
          <p:cNvSpPr txBox="1"/>
          <p:nvPr/>
        </p:nvSpPr>
        <p:spPr>
          <a:xfrm>
            <a:off x="2316483" y="1422298"/>
            <a:ext cx="33528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pharmacy degree</a:t>
            </a:r>
            <a:endParaRPr lang="en-US" sz="2000" dirty="0"/>
          </a:p>
        </p:txBody>
      </p:sp>
      <p:sp>
        <p:nvSpPr>
          <p:cNvPr id="3" name="Slide Number Placeholder 2"/>
          <p:cNvSpPr>
            <a:spLocks noGrp="1"/>
          </p:cNvSpPr>
          <p:nvPr>
            <p:ph type="sldNum" sz="quarter" idx="15"/>
          </p:nvPr>
        </p:nvSpPr>
        <p:spPr/>
        <p:txBody>
          <a:bodyPr/>
          <a:lstStyle/>
          <a:p>
            <a:fld id="{0C9FA9AA-3294-404D-B319-2B75C3DF66C7}" type="slidenum">
              <a:rPr lang="en-US" smtClean="0"/>
              <a:t>25</a:t>
            </a:fld>
            <a:endParaRPr lang="en-US"/>
          </a:p>
        </p:txBody>
      </p:sp>
    </p:spTree>
    <p:extLst>
      <p:ext uri="{BB962C8B-B14F-4D97-AF65-F5344CB8AC3E}">
        <p14:creationId xmlns:p14="http://schemas.microsoft.com/office/powerpoint/2010/main" val="3600892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54" y="226445"/>
            <a:ext cx="8229600" cy="1066800"/>
          </a:xfrm>
        </p:spPr>
        <p:txBody>
          <a:bodyPr/>
          <a:lstStyle/>
          <a:p>
            <a:r>
              <a:rPr lang="en-US" dirty="0" smtClean="0"/>
              <a:t>Journal assignment for indexing      </a:t>
            </a:r>
            <a:endParaRPr lang="en-US" dirty="0"/>
          </a:p>
        </p:txBody>
      </p:sp>
      <p:sp>
        <p:nvSpPr>
          <p:cNvPr id="10" name="TextBox 9"/>
          <p:cNvSpPr txBox="1"/>
          <p:nvPr/>
        </p:nvSpPr>
        <p:spPr>
          <a:xfrm>
            <a:off x="2316483" y="1422298"/>
            <a:ext cx="33528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pharmacy degree</a:t>
            </a:r>
            <a:endParaRPr lang="en-US" sz="2000" dirty="0"/>
          </a:p>
        </p:txBody>
      </p:sp>
      <p:pic>
        <p:nvPicPr>
          <p:cNvPr id="8" name="Picture 7"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7" y="1278005"/>
            <a:ext cx="2461246" cy="3277718"/>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4088130" y="2325757"/>
            <a:ext cx="34290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veterinary degree</a:t>
            </a:r>
            <a:endParaRPr lang="en-US" sz="2000" dirty="0"/>
          </a:p>
        </p:txBody>
      </p:sp>
      <p:pic>
        <p:nvPicPr>
          <p:cNvPr id="4" name="Picture 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320451"/>
            <a:ext cx="3006093" cy="4004149"/>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6019800" y="3215685"/>
            <a:ext cx="3124200" cy="400110"/>
          </a:xfrm>
          <a:prstGeom prst="rect">
            <a:avLst/>
          </a:prstGeom>
          <a:solidFill>
            <a:schemeClr val="bg1"/>
          </a:solidFill>
          <a:ln>
            <a:solidFill>
              <a:schemeClr val="tx1"/>
            </a:solidFill>
          </a:ln>
        </p:spPr>
        <p:txBody>
          <a:bodyPr wrap="square" rtlCol="0">
            <a:spAutoFit/>
          </a:bodyPr>
          <a:lstStyle/>
          <a:p>
            <a:pPr algn="ctr"/>
            <a:r>
              <a:rPr lang="en-US" sz="2000" dirty="0"/>
              <a:t>Indexer with </a:t>
            </a:r>
            <a:r>
              <a:rPr lang="en-US" sz="2000" dirty="0" smtClean="0"/>
              <a:t>nursing degree</a:t>
            </a:r>
            <a:endParaRPr lang="en-US" sz="2000" dirty="0"/>
          </a:p>
        </p:txBody>
      </p:sp>
      <p:pic>
        <p:nvPicPr>
          <p:cNvPr id="11" name="Picture 10"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3152579"/>
            <a:ext cx="2659711" cy="3570901"/>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5"/>
          </p:nvPr>
        </p:nvSpPr>
        <p:spPr/>
        <p:txBody>
          <a:bodyPr/>
          <a:lstStyle/>
          <a:p>
            <a:fld id="{0C9FA9AA-3294-404D-B319-2B75C3DF66C7}" type="slidenum">
              <a:rPr lang="en-US" smtClean="0"/>
              <a:t>26</a:t>
            </a:fld>
            <a:endParaRPr lang="en-US"/>
          </a:p>
        </p:txBody>
      </p:sp>
    </p:spTree>
    <p:extLst>
      <p:ext uri="{BB962C8B-B14F-4D97-AF65-F5344CB8AC3E}">
        <p14:creationId xmlns:p14="http://schemas.microsoft.com/office/powerpoint/2010/main" val="102354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a:t>
            </a:r>
            <a:endParaRPr lang="en-US" dirty="0"/>
          </a:p>
        </p:txBody>
      </p:sp>
      <p:sp>
        <p:nvSpPr>
          <p:cNvPr id="4" name="Content Placeholder 3"/>
          <p:cNvSpPr>
            <a:spLocks noGrp="1"/>
          </p:cNvSpPr>
          <p:nvPr>
            <p:ph idx="1"/>
          </p:nvPr>
        </p:nvSpPr>
        <p:spPr/>
        <p:txBody>
          <a:bodyPr/>
          <a:lstStyle/>
          <a:p>
            <a:endParaRPr lang="en-US" dirty="0"/>
          </a:p>
        </p:txBody>
      </p:sp>
      <p:sp>
        <p:nvSpPr>
          <p:cNvPr id="3" name="Slide Number Placeholder 2"/>
          <p:cNvSpPr>
            <a:spLocks noGrp="1"/>
          </p:cNvSpPr>
          <p:nvPr>
            <p:ph type="sldNum" sz="quarter" idx="15"/>
          </p:nvPr>
        </p:nvSpPr>
        <p:spPr/>
        <p:txBody>
          <a:bodyPr/>
          <a:lstStyle/>
          <a:p>
            <a:fld id="{0C9FA9AA-3294-404D-B319-2B75C3DF66C7}" type="slidenum">
              <a:rPr lang="en-US" smtClean="0"/>
              <a:t>27</a:t>
            </a:fld>
            <a:endParaRPr lang="en-US"/>
          </a:p>
        </p:txBody>
      </p:sp>
    </p:spTree>
    <p:extLst>
      <p:ext uri="{BB962C8B-B14F-4D97-AF65-F5344CB8AC3E}">
        <p14:creationId xmlns:p14="http://schemas.microsoft.com/office/powerpoint/2010/main" val="31438070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4" name="Slide Number Placeholder 3"/>
          <p:cNvSpPr>
            <a:spLocks noGrp="1"/>
          </p:cNvSpPr>
          <p:nvPr>
            <p:ph type="sldNum" sz="quarter" idx="15"/>
          </p:nvPr>
        </p:nvSpPr>
        <p:spPr/>
        <p:txBody>
          <a:bodyPr/>
          <a:lstStyle/>
          <a:p>
            <a:fld id="{0C9FA9AA-3294-404D-B319-2B75C3DF66C7}" type="slidenum">
              <a:rPr lang="en-US" smtClean="0"/>
              <a:t>28</a:t>
            </a:fld>
            <a:endParaRPr lang="en-US"/>
          </a:p>
        </p:txBody>
      </p:sp>
    </p:spTree>
    <p:extLst>
      <p:ext uri="{BB962C8B-B14F-4D97-AF65-F5344CB8AC3E}">
        <p14:creationId xmlns:p14="http://schemas.microsoft.com/office/powerpoint/2010/main" val="3187340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Title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5"/>
          </p:nvPr>
        </p:nvSpPr>
        <p:spPr/>
        <p:txBody>
          <a:bodyPr/>
          <a:lstStyle/>
          <a:p>
            <a:fld id="{0C9FA9AA-3294-404D-B319-2B75C3DF66C7}" type="slidenum">
              <a:rPr lang="en-US" smtClean="0"/>
              <a:t>29</a:t>
            </a:fld>
            <a:endParaRPr lang="en-US"/>
          </a:p>
        </p:txBody>
      </p:sp>
    </p:spTree>
    <p:extLst>
      <p:ext uri="{BB962C8B-B14F-4D97-AF65-F5344CB8AC3E}">
        <p14:creationId xmlns:p14="http://schemas.microsoft.com/office/powerpoint/2010/main" val="768522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19400" y="118533"/>
            <a:ext cx="6553200" cy="1530283"/>
          </a:xfrm>
        </p:spPr>
        <p:txBody>
          <a:bodyPr>
            <a:noAutofit/>
          </a:bodyPr>
          <a:lstStyle/>
          <a:p>
            <a:pPr algn="ctr"/>
            <a:r>
              <a:rPr lang="en-US" sz="2800" b="1" dirty="0" smtClean="0">
                <a:effectLst>
                  <a:outerShdw blurRad="38100" dist="38100" dir="2700000" algn="tl">
                    <a:srgbClr val="000000">
                      <a:alpha val="43137"/>
                    </a:srgbClr>
                  </a:outerShdw>
                </a:effectLst>
              </a:rPr>
              <a:t>2011-2016 </a:t>
            </a:r>
            <a:r>
              <a:rPr lang="en-US" sz="2800" b="1" dirty="0" smtClean="0">
                <a:effectLst>
                  <a:outerShdw blurRad="38100" dist="38100" dir="2700000" algn="tl">
                    <a:srgbClr val="000000">
                      <a:alpha val="43137"/>
                    </a:srgbClr>
                  </a:outerShdw>
                </a:effectLst>
                <a:latin typeface="+mn-lt"/>
              </a:rPr>
              <a:t>Region 1: Middle </a:t>
            </a:r>
            <a:r>
              <a:rPr lang="en-US" sz="2800" b="1" dirty="0">
                <a:effectLst>
                  <a:outerShdw blurRad="38100" dist="38100" dir="2700000" algn="tl">
                    <a:srgbClr val="000000">
                      <a:alpha val="43137"/>
                    </a:srgbClr>
                  </a:outerShdw>
                </a:effectLst>
                <a:latin typeface="+mn-lt"/>
              </a:rPr>
              <a:t>Atlantic Region</a:t>
            </a:r>
            <a:br>
              <a:rPr lang="en-US" sz="2800" b="1" dirty="0">
                <a:effectLst>
                  <a:outerShdw blurRad="38100" dist="38100" dir="2700000" algn="tl">
                    <a:srgbClr val="000000">
                      <a:alpha val="43137"/>
                    </a:srgbClr>
                  </a:outerShdw>
                </a:effectLst>
                <a:latin typeface="+mn-lt"/>
              </a:rPr>
            </a:br>
            <a:r>
              <a:rPr lang="en-US" sz="2800" b="1" dirty="0">
                <a:effectLst>
                  <a:outerShdw blurRad="38100" dist="38100" dir="2700000" algn="tl">
                    <a:srgbClr val="000000">
                      <a:alpha val="43137"/>
                    </a:srgbClr>
                  </a:outerShdw>
                </a:effectLst>
                <a:latin typeface="+mn-lt"/>
              </a:rPr>
              <a:t> University of Pittsburgh Health Sciences Library System (HSLS)</a:t>
            </a:r>
          </a:p>
        </p:txBody>
      </p:sp>
      <p:pic>
        <p:nvPicPr>
          <p:cNvPr id="8" name="Content Placeholder 7" descr="Group picture&#10;" title="2011-2016 Region 1: Middle Atlantic Region"/>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0" y="609600"/>
            <a:ext cx="3754315" cy="1762058"/>
          </a:xfrm>
          <a:prstGeom prst="roundRect">
            <a:avLst/>
          </a:prstGeom>
          <a:ln>
            <a:noFill/>
          </a:ln>
          <a:effectLst>
            <a:outerShdw blurRad="292100" dist="139700" dir="2700000" algn="tl" rotWithShape="0">
              <a:srgbClr val="333333">
                <a:alpha val="65000"/>
              </a:srgbClr>
            </a:outerShdw>
          </a:effectLst>
        </p:spPr>
      </p:pic>
      <p:pic>
        <p:nvPicPr>
          <p:cNvPr id="9" name="Content Placeholder 8" descr="MAR Major Accomplishments 2011-201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1761945" y="1868156"/>
            <a:ext cx="7610655" cy="4615318"/>
          </a:xfrm>
        </p:spPr>
      </p:pic>
      <p:pic>
        <p:nvPicPr>
          <p:cNvPr id="5" name="Picture 4" descr="National Network of Libraries of Medicine, Middle Atlantic Reg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9308" y="6226035"/>
            <a:ext cx="4666092" cy="514879"/>
          </a:xfrm>
          <a:prstGeom prst="rect">
            <a:avLst/>
          </a:prstGeom>
        </p:spPr>
      </p:pic>
      <p:sp>
        <p:nvSpPr>
          <p:cNvPr id="2" name="Slide Number Placeholder 1"/>
          <p:cNvSpPr>
            <a:spLocks noGrp="1"/>
          </p:cNvSpPr>
          <p:nvPr>
            <p:ph type="sldNum" sz="quarter" idx="12"/>
          </p:nvPr>
        </p:nvSpPr>
        <p:spPr/>
        <p:txBody>
          <a:bodyPr/>
          <a:lstStyle/>
          <a:p>
            <a:fld id="{0C9FA9AA-3294-404D-B319-2B75C3DF66C7}" type="slidenum">
              <a:rPr lang="en-US" smtClean="0"/>
              <a:t>3</a:t>
            </a:fld>
            <a:endParaRPr lang="en-US"/>
          </a:p>
        </p:txBody>
      </p:sp>
    </p:spTree>
    <p:extLst>
      <p:ext uri="{BB962C8B-B14F-4D97-AF65-F5344CB8AC3E}">
        <p14:creationId xmlns:p14="http://schemas.microsoft.com/office/powerpoint/2010/main" val="34632460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a:p>
            <a:pPr lvl="1">
              <a:buFont typeface="Courier New" panose="02070309020205020404" pitchFamily="49" charset="0"/>
              <a:buChar char="o"/>
            </a:pPr>
            <a:r>
              <a:rPr lang="en-US" sz="2200" dirty="0" smtClean="0"/>
              <a:t>Scan abstract for overview of content</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Abstract overview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Abstract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5"/>
          </p:nvPr>
        </p:nvSpPr>
        <p:spPr/>
        <p:txBody>
          <a:bodyPr/>
          <a:lstStyle/>
          <a:p>
            <a:fld id="{0C9FA9AA-3294-404D-B319-2B75C3DF66C7}" type="slidenum">
              <a:rPr lang="en-US" smtClean="0"/>
              <a:t>30</a:t>
            </a:fld>
            <a:endParaRPr lang="en-US"/>
          </a:p>
        </p:txBody>
      </p:sp>
    </p:spTree>
    <p:extLst>
      <p:ext uri="{BB962C8B-B14F-4D97-AF65-F5344CB8AC3E}">
        <p14:creationId xmlns:p14="http://schemas.microsoft.com/office/powerpoint/2010/main" val="957839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a:p>
            <a:pPr lvl="1">
              <a:buFont typeface="Courier New" panose="02070309020205020404" pitchFamily="49" charset="0"/>
              <a:buChar char="o"/>
            </a:pPr>
            <a:r>
              <a:rPr lang="en-US" sz="2200" dirty="0" smtClean="0"/>
              <a:t>Scan abstract for overview of content</a:t>
            </a:r>
          </a:p>
          <a:p>
            <a:pPr lvl="1">
              <a:buFont typeface="Courier New" panose="02070309020205020404" pitchFamily="49" charset="0"/>
              <a:buChar char="o"/>
            </a:pPr>
            <a:r>
              <a:rPr lang="en-US" sz="2200" dirty="0" smtClean="0"/>
              <a:t>Scan introduction to statement of purpose</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Introduction statement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Statement of purpose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sp>
        <p:nvSpPr>
          <p:cNvPr id="4" name="Slide Number Placeholder 3"/>
          <p:cNvSpPr>
            <a:spLocks noGrp="1"/>
          </p:cNvSpPr>
          <p:nvPr>
            <p:ph type="sldNum" sz="quarter" idx="15"/>
          </p:nvPr>
        </p:nvSpPr>
        <p:spPr/>
        <p:txBody>
          <a:bodyPr/>
          <a:lstStyle/>
          <a:p>
            <a:fld id="{0C9FA9AA-3294-404D-B319-2B75C3DF66C7}" type="slidenum">
              <a:rPr lang="en-US" smtClean="0"/>
              <a:t>31</a:t>
            </a:fld>
            <a:endParaRPr lang="en-US"/>
          </a:p>
        </p:txBody>
      </p:sp>
    </p:spTree>
    <p:extLst>
      <p:ext uri="{BB962C8B-B14F-4D97-AF65-F5344CB8AC3E}">
        <p14:creationId xmlns:p14="http://schemas.microsoft.com/office/powerpoint/2010/main" val="3266156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a:p>
            <a:pPr lvl="1">
              <a:buFont typeface="Courier New" panose="02070309020205020404" pitchFamily="49" charset="0"/>
              <a:buChar char="o"/>
            </a:pPr>
            <a:r>
              <a:rPr lang="en-US" sz="2200" dirty="0" smtClean="0"/>
              <a:t>Scan abstract for overview of content</a:t>
            </a:r>
          </a:p>
          <a:p>
            <a:pPr lvl="1">
              <a:buFont typeface="Courier New" panose="02070309020205020404" pitchFamily="49" charset="0"/>
              <a:buChar char="o"/>
            </a:pPr>
            <a:r>
              <a:rPr lang="en-US" sz="2200" dirty="0" smtClean="0"/>
              <a:t>Scan introduction to statement of purpose</a:t>
            </a:r>
          </a:p>
          <a:p>
            <a:pPr lvl="1">
              <a:buFont typeface="Courier New" panose="02070309020205020404" pitchFamily="49" charset="0"/>
              <a:buChar char="o"/>
            </a:pPr>
            <a:r>
              <a:rPr lang="en-US" sz="2200" dirty="0" smtClean="0"/>
              <a:t>Check materials and methods</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Materials and methods"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Materials and methods section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13570"/>
            <a:ext cx="3579123" cy="947330"/>
          </a:xfrm>
          <a:prstGeom prst="rect">
            <a:avLst/>
          </a:prstGeom>
          <a:ln w="22225">
            <a:solidFill>
              <a:srgbClr val="C00000"/>
            </a:solidFill>
          </a:ln>
        </p:spPr>
      </p:pic>
      <p:sp>
        <p:nvSpPr>
          <p:cNvPr id="4" name="Slide Number Placeholder 3"/>
          <p:cNvSpPr>
            <a:spLocks noGrp="1"/>
          </p:cNvSpPr>
          <p:nvPr>
            <p:ph type="sldNum" sz="quarter" idx="15"/>
          </p:nvPr>
        </p:nvSpPr>
        <p:spPr/>
        <p:txBody>
          <a:bodyPr/>
          <a:lstStyle/>
          <a:p>
            <a:fld id="{0C9FA9AA-3294-404D-B319-2B75C3DF66C7}" type="slidenum">
              <a:rPr lang="en-US" smtClean="0"/>
              <a:t>32</a:t>
            </a:fld>
            <a:endParaRPr lang="en-US"/>
          </a:p>
        </p:txBody>
      </p:sp>
    </p:spTree>
    <p:extLst>
      <p:ext uri="{BB962C8B-B14F-4D97-AF65-F5344CB8AC3E}">
        <p14:creationId xmlns:p14="http://schemas.microsoft.com/office/powerpoint/2010/main" val="2545817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a:p>
            <a:pPr lvl="1">
              <a:buFont typeface="Courier New" panose="02070309020205020404" pitchFamily="49" charset="0"/>
              <a:buChar char="o"/>
            </a:pPr>
            <a:r>
              <a:rPr lang="en-US" sz="2200" dirty="0" smtClean="0"/>
              <a:t>Scan abstract for overview of content</a:t>
            </a:r>
          </a:p>
          <a:p>
            <a:pPr lvl="1">
              <a:buFont typeface="Courier New" panose="02070309020205020404" pitchFamily="49" charset="0"/>
              <a:buChar char="o"/>
            </a:pPr>
            <a:r>
              <a:rPr lang="en-US" sz="2200" dirty="0" smtClean="0"/>
              <a:t>Scan introduction to statement of purpose</a:t>
            </a:r>
          </a:p>
          <a:p>
            <a:pPr lvl="1">
              <a:buFont typeface="Courier New" panose="02070309020205020404" pitchFamily="49" charset="0"/>
              <a:buChar char="o"/>
            </a:pPr>
            <a:r>
              <a:rPr lang="en-US" sz="2200" dirty="0" smtClean="0"/>
              <a:t>Check materials and methods</a:t>
            </a:r>
          </a:p>
          <a:p>
            <a:pPr lvl="1">
              <a:buFont typeface="Courier New" panose="02070309020205020404" pitchFamily="49" charset="0"/>
              <a:buChar char="o"/>
            </a:pPr>
            <a:r>
              <a:rPr lang="en-US" sz="2200" dirty="0" smtClean="0"/>
              <a:t>Focus on the results</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Results section of an article&#10;"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Results section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13570"/>
            <a:ext cx="3579123" cy="947330"/>
          </a:xfrm>
          <a:prstGeom prst="rect">
            <a:avLst/>
          </a:prstGeom>
          <a:ln w="22225">
            <a:solidFill>
              <a:srgbClr val="C00000"/>
            </a:solidFill>
          </a:ln>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554542"/>
            <a:ext cx="3577755" cy="1501270"/>
          </a:xfrm>
          <a:prstGeom prst="rect">
            <a:avLst/>
          </a:prstGeom>
          <a:ln w="22225">
            <a:solidFill>
              <a:srgbClr val="C00000"/>
            </a:solidFill>
          </a:ln>
        </p:spPr>
      </p:pic>
      <p:sp>
        <p:nvSpPr>
          <p:cNvPr id="4" name="Slide Number Placeholder 3"/>
          <p:cNvSpPr>
            <a:spLocks noGrp="1"/>
          </p:cNvSpPr>
          <p:nvPr>
            <p:ph type="sldNum" sz="quarter" idx="15"/>
          </p:nvPr>
        </p:nvSpPr>
        <p:spPr/>
        <p:txBody>
          <a:bodyPr/>
          <a:lstStyle/>
          <a:p>
            <a:fld id="{0C9FA9AA-3294-404D-B319-2B75C3DF66C7}" type="slidenum">
              <a:rPr lang="en-US" smtClean="0"/>
              <a:t>33</a:t>
            </a:fld>
            <a:endParaRPr lang="en-US"/>
          </a:p>
        </p:txBody>
      </p:sp>
    </p:spTree>
    <p:extLst>
      <p:ext uri="{BB962C8B-B14F-4D97-AF65-F5344CB8AC3E}">
        <p14:creationId xmlns:p14="http://schemas.microsoft.com/office/powerpoint/2010/main" val="3384280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Indexers don’t read the entire article</a:t>
            </a:r>
          </a:p>
          <a:p>
            <a:pPr lvl="1">
              <a:buFont typeface="Courier New" panose="02070309020205020404" pitchFamily="49" charset="0"/>
              <a:buChar char="o"/>
            </a:pPr>
            <a:r>
              <a:rPr lang="en-US" sz="2200" dirty="0" smtClean="0"/>
              <a:t>Read and understand title</a:t>
            </a:r>
          </a:p>
          <a:p>
            <a:pPr lvl="1">
              <a:buFont typeface="Courier New" panose="02070309020205020404" pitchFamily="49" charset="0"/>
              <a:buChar char="o"/>
            </a:pPr>
            <a:r>
              <a:rPr lang="en-US" sz="2200" dirty="0" smtClean="0"/>
              <a:t>Scan abstract for overview of content</a:t>
            </a:r>
          </a:p>
          <a:p>
            <a:pPr lvl="1">
              <a:buFont typeface="Courier New" panose="02070309020205020404" pitchFamily="49" charset="0"/>
              <a:buChar char="o"/>
            </a:pPr>
            <a:r>
              <a:rPr lang="en-US" sz="2200" dirty="0" smtClean="0"/>
              <a:t>Scan introduction to statement of purpose</a:t>
            </a:r>
          </a:p>
          <a:p>
            <a:pPr lvl="1">
              <a:buFont typeface="Courier New" panose="02070309020205020404" pitchFamily="49" charset="0"/>
              <a:buChar char="o"/>
            </a:pPr>
            <a:r>
              <a:rPr lang="en-US" sz="2200" dirty="0" smtClean="0"/>
              <a:t>Check materials and methods</a:t>
            </a:r>
          </a:p>
          <a:p>
            <a:pPr lvl="1">
              <a:buFont typeface="Courier New" panose="02070309020205020404" pitchFamily="49" charset="0"/>
              <a:buChar char="o"/>
            </a:pPr>
            <a:r>
              <a:rPr lang="en-US" sz="2200" dirty="0" smtClean="0"/>
              <a:t>Focus on the results</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Title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Abstract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13570"/>
            <a:ext cx="3579123" cy="947330"/>
          </a:xfrm>
          <a:prstGeom prst="rect">
            <a:avLst/>
          </a:prstGeom>
          <a:ln w="22225">
            <a:solidFill>
              <a:srgbClr val="C00000"/>
            </a:solidFill>
          </a:ln>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554542"/>
            <a:ext cx="3577755" cy="1501270"/>
          </a:xfrm>
          <a:prstGeom prst="rect">
            <a:avLst/>
          </a:prstGeom>
          <a:ln w="22225">
            <a:solidFill>
              <a:srgbClr val="C00000"/>
            </a:solidFill>
          </a:ln>
        </p:spPr>
      </p:pic>
      <p:sp>
        <p:nvSpPr>
          <p:cNvPr id="4" name="TextBox 3"/>
          <p:cNvSpPr txBox="1"/>
          <p:nvPr/>
        </p:nvSpPr>
        <p:spPr>
          <a:xfrm>
            <a:off x="708366" y="4198583"/>
            <a:ext cx="4126818" cy="1315745"/>
          </a:xfrm>
          <a:prstGeom prst="rect">
            <a:avLst/>
          </a:prstGeom>
          <a:solidFill>
            <a:schemeClr val="bg1"/>
          </a:solidFill>
          <a:ln>
            <a:solidFill>
              <a:schemeClr val="tx1"/>
            </a:solidFill>
          </a:ln>
        </p:spPr>
        <p:txBody>
          <a:bodyPr wrap="square" rtlCol="0">
            <a:spAutoFit/>
          </a:bodyPr>
          <a:lstStyle/>
          <a:p>
            <a:pPr lvl="0">
              <a:spcBef>
                <a:spcPts val="600"/>
              </a:spcBef>
              <a:buClr>
                <a:srgbClr val="CF543F"/>
              </a:buClr>
              <a:buSzPct val="85000"/>
            </a:pPr>
            <a:r>
              <a:rPr lang="en-US" dirty="0">
                <a:solidFill>
                  <a:prstClr val="white"/>
                </a:solidFill>
                <a:latin typeface="Calibri" pitchFamily="34" charset="0"/>
              </a:rPr>
              <a:t>Content Analysis</a:t>
            </a:r>
          </a:p>
          <a:p>
            <a:pPr marL="365760" lvl="1">
              <a:spcBef>
                <a:spcPts val="300"/>
              </a:spcBef>
              <a:buClr>
                <a:srgbClr val="CF543F">
                  <a:shade val="75000"/>
                </a:srgbClr>
              </a:buClr>
              <a:buSzPct val="85000"/>
            </a:pPr>
            <a:r>
              <a:rPr lang="en-US" dirty="0">
                <a:solidFill>
                  <a:prstClr val="white"/>
                </a:solidFill>
                <a:latin typeface="Calibri" pitchFamily="34" charset="0"/>
              </a:rPr>
              <a:t>What are the </a:t>
            </a:r>
            <a:r>
              <a:rPr lang="en-US" dirty="0" smtClean="0">
                <a:solidFill>
                  <a:prstClr val="white"/>
                </a:solidFill>
                <a:latin typeface="Calibri" pitchFamily="34" charset="0"/>
              </a:rPr>
              <a:t>major  points</a:t>
            </a:r>
            <a:r>
              <a:rPr lang="en-US" dirty="0">
                <a:solidFill>
                  <a:prstClr val="white"/>
                </a:solidFill>
                <a:latin typeface="Calibri" pitchFamily="34" charset="0"/>
              </a:rPr>
              <a:t>?</a:t>
            </a:r>
          </a:p>
          <a:p>
            <a:pPr marL="365760" lvl="1">
              <a:spcBef>
                <a:spcPts val="300"/>
              </a:spcBef>
              <a:buClr>
                <a:srgbClr val="CF543F">
                  <a:shade val="75000"/>
                </a:srgbClr>
              </a:buClr>
              <a:buSzPct val="85000"/>
            </a:pPr>
            <a:r>
              <a:rPr lang="en-US" dirty="0">
                <a:solidFill>
                  <a:prstClr val="white"/>
                </a:solidFill>
                <a:latin typeface="Calibri" pitchFamily="34" charset="0"/>
              </a:rPr>
              <a:t>What are the minor points?</a:t>
            </a:r>
          </a:p>
          <a:p>
            <a:pPr marL="365760" lvl="1">
              <a:spcBef>
                <a:spcPts val="300"/>
              </a:spcBef>
              <a:buClr>
                <a:srgbClr val="CF543F">
                  <a:shade val="75000"/>
                </a:srgbClr>
              </a:buClr>
              <a:buSzPct val="85000"/>
            </a:pPr>
            <a:r>
              <a:rPr lang="en-US" dirty="0">
                <a:solidFill>
                  <a:prstClr val="white"/>
                </a:solidFill>
                <a:latin typeface="Calibri" pitchFamily="34" charset="0"/>
              </a:rPr>
              <a:t>What is the article </a:t>
            </a:r>
            <a:r>
              <a:rPr lang="en-US" dirty="0" smtClean="0">
                <a:solidFill>
                  <a:prstClr val="white"/>
                </a:solidFill>
                <a:latin typeface="Calibri" pitchFamily="34" charset="0"/>
              </a:rPr>
              <a:t>genre?</a:t>
            </a:r>
            <a:endParaRPr lang="en-US" dirty="0">
              <a:solidFill>
                <a:prstClr val="white"/>
              </a:solidFill>
              <a:latin typeface="Calibri" pitchFamily="34" charset="0"/>
            </a:endParaRPr>
          </a:p>
        </p:txBody>
      </p:sp>
      <p:sp>
        <p:nvSpPr>
          <p:cNvPr id="5" name="Slide Number Placeholder 4"/>
          <p:cNvSpPr>
            <a:spLocks noGrp="1"/>
          </p:cNvSpPr>
          <p:nvPr>
            <p:ph type="sldNum" sz="quarter" idx="15"/>
          </p:nvPr>
        </p:nvSpPr>
        <p:spPr/>
        <p:txBody>
          <a:bodyPr/>
          <a:lstStyle/>
          <a:p>
            <a:fld id="{0C9FA9AA-3294-404D-B319-2B75C3DF66C7}" type="slidenum">
              <a:rPr lang="en-US" smtClean="0"/>
              <a:t>34</a:t>
            </a:fld>
            <a:endParaRPr lang="en-US"/>
          </a:p>
        </p:txBody>
      </p:sp>
    </p:spTree>
    <p:extLst>
      <p:ext uri="{BB962C8B-B14F-4D97-AF65-F5344CB8AC3E}">
        <p14:creationId xmlns:p14="http://schemas.microsoft.com/office/powerpoint/2010/main" val="11975811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sp>
        <p:nvSpPr>
          <p:cNvPr id="3" name="Content Placeholder 2"/>
          <p:cNvSpPr>
            <a:spLocks noGrp="1"/>
          </p:cNvSpPr>
          <p:nvPr>
            <p:ph idx="1"/>
          </p:nvPr>
        </p:nvSpPr>
        <p:spPr>
          <a:xfrm>
            <a:off x="457200" y="1524000"/>
            <a:ext cx="4685559" cy="4572000"/>
          </a:xfrm>
        </p:spPr>
        <p:txBody>
          <a:bodyPr>
            <a:normAutofit/>
          </a:bodyPr>
          <a:lstStyle/>
          <a:p>
            <a:r>
              <a:rPr lang="en-US" sz="2400" dirty="0" smtClean="0"/>
              <a:t>Intellectual process of indexing</a:t>
            </a:r>
          </a:p>
          <a:p>
            <a:r>
              <a:rPr lang="en-US" sz="2400" dirty="0"/>
              <a:t>Represent “</a:t>
            </a:r>
            <a:r>
              <a:rPr lang="en-US" sz="2400" dirty="0" err="1"/>
              <a:t>aboutness</a:t>
            </a:r>
            <a:r>
              <a:rPr lang="en-US" sz="2400" dirty="0"/>
              <a:t>”</a:t>
            </a:r>
          </a:p>
          <a:p>
            <a:pPr lvl="1">
              <a:buFont typeface="Courier New" panose="02070309020205020404" pitchFamily="49" charset="0"/>
              <a:buChar char="o"/>
            </a:pPr>
            <a:r>
              <a:rPr lang="en-US" sz="2200" dirty="0"/>
              <a:t>Not describing the past</a:t>
            </a:r>
          </a:p>
          <a:p>
            <a:pPr lvl="1">
              <a:buFont typeface="Courier New" panose="02070309020205020404" pitchFamily="49" charset="0"/>
              <a:buChar char="o"/>
            </a:pPr>
            <a:r>
              <a:rPr lang="en-US" sz="2200" dirty="0"/>
              <a:t>Not describing the future</a:t>
            </a:r>
          </a:p>
          <a:p>
            <a:pPr lvl="1">
              <a:buFont typeface="Courier New" panose="02070309020205020404" pitchFamily="49" charset="0"/>
              <a:buChar char="o"/>
            </a:pPr>
            <a:r>
              <a:rPr lang="en-US" sz="2200" dirty="0"/>
              <a:t>Describing the present</a:t>
            </a:r>
          </a:p>
          <a:p>
            <a:r>
              <a:rPr lang="en-US" sz="2400" dirty="0" smtClean="0"/>
              <a:t>Tell the story of what this article is about using the controlled vocabulary MeSH</a:t>
            </a:r>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Section of the title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Abstract section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13570"/>
            <a:ext cx="3579123" cy="947330"/>
          </a:xfrm>
          <a:prstGeom prst="rect">
            <a:avLst/>
          </a:prstGeom>
          <a:ln w="22225">
            <a:solidFill>
              <a:srgbClr val="C00000"/>
            </a:solidFill>
          </a:ln>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554542"/>
            <a:ext cx="3577755" cy="1501270"/>
          </a:xfrm>
          <a:prstGeom prst="rect">
            <a:avLst/>
          </a:prstGeom>
          <a:ln w="22225">
            <a:solidFill>
              <a:srgbClr val="C00000"/>
            </a:solidFill>
          </a:ln>
        </p:spPr>
      </p:pic>
      <p:sp>
        <p:nvSpPr>
          <p:cNvPr id="4" name="Slide Number Placeholder 3"/>
          <p:cNvSpPr>
            <a:spLocks noGrp="1"/>
          </p:cNvSpPr>
          <p:nvPr>
            <p:ph type="sldNum" sz="quarter" idx="15"/>
          </p:nvPr>
        </p:nvSpPr>
        <p:spPr/>
        <p:txBody>
          <a:bodyPr/>
          <a:lstStyle/>
          <a:p>
            <a:fld id="{0C9FA9AA-3294-404D-B319-2B75C3DF66C7}" type="slidenum">
              <a:rPr lang="en-US" smtClean="0"/>
              <a:t>35</a:t>
            </a:fld>
            <a:endParaRPr lang="en-US"/>
          </a:p>
        </p:txBody>
      </p:sp>
    </p:spTree>
    <p:extLst>
      <p:ext uri="{BB962C8B-B14F-4D97-AF65-F5344CB8AC3E}">
        <p14:creationId xmlns:p14="http://schemas.microsoft.com/office/powerpoint/2010/main" val="1074041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Indexing process      </a:t>
            </a:r>
            <a:endParaRPr lang="en-US"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350" y="381000"/>
            <a:ext cx="4057650" cy="5867400"/>
          </a:xfrm>
          <a:prstGeom prst="rect">
            <a:avLst/>
          </a:prstGeom>
          <a:ln w="12700">
            <a:noFill/>
          </a:ln>
        </p:spPr>
      </p:pic>
      <p:sp>
        <p:nvSpPr>
          <p:cNvPr id="12" name="Rectangle 11" descr="Title section of an article" title="Indexing process"/>
          <p:cNvSpPr/>
          <p:nvPr/>
        </p:nvSpPr>
        <p:spPr>
          <a:xfrm>
            <a:off x="5334000" y="1143000"/>
            <a:ext cx="3505200" cy="5334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descr="Abstract section of an article" title="Indexing process"/>
          <p:cNvSpPr/>
          <p:nvPr/>
        </p:nvSpPr>
        <p:spPr>
          <a:xfrm>
            <a:off x="5721291" y="1917700"/>
            <a:ext cx="3194109" cy="12065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0200" y="3289300"/>
            <a:ext cx="3577755" cy="1068307"/>
          </a:xfrm>
          <a:prstGeom prst="rect">
            <a:avLst/>
          </a:prstGeom>
          <a:ln w="22225">
            <a:solidFill>
              <a:srgbClr val="C00000"/>
            </a:solidFill>
          </a:ln>
        </p:spPr>
      </p:pic>
      <p:pic>
        <p:nvPicPr>
          <p:cNvPr id="15" name="Picture 14"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10200" y="3713570"/>
            <a:ext cx="3579123" cy="947330"/>
          </a:xfrm>
          <a:prstGeom prst="rect">
            <a:avLst/>
          </a:prstGeom>
          <a:ln w="22225">
            <a:solidFill>
              <a:srgbClr val="C00000"/>
            </a:solidFill>
          </a:ln>
        </p:spPr>
      </p:pic>
      <p:pic>
        <p:nvPicPr>
          <p:cNvPr id="16" name="Picture 15"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0200" y="4554542"/>
            <a:ext cx="3577755" cy="1501270"/>
          </a:xfrm>
          <a:prstGeom prst="rect">
            <a:avLst/>
          </a:prstGeom>
          <a:ln w="22225">
            <a:solidFill>
              <a:srgbClr val="C00000"/>
            </a:solidFill>
          </a:ln>
        </p:spPr>
      </p:pic>
      <p:sp>
        <p:nvSpPr>
          <p:cNvPr id="10" name="Content Placeholder 9"/>
          <p:cNvSpPr txBox="1">
            <a:spLocks noGrp="1"/>
          </p:cNvSpPr>
          <p:nvPr>
            <p:ph idx="1"/>
          </p:nvPr>
        </p:nvSpPr>
        <p:spPr>
          <a:xfrm>
            <a:off x="95250" y="1218512"/>
            <a:ext cx="4686300" cy="492443"/>
          </a:xfrm>
          <a:prstGeom prst="rect">
            <a:avLst/>
          </a:prstGeom>
          <a:noFill/>
        </p:spPr>
        <p:txBody>
          <a:bodyPr wrap="square" rtlCol="0">
            <a:spAutoFit/>
          </a:bodyPr>
          <a:lstStyle/>
          <a:p>
            <a:pPr marL="0" indent="0" algn="ctr">
              <a:buNone/>
            </a:pPr>
            <a:r>
              <a:rPr lang="en-US" dirty="0" smtClean="0"/>
              <a:t>Potential Indexing Concepts</a:t>
            </a:r>
            <a:endParaRPr lang="en-US" dirty="0"/>
          </a:p>
        </p:txBody>
      </p:sp>
      <p:sp>
        <p:nvSpPr>
          <p:cNvPr id="17" name="TextBox 16"/>
          <p:cNvSpPr txBox="1"/>
          <p:nvPr/>
        </p:nvSpPr>
        <p:spPr>
          <a:xfrm>
            <a:off x="620898" y="1734419"/>
            <a:ext cx="4194519" cy="4255011"/>
          </a:xfrm>
          <a:prstGeom prst="rect">
            <a:avLst/>
          </a:prstGeom>
          <a:noFill/>
        </p:spPr>
        <p:txBody>
          <a:bodyPr wrap="square" rtlCol="0">
            <a:spAutoFit/>
          </a:bodyPr>
          <a:lstStyle/>
          <a:p>
            <a:r>
              <a:rPr lang="en-US" sz="1600" b="1" dirty="0">
                <a:effectLst>
                  <a:outerShdw blurRad="38100" dist="38100" dir="2700000" algn="tl">
                    <a:srgbClr val="000000">
                      <a:alpha val="43137"/>
                    </a:srgbClr>
                  </a:outerShdw>
                </a:effectLst>
              </a:rPr>
              <a:t>Title, Introduction/Statement of Purpose</a:t>
            </a:r>
          </a:p>
          <a:p>
            <a:pPr lvl="1"/>
            <a:r>
              <a:rPr lang="en-US" sz="1500" b="1" dirty="0" smtClean="0"/>
              <a:t>Body composition</a:t>
            </a:r>
          </a:p>
          <a:p>
            <a:pPr lvl="1"/>
            <a:r>
              <a:rPr lang="en-US" sz="1500" b="1" dirty="0" smtClean="0"/>
              <a:t>Diet</a:t>
            </a:r>
          </a:p>
          <a:p>
            <a:pPr lvl="1"/>
            <a:r>
              <a:rPr lang="en-US" sz="1500" b="1" dirty="0" smtClean="0"/>
              <a:t>Hockey</a:t>
            </a:r>
          </a:p>
          <a:p>
            <a:pPr lvl="1"/>
            <a:r>
              <a:rPr lang="en-US" sz="1500" b="1" dirty="0" smtClean="0"/>
              <a:t>Perception</a:t>
            </a:r>
          </a:p>
          <a:p>
            <a:pPr lvl="1"/>
            <a:r>
              <a:rPr lang="en-US" sz="1500" b="1" dirty="0" smtClean="0"/>
              <a:t>Athletic training</a:t>
            </a:r>
            <a:endParaRPr lang="en-US" sz="1500" b="1" dirty="0"/>
          </a:p>
          <a:p>
            <a:pPr lvl="1"/>
            <a:r>
              <a:rPr lang="en-US" sz="1500" b="1" dirty="0" smtClean="0"/>
              <a:t>Adipose Tissue</a:t>
            </a:r>
            <a:endParaRPr lang="en-US" sz="1500" b="1" dirty="0"/>
          </a:p>
          <a:p>
            <a:r>
              <a:rPr lang="en-US" sz="1600" b="1" dirty="0">
                <a:effectLst>
                  <a:outerShdw blurRad="38100" dist="38100" dir="2700000" algn="tl">
                    <a:srgbClr val="000000">
                      <a:alpha val="43137"/>
                    </a:srgbClr>
                  </a:outerShdw>
                </a:effectLst>
              </a:rPr>
              <a:t>Methods</a:t>
            </a:r>
          </a:p>
          <a:p>
            <a:pPr lvl="1"/>
            <a:r>
              <a:rPr lang="en-US" sz="1500" b="1" dirty="0" smtClean="0"/>
              <a:t>24 elite Canadian collegiate hockey players </a:t>
            </a:r>
          </a:p>
          <a:p>
            <a:pPr lvl="2"/>
            <a:r>
              <a:rPr lang="en-US" sz="1350" b="1" dirty="0" smtClean="0"/>
              <a:t>Aged 22.8 +/- 1.4 years </a:t>
            </a:r>
            <a:r>
              <a:rPr lang="en-US" sz="1350" b="1" dirty="0"/>
              <a:t>male/female</a:t>
            </a:r>
          </a:p>
          <a:p>
            <a:pPr lvl="1"/>
            <a:r>
              <a:rPr lang="en-US" sz="1500" b="1" dirty="0" smtClean="0"/>
              <a:t>Whole-body DXA scans</a:t>
            </a:r>
            <a:endParaRPr lang="en-US" sz="1500" b="1" dirty="0"/>
          </a:p>
          <a:p>
            <a:pPr lvl="1"/>
            <a:r>
              <a:rPr lang="en-US" sz="1500" b="1" dirty="0" smtClean="0"/>
              <a:t>Questionnaires</a:t>
            </a:r>
            <a:endParaRPr lang="en-US" sz="1500" b="1" dirty="0"/>
          </a:p>
          <a:p>
            <a:r>
              <a:rPr lang="en-US" sz="1600" b="1" dirty="0">
                <a:effectLst>
                  <a:outerShdw blurRad="38100" dist="38100" dir="2700000" algn="tl">
                    <a:srgbClr val="000000">
                      <a:alpha val="43137"/>
                    </a:srgbClr>
                  </a:outerShdw>
                </a:effectLst>
              </a:rPr>
              <a:t>Results</a:t>
            </a:r>
          </a:p>
          <a:p>
            <a:pPr lvl="1"/>
            <a:r>
              <a:rPr lang="en-US" sz="1500" b="1" dirty="0" smtClean="0"/>
              <a:t>Physiologic adaptation</a:t>
            </a:r>
          </a:p>
          <a:p>
            <a:pPr lvl="1"/>
            <a:r>
              <a:rPr lang="en-US" sz="1500" b="1" dirty="0" smtClean="0"/>
              <a:t>Sports nutrition</a:t>
            </a:r>
          </a:p>
          <a:p>
            <a:pPr lvl="1"/>
            <a:r>
              <a:rPr lang="en-US" sz="1500" b="1" dirty="0" smtClean="0"/>
              <a:t>Knowledge</a:t>
            </a:r>
          </a:p>
          <a:p>
            <a:pPr lvl="1"/>
            <a:endParaRPr lang="en-US" sz="1500" b="1" dirty="0" smtClean="0"/>
          </a:p>
          <a:p>
            <a:r>
              <a:rPr lang="en-US" sz="1600" b="1" dirty="0">
                <a:effectLst>
                  <a:outerShdw blurRad="38100" dist="38100" dir="2700000" algn="tl">
                    <a:srgbClr val="000000">
                      <a:alpha val="43137"/>
                    </a:srgbClr>
                  </a:outerShdw>
                </a:effectLst>
              </a:rPr>
              <a:t>Article genre – journal article</a:t>
            </a:r>
          </a:p>
        </p:txBody>
      </p:sp>
      <p:sp>
        <p:nvSpPr>
          <p:cNvPr id="3" name="Slide Number Placeholder 2"/>
          <p:cNvSpPr>
            <a:spLocks noGrp="1"/>
          </p:cNvSpPr>
          <p:nvPr>
            <p:ph type="sldNum" sz="quarter" idx="15"/>
          </p:nvPr>
        </p:nvSpPr>
        <p:spPr/>
        <p:txBody>
          <a:bodyPr/>
          <a:lstStyle/>
          <a:p>
            <a:fld id="{0C9FA9AA-3294-404D-B319-2B75C3DF66C7}" type="slidenum">
              <a:rPr lang="en-US" smtClean="0"/>
              <a:t>36</a:t>
            </a:fld>
            <a:endParaRPr lang="en-US"/>
          </a:p>
        </p:txBody>
      </p:sp>
    </p:spTree>
    <p:extLst>
      <p:ext uri="{BB962C8B-B14F-4D97-AF65-F5344CB8AC3E}">
        <p14:creationId xmlns:p14="http://schemas.microsoft.com/office/powerpoint/2010/main" val="39408175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3" name="Slide Number Placeholder 2"/>
          <p:cNvSpPr>
            <a:spLocks noGrp="1"/>
          </p:cNvSpPr>
          <p:nvPr>
            <p:ph type="sldNum" sz="quarter" idx="15"/>
          </p:nvPr>
        </p:nvSpPr>
        <p:spPr/>
        <p:txBody>
          <a:bodyPr/>
          <a:lstStyle/>
          <a:p>
            <a:fld id="{0C9FA9AA-3294-404D-B319-2B75C3DF66C7}" type="slidenum">
              <a:rPr lang="en-US" smtClean="0"/>
              <a:t>37</a:t>
            </a:fld>
            <a:endParaRPr lang="en-US"/>
          </a:p>
        </p:txBody>
      </p:sp>
    </p:spTree>
    <p:extLst>
      <p:ext uri="{BB962C8B-B14F-4D97-AF65-F5344CB8AC3E}">
        <p14:creationId xmlns:p14="http://schemas.microsoft.com/office/powerpoint/2010/main" val="39225620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12" name="TextBox 11"/>
          <p:cNvSpPr txBox="1"/>
          <p:nvPr/>
        </p:nvSpPr>
        <p:spPr>
          <a:xfrm>
            <a:off x="2197792" y="2502568"/>
            <a:ext cx="2374207" cy="553998"/>
          </a:xfrm>
          <a:prstGeom prst="rect">
            <a:avLst/>
          </a:prstGeom>
          <a:solidFill>
            <a:schemeClr val="bg1"/>
          </a:solidFill>
          <a:ln>
            <a:solidFill>
              <a:schemeClr val="tx1"/>
            </a:solidFill>
          </a:ln>
        </p:spPr>
        <p:txBody>
          <a:bodyPr wrap="square" rtlCol="0">
            <a:spAutoFit/>
          </a:bodyPr>
          <a:lstStyle/>
          <a:p>
            <a:r>
              <a:rPr lang="en-US" sz="1600" dirty="0"/>
              <a:t>Check </a:t>
            </a:r>
            <a:r>
              <a:rPr lang="en-US" sz="1600" dirty="0" smtClean="0"/>
              <a:t>tags</a:t>
            </a:r>
          </a:p>
          <a:p>
            <a:pPr lvl="1"/>
            <a:r>
              <a:rPr lang="en-US" sz="1400" dirty="0" smtClean="0"/>
              <a:t>describe </a:t>
            </a:r>
            <a:r>
              <a:rPr lang="en-US" sz="1400" dirty="0"/>
              <a:t>study subjects </a:t>
            </a:r>
          </a:p>
        </p:txBody>
      </p:sp>
      <p:sp>
        <p:nvSpPr>
          <p:cNvPr id="5" name="Rectangle 4" descr="Indexing tags" title="View of the indexing system"/>
          <p:cNvSpPr/>
          <p:nvPr/>
        </p:nvSpPr>
        <p:spPr>
          <a:xfrm>
            <a:off x="685800" y="2514600"/>
            <a:ext cx="851220" cy="405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5"/>
          </p:nvPr>
        </p:nvSpPr>
        <p:spPr/>
        <p:txBody>
          <a:bodyPr/>
          <a:lstStyle/>
          <a:p>
            <a:fld id="{0C9FA9AA-3294-404D-B319-2B75C3DF66C7}" type="slidenum">
              <a:rPr lang="en-US" smtClean="0"/>
              <a:t>38</a:t>
            </a:fld>
            <a:endParaRPr lang="en-US"/>
          </a:p>
        </p:txBody>
      </p:sp>
    </p:spTree>
    <p:extLst>
      <p:ext uri="{BB962C8B-B14F-4D97-AF65-F5344CB8AC3E}">
        <p14:creationId xmlns:p14="http://schemas.microsoft.com/office/powerpoint/2010/main" val="18553682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12" name="TextBox 11"/>
          <p:cNvSpPr txBox="1"/>
          <p:nvPr/>
        </p:nvSpPr>
        <p:spPr>
          <a:xfrm>
            <a:off x="2197792" y="2502568"/>
            <a:ext cx="2374207" cy="553998"/>
          </a:xfrm>
          <a:prstGeom prst="rect">
            <a:avLst/>
          </a:prstGeom>
          <a:solidFill>
            <a:schemeClr val="bg1"/>
          </a:solidFill>
          <a:ln>
            <a:solidFill>
              <a:schemeClr val="tx1"/>
            </a:solidFill>
          </a:ln>
        </p:spPr>
        <p:txBody>
          <a:bodyPr wrap="square" rtlCol="0">
            <a:spAutoFit/>
          </a:bodyPr>
          <a:lstStyle/>
          <a:p>
            <a:r>
              <a:rPr lang="en-US" sz="1600" dirty="0"/>
              <a:t>Check </a:t>
            </a:r>
            <a:r>
              <a:rPr lang="en-US" sz="1600" dirty="0" smtClean="0"/>
              <a:t>tags</a:t>
            </a:r>
          </a:p>
          <a:p>
            <a:pPr lvl="1"/>
            <a:r>
              <a:rPr lang="en-US" sz="1400" dirty="0" smtClean="0"/>
              <a:t>describe </a:t>
            </a:r>
            <a:r>
              <a:rPr lang="en-US" sz="1400" dirty="0"/>
              <a:t>study subjects </a:t>
            </a:r>
          </a:p>
        </p:txBody>
      </p:sp>
      <p:sp>
        <p:nvSpPr>
          <p:cNvPr id="5" name="Rectangle 4" descr="Mesh tags" title="View of the indexing system"/>
          <p:cNvSpPr/>
          <p:nvPr/>
        </p:nvSpPr>
        <p:spPr>
          <a:xfrm>
            <a:off x="685800" y="2514600"/>
            <a:ext cx="851220" cy="40582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5921" y="2321169"/>
            <a:ext cx="3951657" cy="3470032"/>
          </a:xfrm>
          <a:prstGeom prst="rect">
            <a:avLst/>
          </a:prstGeom>
        </p:spPr>
      </p:pic>
      <p:cxnSp>
        <p:nvCxnSpPr>
          <p:cNvPr id="8" name="Straight Arrow Connector 7" descr="Checked tag" title="View of the indexing system"/>
          <p:cNvCxnSpPr/>
          <p:nvPr/>
        </p:nvCxnSpPr>
        <p:spPr>
          <a:xfrm flipH="1">
            <a:off x="6477000" y="2886389"/>
            <a:ext cx="770616" cy="6807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descr="Checked tags" title="View of the indexing system"/>
          <p:cNvCxnSpPr/>
          <p:nvPr/>
        </p:nvCxnSpPr>
        <p:spPr>
          <a:xfrm flipH="1">
            <a:off x="6460958" y="3072824"/>
            <a:ext cx="770616" cy="6807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descr="Checked tags" title="View of the indexing system"/>
          <p:cNvCxnSpPr/>
          <p:nvPr/>
        </p:nvCxnSpPr>
        <p:spPr>
          <a:xfrm>
            <a:off x="3838344" y="3669793"/>
            <a:ext cx="770616" cy="68071"/>
          </a:xfrm>
          <a:prstGeom prst="straightConnector1">
            <a:avLst/>
          </a:prstGeom>
          <a:ln w="25400">
            <a:solidFill>
              <a:srgbClr val="FF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5"/>
          </p:nvPr>
        </p:nvSpPr>
        <p:spPr/>
        <p:txBody>
          <a:bodyPr/>
          <a:lstStyle/>
          <a:p>
            <a:fld id="{0C9FA9AA-3294-404D-B319-2B75C3DF66C7}" type="slidenum">
              <a:rPr lang="en-US" smtClean="0"/>
              <a:t>39</a:t>
            </a:fld>
            <a:endParaRPr lang="en-US"/>
          </a:p>
        </p:txBody>
      </p:sp>
    </p:spTree>
    <p:extLst>
      <p:ext uri="{BB962C8B-B14F-4D97-AF65-F5344CB8AC3E}">
        <p14:creationId xmlns:p14="http://schemas.microsoft.com/office/powerpoint/2010/main" val="29454377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29462"/>
            <a:ext cx="8920842" cy="1352325"/>
          </a:xfrm>
          <a:ln w="6350" cap="rnd">
            <a:noFill/>
          </a:ln>
        </p:spPr>
        <p:txBody>
          <a:bodyPr vert="horz" anchor="b" anchorCtr="0">
            <a:noAutofit/>
          </a:bodyPr>
          <a:lstStyle/>
          <a:p>
            <a:pPr algn="ctr"/>
            <a:r>
              <a:rPr lang="en-US" sz="2800" b="1" dirty="0" smtClean="0">
                <a:effectLst>
                  <a:outerShdw blurRad="38100" dist="38100" dir="2700000" algn="tl">
                    <a:srgbClr val="000000">
                      <a:alpha val="43137"/>
                    </a:srgbClr>
                  </a:outerShdw>
                </a:effectLst>
                <a:latin typeface="+mn-lt"/>
              </a:rPr>
              <a:t>2011-2016 Region </a:t>
            </a:r>
            <a:r>
              <a:rPr lang="en-US" sz="2800" b="1" dirty="0">
                <a:effectLst>
                  <a:outerShdw blurRad="38100" dist="38100" dir="2700000" algn="tl">
                    <a:srgbClr val="000000">
                      <a:alpha val="43137"/>
                    </a:srgbClr>
                  </a:outerShdw>
                </a:effectLst>
                <a:latin typeface="+mn-lt"/>
              </a:rPr>
              <a:t>2: </a:t>
            </a:r>
            <a:r>
              <a:rPr lang="en-US" sz="2800" b="1" dirty="0" smtClean="0">
                <a:effectLst>
                  <a:outerShdw blurRad="38100" dist="38100" dir="2700000" algn="tl">
                    <a:srgbClr val="000000">
                      <a:alpha val="43137"/>
                    </a:srgbClr>
                  </a:outerShdw>
                </a:effectLst>
                <a:latin typeface="+mn-lt"/>
              </a:rPr>
              <a:t>Southeastern/Atlantic Region</a:t>
            </a:r>
            <a:r>
              <a:rPr lang="en-US" sz="2800" b="1" dirty="0">
                <a:effectLst>
                  <a:outerShdw blurRad="38100" dist="38100" dir="2700000" algn="tl">
                    <a:srgbClr val="000000">
                      <a:alpha val="43137"/>
                    </a:srgbClr>
                  </a:outerShdw>
                </a:effectLst>
                <a:latin typeface="+mn-lt"/>
              </a:rPr>
              <a:t/>
            </a:r>
            <a:br>
              <a:rPr lang="en-US" sz="2800" b="1" dirty="0">
                <a:effectLst>
                  <a:outerShdw blurRad="38100" dist="38100" dir="2700000" algn="tl">
                    <a:srgbClr val="000000">
                      <a:alpha val="43137"/>
                    </a:srgbClr>
                  </a:outerShdw>
                </a:effectLst>
                <a:latin typeface="+mn-lt"/>
              </a:rPr>
            </a:br>
            <a:r>
              <a:rPr lang="en-US" sz="2800" b="1" dirty="0">
                <a:effectLst>
                  <a:outerShdw blurRad="38100" dist="38100" dir="2700000" algn="tl">
                    <a:srgbClr val="000000">
                      <a:alpha val="43137"/>
                    </a:srgbClr>
                  </a:outerShdw>
                </a:effectLst>
                <a:latin typeface="+mn-lt"/>
              </a:rPr>
              <a:t>University of Maryland, </a:t>
            </a:r>
            <a:r>
              <a:rPr lang="en-US" sz="2800" b="1" dirty="0" smtClean="0">
                <a:effectLst>
                  <a:outerShdw blurRad="38100" dist="38100" dir="2700000" algn="tl">
                    <a:srgbClr val="000000">
                      <a:alpha val="43137"/>
                    </a:srgbClr>
                  </a:outerShdw>
                </a:effectLst>
                <a:latin typeface="+mn-lt"/>
              </a:rPr>
              <a:t>Baltimore,  </a:t>
            </a:r>
            <a:r>
              <a:rPr lang="en-US" sz="2800" b="1" dirty="0">
                <a:effectLst>
                  <a:outerShdw blurRad="38100" dist="38100" dir="2700000" algn="tl">
                    <a:srgbClr val="000000">
                      <a:alpha val="43137"/>
                    </a:srgbClr>
                  </a:outerShdw>
                </a:effectLst>
                <a:latin typeface="+mn-lt"/>
              </a:rPr>
              <a:t>Health Sciences and Human Services Library</a:t>
            </a:r>
          </a:p>
        </p:txBody>
      </p:sp>
      <p:sp>
        <p:nvSpPr>
          <p:cNvPr id="2" name="Content Placeholder 1"/>
          <p:cNvSpPr>
            <a:spLocks noGrp="1"/>
          </p:cNvSpPr>
          <p:nvPr>
            <p:ph idx="1"/>
          </p:nvPr>
        </p:nvSpPr>
        <p:spPr>
          <a:xfrm>
            <a:off x="381000" y="1752600"/>
            <a:ext cx="6166758" cy="3740346"/>
          </a:xfrm>
        </p:spPr>
        <p:txBody>
          <a:bodyPr>
            <a:normAutofit/>
          </a:bodyPr>
          <a:lstStyle/>
          <a:p>
            <a:r>
              <a:rPr lang="en-US" dirty="0" smtClean="0"/>
              <a:t>$1.6M for 375 projects, 441 outreach activities, 10,380 participants</a:t>
            </a:r>
          </a:p>
          <a:p>
            <a:r>
              <a:rPr lang="en-US" dirty="0"/>
              <a:t>923 classes/site visits/presentations to 23,799 participants</a:t>
            </a:r>
          </a:p>
          <a:p>
            <a:r>
              <a:rPr lang="en-US" dirty="0" smtClean="0"/>
              <a:t>Military </a:t>
            </a:r>
            <a:r>
              <a:rPr lang="en-US" dirty="0"/>
              <a:t>Partners and Families Coalition Community Health Care Report </a:t>
            </a:r>
            <a:endParaRPr lang="en-US" dirty="0" smtClean="0"/>
          </a:p>
          <a:p>
            <a:r>
              <a:rPr lang="en-US" dirty="0" err="1" smtClean="0"/>
              <a:t>MaFlo’s</a:t>
            </a:r>
            <a:r>
              <a:rPr lang="en-US" dirty="0" smtClean="0"/>
              <a:t> Health and Awareness Team</a:t>
            </a:r>
            <a:endParaRPr lang="en-US" dirty="0"/>
          </a:p>
        </p:txBody>
      </p:sp>
      <p:pic>
        <p:nvPicPr>
          <p:cNvPr id="25" name="Picture 24" descr="Picture of a man" title="2011-2016 Region 2: Southeastern/Atlantic Reg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2336" y="1752600"/>
            <a:ext cx="990834" cy="990834"/>
          </a:xfrm>
          <a:prstGeom prst="rect">
            <a:avLst/>
          </a:prstGeom>
        </p:spPr>
      </p:pic>
      <p:pic>
        <p:nvPicPr>
          <p:cNvPr id="12" name="Picture 11" descr="Picture of a woman" title="2011-2016 Region 2: Southeastern/Atlantic Regi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590" y="1752600"/>
            <a:ext cx="994410" cy="994410"/>
          </a:xfrm>
          <a:prstGeom prst="rect">
            <a:avLst/>
          </a:prstGeom>
        </p:spPr>
      </p:pic>
      <p:pic>
        <p:nvPicPr>
          <p:cNvPr id="15" name="Picture 14" descr="Picture of a woman" title="2011-2016 Region 2: Southeastern/Atlantic Regi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74180" y="2740303"/>
            <a:ext cx="994410" cy="994410"/>
          </a:xfrm>
          <a:prstGeom prst="rect">
            <a:avLst/>
          </a:prstGeom>
        </p:spPr>
      </p:pic>
      <p:pic>
        <p:nvPicPr>
          <p:cNvPr id="16" name="Picture 15" descr="Picture of a man" title="2011-2016 Region 2: Southeastern/Atlantic Region"/>
          <p:cNvPicPr>
            <a:picLocks noChangeAspect="1"/>
          </p:cNvPicPr>
          <p:nvPr/>
        </p:nvPicPr>
        <p:blipFill rotWithShape="1">
          <a:blip r:embed="rId6" cstate="print">
            <a:extLst>
              <a:ext uri="{28A0092B-C50C-407E-A947-70E740481C1C}">
                <a14:useLocalDpi xmlns:a14="http://schemas.microsoft.com/office/drawing/2010/main" val="0"/>
              </a:ext>
            </a:extLst>
          </a:blip>
          <a:srcRect r="307" b="16821"/>
          <a:stretch/>
        </p:blipFill>
        <p:spPr>
          <a:xfrm>
            <a:off x="7763169" y="2740303"/>
            <a:ext cx="991364" cy="986561"/>
          </a:xfrm>
          <a:prstGeom prst="rect">
            <a:avLst/>
          </a:prstGeom>
        </p:spPr>
      </p:pic>
      <p:pic>
        <p:nvPicPr>
          <p:cNvPr id="26" name="Picture 25" descr="Picture of a woman" title="2011-2016 Region 2: Southeastern/Atlantic Regi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7236" y="3731137"/>
            <a:ext cx="994410" cy="994410"/>
          </a:xfrm>
          <a:prstGeom prst="rect">
            <a:avLst/>
          </a:prstGeom>
        </p:spPr>
      </p:pic>
      <p:pic>
        <p:nvPicPr>
          <p:cNvPr id="9" name="Picture 8" descr="Picture of a man&#10;" title="2011-2016 Region 2: Southeastern/Atlantic Regi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1520" y="3699575"/>
            <a:ext cx="994410" cy="994410"/>
          </a:xfrm>
          <a:prstGeom prst="rect">
            <a:avLst/>
          </a:prstGeom>
        </p:spPr>
      </p:pic>
      <p:pic>
        <p:nvPicPr>
          <p:cNvPr id="10" name="Picture 9" descr="Picture of a woman" title="2011-2016 Region 2: Southeastern/Atlantic Regio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285272" y="5662789"/>
            <a:ext cx="994410" cy="994410"/>
          </a:xfrm>
          <a:prstGeom prst="rect">
            <a:avLst/>
          </a:prstGeom>
        </p:spPr>
      </p:pic>
      <p:pic>
        <p:nvPicPr>
          <p:cNvPr id="5" name="Picture 4" descr="Picture of a man" title="2011-2016 Region 2: Southeastern/Atlantic Regio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0039" y="4707226"/>
            <a:ext cx="994410" cy="994410"/>
          </a:xfrm>
          <a:prstGeom prst="rect">
            <a:avLst/>
          </a:prstGeom>
        </p:spPr>
      </p:pic>
      <p:pic>
        <p:nvPicPr>
          <p:cNvPr id="8" name="Picture 7" descr="Picture of a woman" title="2011-2016 Region 2: Southeastern/Atlantic Reg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54576" y="4693089"/>
            <a:ext cx="994410" cy="994410"/>
          </a:xfrm>
          <a:prstGeom prst="rect">
            <a:avLst/>
          </a:prstGeom>
        </p:spPr>
      </p:pic>
      <p:sp>
        <p:nvSpPr>
          <p:cNvPr id="4" name="Slide Number Placeholder 3"/>
          <p:cNvSpPr>
            <a:spLocks noGrp="1"/>
          </p:cNvSpPr>
          <p:nvPr>
            <p:ph type="sldNum" sz="quarter" idx="15"/>
          </p:nvPr>
        </p:nvSpPr>
        <p:spPr/>
        <p:txBody>
          <a:bodyPr/>
          <a:lstStyle/>
          <a:p>
            <a:fld id="{0C9FA9AA-3294-404D-B319-2B75C3DF66C7}" type="slidenum">
              <a:rPr lang="en-US" smtClean="0"/>
              <a:t>4</a:t>
            </a:fld>
            <a:endParaRPr lang="en-US"/>
          </a:p>
        </p:txBody>
      </p:sp>
    </p:spTree>
    <p:extLst>
      <p:ext uri="{BB962C8B-B14F-4D97-AF65-F5344CB8AC3E}">
        <p14:creationId xmlns:p14="http://schemas.microsoft.com/office/powerpoint/2010/main" val="36716556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5" name="Rectangle 4" descr="Subject terms describing content" title="View of the indexing system"/>
          <p:cNvSpPr/>
          <p:nvPr/>
        </p:nvSpPr>
        <p:spPr>
          <a:xfrm>
            <a:off x="685800" y="2895600"/>
            <a:ext cx="2133600" cy="16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7178" y="3418701"/>
            <a:ext cx="2424821" cy="553998"/>
          </a:xfrm>
          <a:prstGeom prst="rect">
            <a:avLst/>
          </a:prstGeom>
          <a:solidFill>
            <a:schemeClr val="bg1"/>
          </a:solidFill>
          <a:ln>
            <a:solidFill>
              <a:schemeClr val="tx1"/>
            </a:solidFill>
          </a:ln>
        </p:spPr>
        <p:txBody>
          <a:bodyPr wrap="square" rtlCol="0">
            <a:spAutoFit/>
          </a:bodyPr>
          <a:lstStyle/>
          <a:p>
            <a:r>
              <a:rPr lang="en-US" sz="1600" dirty="0" smtClean="0"/>
              <a:t>Subject terms</a:t>
            </a:r>
          </a:p>
          <a:p>
            <a:pPr lvl="1"/>
            <a:r>
              <a:rPr lang="en-US" sz="1400" dirty="0" smtClean="0"/>
              <a:t>describe content </a:t>
            </a:r>
            <a:endParaRPr lang="en-US" sz="1400" dirty="0"/>
          </a:p>
        </p:txBody>
      </p:sp>
      <p:sp>
        <p:nvSpPr>
          <p:cNvPr id="3" name="Slide Number Placeholder 2"/>
          <p:cNvSpPr>
            <a:spLocks noGrp="1"/>
          </p:cNvSpPr>
          <p:nvPr>
            <p:ph type="sldNum" sz="quarter" idx="15"/>
          </p:nvPr>
        </p:nvSpPr>
        <p:spPr/>
        <p:txBody>
          <a:bodyPr/>
          <a:lstStyle/>
          <a:p>
            <a:fld id="{0C9FA9AA-3294-404D-B319-2B75C3DF66C7}" type="slidenum">
              <a:rPr lang="en-US" smtClean="0"/>
              <a:t>40</a:t>
            </a:fld>
            <a:endParaRPr lang="en-US"/>
          </a:p>
        </p:txBody>
      </p:sp>
    </p:spTree>
    <p:extLst>
      <p:ext uri="{BB962C8B-B14F-4D97-AF65-F5344CB8AC3E}">
        <p14:creationId xmlns:p14="http://schemas.microsoft.com/office/powerpoint/2010/main" val="27463151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5" name="Rectangle 4" descr="Subheadings&#10;describe facets of a subject term &#10;" title="View of the indexing system"/>
          <p:cNvSpPr/>
          <p:nvPr/>
        </p:nvSpPr>
        <p:spPr>
          <a:xfrm>
            <a:off x="685800" y="2895600"/>
            <a:ext cx="2133600" cy="16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7178" y="3418701"/>
            <a:ext cx="2424821" cy="553998"/>
          </a:xfrm>
          <a:prstGeom prst="rect">
            <a:avLst/>
          </a:prstGeom>
          <a:solidFill>
            <a:schemeClr val="bg1"/>
          </a:solidFill>
          <a:ln>
            <a:solidFill>
              <a:schemeClr val="tx1"/>
            </a:solidFill>
          </a:ln>
        </p:spPr>
        <p:txBody>
          <a:bodyPr wrap="square" rtlCol="0">
            <a:spAutoFit/>
          </a:bodyPr>
          <a:lstStyle/>
          <a:p>
            <a:r>
              <a:rPr lang="en-US" sz="1600" dirty="0" smtClean="0"/>
              <a:t>Subject terms</a:t>
            </a:r>
          </a:p>
          <a:p>
            <a:pPr lvl="1"/>
            <a:r>
              <a:rPr lang="en-US" sz="1400" dirty="0" smtClean="0"/>
              <a:t>describe subject content </a:t>
            </a:r>
            <a:endParaRPr lang="en-US" sz="14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168" y="2286000"/>
            <a:ext cx="3990411" cy="2999017"/>
          </a:xfrm>
          <a:prstGeom prst="rect">
            <a:avLst/>
          </a:prstGeom>
        </p:spPr>
      </p:pic>
      <p:sp>
        <p:nvSpPr>
          <p:cNvPr id="8" name="TextBox 7"/>
          <p:cNvSpPr txBox="1"/>
          <p:nvPr/>
        </p:nvSpPr>
        <p:spPr>
          <a:xfrm>
            <a:off x="2815389" y="5097959"/>
            <a:ext cx="2424821" cy="769441"/>
          </a:xfrm>
          <a:prstGeom prst="rect">
            <a:avLst/>
          </a:prstGeom>
          <a:solidFill>
            <a:schemeClr val="bg1"/>
          </a:solidFill>
          <a:ln>
            <a:solidFill>
              <a:schemeClr val="tx1"/>
            </a:solidFill>
          </a:ln>
        </p:spPr>
        <p:txBody>
          <a:bodyPr wrap="square" rtlCol="0">
            <a:spAutoFit/>
          </a:bodyPr>
          <a:lstStyle/>
          <a:p>
            <a:r>
              <a:rPr lang="en-US" sz="1600" dirty="0" smtClean="0"/>
              <a:t>Subheadings</a:t>
            </a:r>
          </a:p>
          <a:p>
            <a:pPr lvl="1"/>
            <a:r>
              <a:rPr lang="en-US" sz="1400" dirty="0" smtClean="0"/>
              <a:t>describe facets of a subject term </a:t>
            </a:r>
            <a:endParaRPr lang="en-US" sz="1400" dirty="0"/>
          </a:p>
        </p:txBody>
      </p:sp>
      <p:sp>
        <p:nvSpPr>
          <p:cNvPr id="3" name="Slide Number Placeholder 2"/>
          <p:cNvSpPr>
            <a:spLocks noGrp="1"/>
          </p:cNvSpPr>
          <p:nvPr>
            <p:ph type="sldNum" sz="quarter" idx="15"/>
          </p:nvPr>
        </p:nvSpPr>
        <p:spPr/>
        <p:txBody>
          <a:bodyPr/>
          <a:lstStyle/>
          <a:p>
            <a:fld id="{0C9FA9AA-3294-404D-B319-2B75C3DF66C7}" type="slidenum">
              <a:rPr lang="en-US" smtClean="0"/>
              <a:t>41</a:t>
            </a:fld>
            <a:endParaRPr lang="en-US"/>
          </a:p>
        </p:txBody>
      </p:sp>
    </p:spTree>
    <p:extLst>
      <p:ext uri="{BB962C8B-B14F-4D97-AF65-F5344CB8AC3E}">
        <p14:creationId xmlns:p14="http://schemas.microsoft.com/office/powerpoint/2010/main" val="28090864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5" name="Rectangle 4" descr="Designate main point" title="View of the indexing system"/>
          <p:cNvSpPr/>
          <p:nvPr/>
        </p:nvSpPr>
        <p:spPr>
          <a:xfrm>
            <a:off x="685800" y="2895600"/>
            <a:ext cx="2133600" cy="16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7178" y="3418701"/>
            <a:ext cx="2424821" cy="553998"/>
          </a:xfrm>
          <a:prstGeom prst="rect">
            <a:avLst/>
          </a:prstGeom>
          <a:solidFill>
            <a:schemeClr val="bg1"/>
          </a:solidFill>
          <a:ln>
            <a:solidFill>
              <a:schemeClr val="tx1"/>
            </a:solidFill>
          </a:ln>
        </p:spPr>
        <p:txBody>
          <a:bodyPr wrap="square" rtlCol="0">
            <a:spAutoFit/>
          </a:bodyPr>
          <a:lstStyle/>
          <a:p>
            <a:r>
              <a:rPr lang="en-US" sz="1600" dirty="0" smtClean="0"/>
              <a:t>Subject terms</a:t>
            </a:r>
          </a:p>
          <a:p>
            <a:pPr lvl="1"/>
            <a:r>
              <a:rPr lang="en-US" sz="1400" dirty="0" smtClean="0"/>
              <a:t>describe subject content </a:t>
            </a:r>
            <a:endParaRPr lang="en-US" sz="14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168" y="2286000"/>
            <a:ext cx="3990411" cy="2999017"/>
          </a:xfrm>
          <a:prstGeom prst="rect">
            <a:avLst/>
          </a:prstGeom>
        </p:spPr>
      </p:pic>
      <p:sp>
        <p:nvSpPr>
          <p:cNvPr id="8" name="TextBox 7"/>
          <p:cNvSpPr txBox="1"/>
          <p:nvPr/>
        </p:nvSpPr>
        <p:spPr>
          <a:xfrm>
            <a:off x="2147178" y="4000500"/>
            <a:ext cx="2424821" cy="769441"/>
          </a:xfrm>
          <a:prstGeom prst="rect">
            <a:avLst/>
          </a:prstGeom>
          <a:solidFill>
            <a:schemeClr val="bg1"/>
          </a:solidFill>
          <a:ln>
            <a:solidFill>
              <a:schemeClr val="tx1"/>
            </a:solidFill>
          </a:ln>
        </p:spPr>
        <p:txBody>
          <a:bodyPr wrap="square" rtlCol="0">
            <a:spAutoFit/>
          </a:bodyPr>
          <a:lstStyle/>
          <a:p>
            <a:r>
              <a:rPr lang="en-US" sz="1600" dirty="0" smtClean="0"/>
              <a:t>Subheadings</a:t>
            </a:r>
          </a:p>
          <a:p>
            <a:pPr lvl="1"/>
            <a:r>
              <a:rPr lang="en-US" sz="1400" dirty="0" smtClean="0"/>
              <a:t>describe facets of a subject term </a:t>
            </a:r>
            <a:endParaRPr lang="en-US" sz="1400" dirty="0"/>
          </a:p>
        </p:txBody>
      </p:sp>
      <p:sp>
        <p:nvSpPr>
          <p:cNvPr id="9" name="TextBox 8"/>
          <p:cNvSpPr txBox="1"/>
          <p:nvPr/>
        </p:nvSpPr>
        <p:spPr>
          <a:xfrm>
            <a:off x="2147177" y="4797742"/>
            <a:ext cx="2424821" cy="307777"/>
          </a:xfrm>
          <a:prstGeom prst="rect">
            <a:avLst/>
          </a:prstGeom>
          <a:solidFill>
            <a:schemeClr val="bg1"/>
          </a:solidFill>
          <a:ln>
            <a:solidFill>
              <a:schemeClr val="tx1"/>
            </a:solidFill>
          </a:ln>
        </p:spPr>
        <p:txBody>
          <a:bodyPr wrap="square" rtlCol="0">
            <a:spAutoFit/>
          </a:bodyPr>
          <a:lstStyle/>
          <a:p>
            <a:r>
              <a:rPr lang="en-US" sz="1400" dirty="0" smtClean="0"/>
              <a:t>“*”Designates main point</a:t>
            </a:r>
            <a:endParaRPr lang="en-US" sz="1400" dirty="0"/>
          </a:p>
        </p:txBody>
      </p:sp>
      <p:sp>
        <p:nvSpPr>
          <p:cNvPr id="3" name="Slide Number Placeholder 2"/>
          <p:cNvSpPr>
            <a:spLocks noGrp="1"/>
          </p:cNvSpPr>
          <p:nvPr>
            <p:ph type="sldNum" sz="quarter" idx="15"/>
          </p:nvPr>
        </p:nvSpPr>
        <p:spPr/>
        <p:txBody>
          <a:bodyPr/>
          <a:lstStyle/>
          <a:p>
            <a:fld id="{0C9FA9AA-3294-404D-B319-2B75C3DF66C7}" type="slidenum">
              <a:rPr lang="en-US" smtClean="0"/>
              <a:t>42</a:t>
            </a:fld>
            <a:endParaRPr lang="en-US"/>
          </a:p>
        </p:txBody>
      </p:sp>
    </p:spTree>
    <p:extLst>
      <p:ext uri="{BB962C8B-B14F-4D97-AF65-F5344CB8AC3E}">
        <p14:creationId xmlns:p14="http://schemas.microsoft.com/office/powerpoint/2010/main" val="35308117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of the indexing system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5" name="Rectangle 4" descr="Body composition" title="View of the indexing system"/>
          <p:cNvSpPr/>
          <p:nvPr/>
        </p:nvSpPr>
        <p:spPr>
          <a:xfrm>
            <a:off x="685800" y="2895600"/>
            <a:ext cx="2133600" cy="16002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147178" y="3418701"/>
            <a:ext cx="2424821" cy="553998"/>
          </a:xfrm>
          <a:prstGeom prst="rect">
            <a:avLst/>
          </a:prstGeom>
          <a:solidFill>
            <a:schemeClr val="bg1"/>
          </a:solidFill>
          <a:ln>
            <a:solidFill>
              <a:schemeClr val="tx1"/>
            </a:solidFill>
          </a:ln>
        </p:spPr>
        <p:txBody>
          <a:bodyPr wrap="square" rtlCol="0">
            <a:spAutoFit/>
          </a:bodyPr>
          <a:lstStyle/>
          <a:p>
            <a:r>
              <a:rPr lang="en-US" sz="1600" dirty="0" smtClean="0"/>
              <a:t>Subject terms</a:t>
            </a:r>
          </a:p>
          <a:p>
            <a:pPr lvl="1"/>
            <a:r>
              <a:rPr lang="en-US" sz="1400" dirty="0" smtClean="0"/>
              <a:t>describe subject content </a:t>
            </a:r>
            <a:endParaRPr lang="en-US" sz="1400" dirty="0"/>
          </a:p>
        </p:txBody>
      </p:sp>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168" y="2286000"/>
            <a:ext cx="3990411" cy="2999017"/>
          </a:xfrm>
          <a:prstGeom prst="rect">
            <a:avLst/>
          </a:prstGeom>
        </p:spPr>
      </p:pic>
      <p:sp>
        <p:nvSpPr>
          <p:cNvPr id="8" name="TextBox 7"/>
          <p:cNvSpPr txBox="1"/>
          <p:nvPr/>
        </p:nvSpPr>
        <p:spPr>
          <a:xfrm>
            <a:off x="2147178" y="4000500"/>
            <a:ext cx="2424821" cy="769441"/>
          </a:xfrm>
          <a:prstGeom prst="rect">
            <a:avLst/>
          </a:prstGeom>
          <a:solidFill>
            <a:schemeClr val="bg1"/>
          </a:solidFill>
          <a:ln>
            <a:solidFill>
              <a:schemeClr val="tx1"/>
            </a:solidFill>
          </a:ln>
        </p:spPr>
        <p:txBody>
          <a:bodyPr wrap="square" rtlCol="0">
            <a:spAutoFit/>
          </a:bodyPr>
          <a:lstStyle/>
          <a:p>
            <a:r>
              <a:rPr lang="en-US" sz="1600" dirty="0" smtClean="0"/>
              <a:t>Subheadings</a:t>
            </a:r>
          </a:p>
          <a:p>
            <a:pPr lvl="1"/>
            <a:r>
              <a:rPr lang="en-US" sz="1400" dirty="0" smtClean="0"/>
              <a:t>describe facets of a subject term </a:t>
            </a:r>
            <a:endParaRPr lang="en-US" sz="1400" dirty="0"/>
          </a:p>
        </p:txBody>
      </p:sp>
      <p:sp>
        <p:nvSpPr>
          <p:cNvPr id="9" name="TextBox 8"/>
          <p:cNvSpPr txBox="1"/>
          <p:nvPr/>
        </p:nvSpPr>
        <p:spPr>
          <a:xfrm>
            <a:off x="2147177" y="4797742"/>
            <a:ext cx="2424821" cy="553998"/>
          </a:xfrm>
          <a:prstGeom prst="rect">
            <a:avLst/>
          </a:prstGeom>
          <a:solidFill>
            <a:schemeClr val="bg1"/>
          </a:solidFill>
          <a:ln>
            <a:solidFill>
              <a:schemeClr val="tx1"/>
            </a:solidFill>
          </a:ln>
        </p:spPr>
        <p:txBody>
          <a:bodyPr wrap="square" rtlCol="0">
            <a:spAutoFit/>
          </a:bodyPr>
          <a:lstStyle/>
          <a:p>
            <a:r>
              <a:rPr lang="en-US" sz="1600" dirty="0" smtClean="0"/>
              <a:t>“*” IM designation</a:t>
            </a:r>
          </a:p>
          <a:p>
            <a:pPr lvl="1"/>
            <a:r>
              <a:rPr lang="en-US" sz="1400" dirty="0" smtClean="0"/>
              <a:t>Designates main point</a:t>
            </a:r>
            <a:endParaRPr lang="en-US" sz="1400" dirty="0"/>
          </a:p>
        </p:txBody>
      </p:sp>
      <p:sp>
        <p:nvSpPr>
          <p:cNvPr id="10" name="TextBox 9"/>
          <p:cNvSpPr txBox="1"/>
          <p:nvPr/>
        </p:nvSpPr>
        <p:spPr>
          <a:xfrm>
            <a:off x="1752600" y="5498068"/>
            <a:ext cx="3297072" cy="369332"/>
          </a:xfrm>
          <a:prstGeom prst="rect">
            <a:avLst/>
          </a:prstGeom>
          <a:solidFill>
            <a:srgbClr val="205590"/>
          </a:solidFill>
        </p:spPr>
        <p:txBody>
          <a:bodyPr wrap="square" rtlCol="0">
            <a:spAutoFit/>
          </a:bodyPr>
          <a:lstStyle/>
          <a:p>
            <a:r>
              <a:rPr lang="en-US" dirty="0" smtClean="0"/>
              <a:t>Body composition/*</a:t>
            </a:r>
            <a:r>
              <a:rPr lang="en-US" dirty="0" err="1" smtClean="0"/>
              <a:t>ph</a:t>
            </a:r>
            <a:endParaRPr lang="en-US" dirty="0"/>
          </a:p>
        </p:txBody>
      </p:sp>
      <p:sp>
        <p:nvSpPr>
          <p:cNvPr id="3" name="Slide Number Placeholder 2"/>
          <p:cNvSpPr>
            <a:spLocks noGrp="1"/>
          </p:cNvSpPr>
          <p:nvPr>
            <p:ph type="sldNum" sz="quarter" idx="15"/>
          </p:nvPr>
        </p:nvSpPr>
        <p:spPr/>
        <p:txBody>
          <a:bodyPr/>
          <a:lstStyle/>
          <a:p>
            <a:fld id="{0C9FA9AA-3294-404D-B319-2B75C3DF66C7}" type="slidenum">
              <a:rPr lang="en-US" smtClean="0"/>
              <a:t>43</a:t>
            </a:fld>
            <a:endParaRPr lang="en-US"/>
          </a:p>
        </p:txBody>
      </p:sp>
    </p:spTree>
    <p:extLst>
      <p:ext uri="{BB962C8B-B14F-4D97-AF65-F5344CB8AC3E}">
        <p14:creationId xmlns:p14="http://schemas.microsoft.com/office/powerpoint/2010/main" val="28093330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improve efficiency</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3" name="Slide Number Placeholder 2"/>
          <p:cNvSpPr>
            <a:spLocks noGrp="1"/>
          </p:cNvSpPr>
          <p:nvPr>
            <p:ph type="sldNum" sz="quarter" idx="15"/>
          </p:nvPr>
        </p:nvSpPr>
        <p:spPr/>
        <p:txBody>
          <a:bodyPr/>
          <a:lstStyle/>
          <a:p>
            <a:fld id="{0C9FA9AA-3294-404D-B319-2B75C3DF66C7}" type="slidenum">
              <a:rPr lang="en-US" smtClean="0"/>
              <a:t>44</a:t>
            </a:fld>
            <a:endParaRPr lang="en-US"/>
          </a:p>
        </p:txBody>
      </p:sp>
    </p:spTree>
    <p:extLst>
      <p:ext uri="{BB962C8B-B14F-4D97-AF65-F5344CB8AC3E}">
        <p14:creationId xmlns:p14="http://schemas.microsoft.com/office/powerpoint/2010/main" val="3245169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improve efficiency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pic>
        <p:nvPicPr>
          <p:cNvPr id="3" name="Picture 2"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2286000"/>
            <a:ext cx="3949379" cy="3657600"/>
          </a:xfrm>
          <a:prstGeom prst="rect">
            <a:avLst/>
          </a:prstGeom>
        </p:spPr>
      </p:pic>
      <p:sp>
        <p:nvSpPr>
          <p:cNvPr id="8" name="TextBox 7"/>
          <p:cNvSpPr txBox="1"/>
          <p:nvPr/>
        </p:nvSpPr>
        <p:spPr>
          <a:xfrm>
            <a:off x="6400800" y="3581400"/>
            <a:ext cx="2125999" cy="584775"/>
          </a:xfrm>
          <a:prstGeom prst="rect">
            <a:avLst/>
          </a:prstGeom>
          <a:solidFill>
            <a:schemeClr val="bg1"/>
          </a:solidFill>
          <a:ln>
            <a:solidFill>
              <a:schemeClr val="tx1"/>
            </a:solidFill>
          </a:ln>
        </p:spPr>
        <p:txBody>
          <a:bodyPr wrap="square" rtlCol="0">
            <a:spAutoFit/>
          </a:bodyPr>
          <a:lstStyle/>
          <a:p>
            <a:r>
              <a:rPr lang="en-US" sz="1600" dirty="0"/>
              <a:t>Indexing of PubMed Similar Articles</a:t>
            </a:r>
          </a:p>
        </p:txBody>
      </p:sp>
      <p:sp>
        <p:nvSpPr>
          <p:cNvPr id="5" name="Slide Number Placeholder 4"/>
          <p:cNvSpPr>
            <a:spLocks noGrp="1"/>
          </p:cNvSpPr>
          <p:nvPr>
            <p:ph type="sldNum" sz="quarter" idx="15"/>
          </p:nvPr>
        </p:nvSpPr>
        <p:spPr/>
        <p:txBody>
          <a:bodyPr/>
          <a:lstStyle/>
          <a:p>
            <a:fld id="{0C9FA9AA-3294-404D-B319-2B75C3DF66C7}" type="slidenum">
              <a:rPr lang="en-US" smtClean="0"/>
              <a:t>45</a:t>
            </a:fld>
            <a:endParaRPr lang="en-US"/>
          </a:p>
        </p:txBody>
      </p:sp>
    </p:spTree>
    <p:extLst>
      <p:ext uri="{BB962C8B-B14F-4D97-AF65-F5344CB8AC3E}">
        <p14:creationId xmlns:p14="http://schemas.microsoft.com/office/powerpoint/2010/main" val="155286943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improve efficiency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6420" y="1524000"/>
            <a:ext cx="8051159" cy="4572000"/>
          </a:xfrm>
        </p:spPr>
      </p:pic>
      <p:sp>
        <p:nvSpPr>
          <p:cNvPr id="3" name="Slide Number Placeholder 2"/>
          <p:cNvSpPr>
            <a:spLocks noGrp="1"/>
          </p:cNvSpPr>
          <p:nvPr>
            <p:ph type="sldNum" sz="quarter" idx="15"/>
          </p:nvPr>
        </p:nvSpPr>
        <p:spPr/>
        <p:txBody>
          <a:bodyPr/>
          <a:lstStyle/>
          <a:p>
            <a:fld id="{0C9FA9AA-3294-404D-B319-2B75C3DF66C7}" type="slidenum">
              <a:rPr lang="en-US" smtClean="0"/>
              <a:t>46</a:t>
            </a:fld>
            <a:endParaRPr lang="en-US"/>
          </a:p>
        </p:txBody>
      </p:sp>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4859" y="2316323"/>
            <a:ext cx="4002720" cy="3322477"/>
          </a:xfrm>
          <a:prstGeom prst="rect">
            <a:avLst/>
          </a:prstGeom>
        </p:spPr>
      </p:pic>
      <p:sp>
        <p:nvSpPr>
          <p:cNvPr id="6" name="TextBox 5"/>
          <p:cNvSpPr txBox="1"/>
          <p:nvPr/>
        </p:nvSpPr>
        <p:spPr>
          <a:xfrm>
            <a:off x="5486400" y="3542645"/>
            <a:ext cx="2895599" cy="830997"/>
          </a:xfrm>
          <a:prstGeom prst="rect">
            <a:avLst/>
          </a:prstGeom>
          <a:solidFill>
            <a:schemeClr val="bg1"/>
          </a:solidFill>
          <a:ln>
            <a:solidFill>
              <a:schemeClr val="tx1"/>
            </a:solidFill>
          </a:ln>
        </p:spPr>
        <p:txBody>
          <a:bodyPr wrap="square" rtlCol="0">
            <a:spAutoFit/>
          </a:bodyPr>
          <a:lstStyle/>
          <a:p>
            <a:r>
              <a:rPr lang="en-US" sz="1600" b="1" dirty="0"/>
              <a:t>Indexing suggestions </a:t>
            </a:r>
            <a:r>
              <a:rPr lang="en-US" sz="1600" b="1" dirty="0" smtClean="0"/>
              <a:t>by </a:t>
            </a:r>
            <a:r>
              <a:rPr lang="en-US" sz="1600" b="1" dirty="0"/>
              <a:t>computer algorithm </a:t>
            </a:r>
            <a:r>
              <a:rPr lang="en-US" sz="1600" b="1" dirty="0" smtClean="0"/>
              <a:t>– Medical Text Indexer or MTI</a:t>
            </a:r>
            <a:endParaRPr lang="en-US" sz="1600" b="1" dirty="0"/>
          </a:p>
        </p:txBody>
      </p:sp>
    </p:spTree>
    <p:extLst>
      <p:ext uri="{BB962C8B-B14F-4D97-AF65-F5344CB8AC3E}">
        <p14:creationId xmlns:p14="http://schemas.microsoft.com/office/powerpoint/2010/main" val="229959603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Medical Text Indexer</a:t>
            </a:r>
            <a:endParaRPr lang="en-US" dirty="0"/>
          </a:p>
        </p:txBody>
      </p:sp>
      <p:sp>
        <p:nvSpPr>
          <p:cNvPr id="3" name="Content Placeholder 2"/>
          <p:cNvSpPr>
            <a:spLocks noGrp="1"/>
          </p:cNvSpPr>
          <p:nvPr>
            <p:ph idx="1"/>
          </p:nvPr>
        </p:nvSpPr>
        <p:spPr>
          <a:xfrm>
            <a:off x="491067" y="1371600"/>
            <a:ext cx="4665245" cy="3263504"/>
          </a:xfrm>
        </p:spPr>
        <p:txBody>
          <a:bodyPr/>
          <a:lstStyle/>
          <a:p>
            <a:r>
              <a:rPr lang="en-US" dirty="0" smtClean="0"/>
              <a:t>Main product of the NLM Indexing Initiative</a:t>
            </a:r>
          </a:p>
          <a:p>
            <a:r>
              <a:rPr lang="en-US" dirty="0" smtClean="0"/>
              <a:t>Combines natural language processing and Index Section expertise to curate the biomedical literature more efficiently</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568" y="4382272"/>
            <a:ext cx="3072242" cy="1550410"/>
          </a:xfrm>
          <a:prstGeom prst="rect">
            <a:avLst/>
          </a:prstGeom>
        </p:spPr>
      </p:pic>
      <p:sp>
        <p:nvSpPr>
          <p:cNvPr id="5" name="Slide Number Placeholder 4"/>
          <p:cNvSpPr>
            <a:spLocks noGrp="1"/>
          </p:cNvSpPr>
          <p:nvPr>
            <p:ph type="sldNum" sz="quarter" idx="15"/>
          </p:nvPr>
        </p:nvSpPr>
        <p:spPr/>
        <p:txBody>
          <a:bodyPr/>
          <a:lstStyle/>
          <a:p>
            <a:fld id="{0C9FA9AA-3294-404D-B319-2B75C3DF66C7}" type="slidenum">
              <a:rPr lang="en-US" smtClean="0"/>
              <a:t>47</a:t>
            </a:fld>
            <a:endParaRPr lang="en-US"/>
          </a:p>
        </p:txBody>
      </p:sp>
    </p:spTree>
    <p:extLst>
      <p:ext uri="{BB962C8B-B14F-4D97-AF65-F5344CB8AC3E}">
        <p14:creationId xmlns:p14="http://schemas.microsoft.com/office/powerpoint/2010/main" val="1873968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Medical Text Indexer  </a:t>
            </a:r>
            <a:endParaRPr lang="en-US" dirty="0"/>
          </a:p>
        </p:txBody>
      </p:sp>
      <p:sp>
        <p:nvSpPr>
          <p:cNvPr id="3" name="Content Placeholder 2"/>
          <p:cNvSpPr>
            <a:spLocks noGrp="1"/>
          </p:cNvSpPr>
          <p:nvPr>
            <p:ph idx="1"/>
          </p:nvPr>
        </p:nvSpPr>
        <p:spPr>
          <a:xfrm>
            <a:off x="491067" y="1371600"/>
            <a:ext cx="4665245" cy="3263504"/>
          </a:xfrm>
        </p:spPr>
        <p:txBody>
          <a:bodyPr/>
          <a:lstStyle/>
          <a:p>
            <a:r>
              <a:rPr lang="en-US" dirty="0" smtClean="0"/>
              <a:t>Main product of the NLM Indexing Initiative</a:t>
            </a:r>
          </a:p>
          <a:p>
            <a:r>
              <a:rPr lang="en-US" dirty="0" smtClean="0"/>
              <a:t>Combines natural language processing and Index Section expertise to curate the biomedical literature more efficiently</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568" y="4382272"/>
            <a:ext cx="3072242" cy="1550410"/>
          </a:xfrm>
          <a:prstGeom prst="rect">
            <a:avLst/>
          </a:prstGeom>
        </p:spPr>
      </p:pic>
      <p:pic>
        <p:nvPicPr>
          <p:cNvPr id="12" name="Picture 3" descr="Title plus abstract.&#10;MetaMap Indexing, PubMed Similar Articles.&#10;UMLS Concepts, Similar Articles.&#10;MeSH descriptors, check tags.&#10;clustering and ranking.&#10;Ordered list of MeSH descriptors and check tags.&#10;applying indexing rules, check tag expansion, supbheading attachment.&#10;final ordered list of recommendations" title="diagram of how MTI works, showing that there are two sources for te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84" y="1219200"/>
            <a:ext cx="3508375" cy="54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5"/>
          </p:nvPr>
        </p:nvSpPr>
        <p:spPr/>
        <p:txBody>
          <a:bodyPr/>
          <a:lstStyle/>
          <a:p>
            <a:fld id="{0C9FA9AA-3294-404D-B319-2B75C3DF66C7}" type="slidenum">
              <a:rPr lang="en-US" smtClean="0"/>
              <a:t>48</a:t>
            </a:fld>
            <a:endParaRPr lang="en-US"/>
          </a:p>
        </p:txBody>
      </p:sp>
    </p:spTree>
    <p:extLst>
      <p:ext uri="{BB962C8B-B14F-4D97-AF65-F5344CB8AC3E}">
        <p14:creationId xmlns:p14="http://schemas.microsoft.com/office/powerpoint/2010/main" val="3022622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MTI – Medical Text Indexer"/>
          <p:cNvSpPr>
            <a:spLocks noGrp="1"/>
          </p:cNvSpPr>
          <p:nvPr>
            <p:ph type="title"/>
          </p:nvPr>
        </p:nvSpPr>
        <p:spPr/>
        <p:txBody>
          <a:bodyPr/>
          <a:lstStyle/>
          <a:p>
            <a:r>
              <a:rPr lang="en-US" dirty="0" smtClean="0"/>
              <a:t>MTI – Medical Text Indexer </a:t>
            </a:r>
            <a:endParaRPr lang="en-US" dirty="0"/>
          </a:p>
        </p:txBody>
      </p:sp>
      <p:sp>
        <p:nvSpPr>
          <p:cNvPr id="3" name="Content Placeholder 2"/>
          <p:cNvSpPr>
            <a:spLocks noGrp="1"/>
          </p:cNvSpPr>
          <p:nvPr>
            <p:ph idx="1"/>
          </p:nvPr>
        </p:nvSpPr>
        <p:spPr>
          <a:xfrm>
            <a:off x="491067" y="1371600"/>
            <a:ext cx="4665245" cy="3263504"/>
          </a:xfrm>
        </p:spPr>
        <p:txBody>
          <a:bodyPr/>
          <a:lstStyle/>
          <a:p>
            <a:r>
              <a:rPr lang="en-US" dirty="0" smtClean="0"/>
              <a:t>Main product of the NLM Indexing Initiative</a:t>
            </a:r>
          </a:p>
          <a:p>
            <a:r>
              <a:rPr lang="en-US" dirty="0" smtClean="0"/>
              <a:t>Combines natural language processing and Index Section expertise to curate the biomedical literature more efficiently</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568" y="4382272"/>
            <a:ext cx="3072242" cy="1550410"/>
          </a:xfrm>
          <a:prstGeom prst="rect">
            <a:avLst/>
          </a:prstGeom>
        </p:spPr>
      </p:pic>
      <p:pic>
        <p:nvPicPr>
          <p:cNvPr id="12" name="Picture 3" title="mapping language of TIAB to Mes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84" y="1219200"/>
            <a:ext cx="3508375" cy="54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4000" y="3352800"/>
            <a:ext cx="1503225" cy="507831"/>
          </a:xfrm>
          <a:prstGeom prst="rect">
            <a:avLst/>
          </a:prstGeom>
          <a:solidFill>
            <a:schemeClr val="bg1"/>
          </a:solidFill>
          <a:ln>
            <a:solidFill>
              <a:schemeClr val="tx1"/>
            </a:solidFill>
          </a:ln>
        </p:spPr>
        <p:txBody>
          <a:bodyPr wrap="square" rtlCol="0">
            <a:spAutoFit/>
          </a:bodyPr>
          <a:lstStyle/>
          <a:p>
            <a:pPr algn="ctr"/>
            <a:r>
              <a:rPr lang="en-US" sz="1350" b="1" dirty="0"/>
              <a:t>Mapping language of TIAB to </a:t>
            </a:r>
            <a:r>
              <a:rPr lang="en-US" sz="1350" b="1" dirty="0" err="1"/>
              <a:t>MeSH</a:t>
            </a:r>
            <a:endParaRPr lang="en-US" sz="1350" b="1" dirty="0"/>
          </a:p>
        </p:txBody>
      </p:sp>
      <p:sp>
        <p:nvSpPr>
          <p:cNvPr id="5" name="Slide Number Placeholder 4"/>
          <p:cNvSpPr>
            <a:spLocks noGrp="1"/>
          </p:cNvSpPr>
          <p:nvPr>
            <p:ph type="sldNum" sz="quarter" idx="15"/>
          </p:nvPr>
        </p:nvSpPr>
        <p:spPr/>
        <p:txBody>
          <a:bodyPr/>
          <a:lstStyle/>
          <a:p>
            <a:fld id="{0C9FA9AA-3294-404D-B319-2B75C3DF66C7}" type="slidenum">
              <a:rPr lang="en-US" smtClean="0"/>
              <a:t>49</a:t>
            </a:fld>
            <a:endParaRPr lang="en-US"/>
          </a:p>
        </p:txBody>
      </p:sp>
    </p:spTree>
    <p:extLst>
      <p:ext uri="{BB962C8B-B14F-4D97-AF65-F5344CB8AC3E}">
        <p14:creationId xmlns:p14="http://schemas.microsoft.com/office/powerpoint/2010/main" val="2729507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76200"/>
            <a:ext cx="9144000" cy="1119526"/>
          </a:xfrm>
          <a:ln w="6350" cap="rnd">
            <a:noFill/>
          </a:ln>
        </p:spPr>
        <p:txBody>
          <a:bodyPr vert="horz" anchor="b" anchorCtr="0">
            <a:normAutofit/>
          </a:bodyPr>
          <a:lstStyle/>
          <a:p>
            <a:pPr algn="ctr"/>
            <a:r>
              <a:rPr lang="en-US" sz="2800" b="1" dirty="0">
                <a:effectLst>
                  <a:outerShdw blurRad="38100" dist="38100" dir="2700000" algn="tl">
                    <a:srgbClr val="000000">
                      <a:alpha val="43137"/>
                    </a:srgbClr>
                  </a:outerShdw>
                </a:effectLst>
              </a:rPr>
              <a:t>2011-2016 Region 3: Greater Midwest Region</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The University of Illinois at </a:t>
            </a:r>
            <a:r>
              <a:rPr lang="en-US" sz="2800" b="1" dirty="0" smtClean="0">
                <a:effectLst>
                  <a:outerShdw blurRad="38100" dist="38100" dir="2700000" algn="tl">
                    <a:srgbClr val="000000">
                      <a:alpha val="43137"/>
                    </a:srgbClr>
                  </a:outerShdw>
                </a:effectLst>
              </a:rPr>
              <a:t>Chicago, Library </a:t>
            </a:r>
            <a:r>
              <a:rPr lang="en-US" sz="2800" b="1" dirty="0">
                <a:effectLst>
                  <a:outerShdw blurRad="38100" dist="38100" dir="2700000" algn="tl">
                    <a:srgbClr val="000000">
                      <a:alpha val="43137"/>
                    </a:srgbClr>
                  </a:outerShdw>
                </a:effectLst>
              </a:rPr>
              <a:t>of the Health Sciences</a:t>
            </a:r>
          </a:p>
        </p:txBody>
      </p:sp>
      <p:pic>
        <p:nvPicPr>
          <p:cNvPr id="1028" name="Picture 4" descr="RSNA group picture" title="2011-2016 Region 2: Southeastern/Atlantic Reg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447801"/>
            <a:ext cx="2857088" cy="2246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title="Ma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64255" y="2381087"/>
            <a:ext cx="3951586" cy="28570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83464" y="4884894"/>
            <a:ext cx="2831374" cy="300082"/>
          </a:xfrm>
          <a:prstGeom prst="rect">
            <a:avLst/>
          </a:prstGeom>
          <a:noFill/>
        </p:spPr>
        <p:txBody>
          <a:bodyPr wrap="square" rtlCol="0">
            <a:spAutoFit/>
          </a:bodyPr>
          <a:lstStyle/>
          <a:p>
            <a:r>
              <a:rPr lang="en-US" sz="1350" dirty="0"/>
              <a:t>GMR Outreach Libraries</a:t>
            </a:r>
          </a:p>
        </p:txBody>
      </p:sp>
      <p:sp>
        <p:nvSpPr>
          <p:cNvPr id="5" name="TextBox 4"/>
          <p:cNvSpPr txBox="1"/>
          <p:nvPr/>
        </p:nvSpPr>
        <p:spPr>
          <a:xfrm>
            <a:off x="1323758" y="3108845"/>
            <a:ext cx="884805" cy="461665"/>
          </a:xfrm>
          <a:prstGeom prst="rect">
            <a:avLst/>
          </a:prstGeom>
          <a:noFill/>
        </p:spPr>
        <p:txBody>
          <a:bodyPr wrap="square" rtlCol="0">
            <a:spAutoFit/>
          </a:bodyPr>
          <a:lstStyle/>
          <a:p>
            <a:r>
              <a:rPr lang="en-US" sz="2400" dirty="0">
                <a:effectLst>
                  <a:outerShdw blurRad="38100" dist="38100" dir="2700000" algn="tl">
                    <a:srgbClr val="000000">
                      <a:alpha val="43137"/>
                    </a:srgbClr>
                  </a:outerShdw>
                </a:effectLst>
              </a:rPr>
              <a:t>RSNA</a:t>
            </a:r>
          </a:p>
        </p:txBody>
      </p:sp>
      <p:pic>
        <p:nvPicPr>
          <p:cNvPr id="2" name="Picture 2" descr="Picture of tribal statues and people" title="Tribal Initiativ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049" y="4114800"/>
            <a:ext cx="2857089" cy="21428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5" descr="Picture of a motherboard" title="GMR Tech Talks"/>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9294" y="1319997"/>
            <a:ext cx="3082306" cy="231299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6200" y="5696083"/>
            <a:ext cx="2458699" cy="461665"/>
          </a:xfrm>
          <a:prstGeom prst="rect">
            <a:avLst/>
          </a:prstGeom>
          <a:noFill/>
        </p:spPr>
        <p:txBody>
          <a:bodyPr wrap="square" rtlCol="0">
            <a:spAutoFit/>
          </a:bodyPr>
          <a:lstStyle>
            <a:defPPr>
              <a:defRPr lang="en-US"/>
            </a:defPPr>
            <a:lvl1pPr>
              <a:defRPr sz="2400">
                <a:effectLst>
                  <a:outerShdw blurRad="38100" dist="38100" dir="2700000" algn="tl">
                    <a:srgbClr val="000000">
                      <a:alpha val="43137"/>
                    </a:srgbClr>
                  </a:outerShdw>
                </a:effectLst>
              </a:defRPr>
            </a:lvl1pPr>
          </a:lstStyle>
          <a:p>
            <a:r>
              <a:rPr lang="en-US" dirty="0"/>
              <a:t>Tribal Initiatives</a:t>
            </a:r>
          </a:p>
        </p:txBody>
      </p:sp>
      <p:pic>
        <p:nvPicPr>
          <p:cNvPr id="1026" name="Picture 2" descr="Picture of a lake" title="Lake Effects"/>
          <p:cNvPicPr>
            <a:picLocks noGrp="1" noChangeAspect="1" noChangeArrowheads="1"/>
          </p:cNvPicPr>
          <p:nvPr>
            <p:ph idx="1"/>
          </p:nvPr>
        </p:nvPicPr>
        <p:blipFill>
          <a:blip r:embed="rId7" cstate="print">
            <a:extLst>
              <a:ext uri="{28A0092B-C50C-407E-A947-70E740481C1C}">
                <a14:useLocalDpi xmlns:a14="http://schemas.microsoft.com/office/drawing/2010/main" val="0"/>
              </a:ext>
            </a:extLst>
          </a:blip>
          <a:srcRect/>
          <a:stretch>
            <a:fillRect/>
          </a:stretch>
        </p:blipFill>
        <p:spPr bwMode="auto">
          <a:xfrm>
            <a:off x="5878814" y="4664913"/>
            <a:ext cx="2953658" cy="20206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5"/>
          </p:nvPr>
        </p:nvSpPr>
        <p:spPr/>
        <p:txBody>
          <a:bodyPr/>
          <a:lstStyle/>
          <a:p>
            <a:fld id="{0C9FA9AA-3294-404D-B319-2B75C3DF66C7}" type="slidenum">
              <a:rPr lang="en-US" smtClean="0"/>
              <a:t>5</a:t>
            </a:fld>
            <a:endParaRPr lang="en-US"/>
          </a:p>
        </p:txBody>
      </p:sp>
    </p:spTree>
    <p:extLst>
      <p:ext uri="{BB962C8B-B14F-4D97-AF65-F5344CB8AC3E}">
        <p14:creationId xmlns:p14="http://schemas.microsoft.com/office/powerpoint/2010/main" val="25314353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Medical Text Indexer   </a:t>
            </a:r>
            <a:endParaRPr lang="en-US" dirty="0"/>
          </a:p>
        </p:txBody>
      </p:sp>
      <p:sp>
        <p:nvSpPr>
          <p:cNvPr id="3" name="Content Placeholder 2"/>
          <p:cNvSpPr>
            <a:spLocks noGrp="1"/>
          </p:cNvSpPr>
          <p:nvPr>
            <p:ph idx="1"/>
          </p:nvPr>
        </p:nvSpPr>
        <p:spPr>
          <a:xfrm>
            <a:off x="491067" y="1371600"/>
            <a:ext cx="4665245" cy="3263504"/>
          </a:xfrm>
        </p:spPr>
        <p:txBody>
          <a:bodyPr/>
          <a:lstStyle/>
          <a:p>
            <a:r>
              <a:rPr lang="en-US" dirty="0" smtClean="0"/>
              <a:t>Main product of the NLM Indexing Initiative</a:t>
            </a:r>
          </a:p>
          <a:p>
            <a:r>
              <a:rPr lang="en-US" dirty="0" smtClean="0"/>
              <a:t>Combines natural language processing and Index Section expertise to curate the biomedical literature more efficiently</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568" y="4382272"/>
            <a:ext cx="3072242" cy="1550410"/>
          </a:xfrm>
          <a:prstGeom prst="rect">
            <a:avLst/>
          </a:prstGeom>
        </p:spPr>
      </p:pic>
      <p:pic>
        <p:nvPicPr>
          <p:cNvPr id="12" name="Picture 3" title="indexing of similar articl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84" y="1219200"/>
            <a:ext cx="3508375" cy="54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4000" y="3352800"/>
            <a:ext cx="1503225" cy="507831"/>
          </a:xfrm>
          <a:prstGeom prst="rect">
            <a:avLst/>
          </a:prstGeom>
          <a:solidFill>
            <a:schemeClr val="bg1"/>
          </a:solidFill>
          <a:ln>
            <a:solidFill>
              <a:schemeClr val="tx1"/>
            </a:solidFill>
          </a:ln>
        </p:spPr>
        <p:txBody>
          <a:bodyPr wrap="square" rtlCol="0">
            <a:spAutoFit/>
          </a:bodyPr>
          <a:lstStyle/>
          <a:p>
            <a:pPr algn="ctr"/>
            <a:r>
              <a:rPr lang="en-US" sz="1350" dirty="0"/>
              <a:t>Mapping language of TIAB to </a:t>
            </a:r>
            <a:r>
              <a:rPr lang="en-US" sz="1350" dirty="0" err="1"/>
              <a:t>MeSH</a:t>
            </a:r>
            <a:endParaRPr lang="en-US" sz="1350" dirty="0"/>
          </a:p>
        </p:txBody>
      </p:sp>
      <p:sp>
        <p:nvSpPr>
          <p:cNvPr id="7" name="TextBox 6"/>
          <p:cNvSpPr txBox="1"/>
          <p:nvPr/>
        </p:nvSpPr>
        <p:spPr>
          <a:xfrm>
            <a:off x="7034247" y="3352800"/>
            <a:ext cx="1503225" cy="507831"/>
          </a:xfrm>
          <a:prstGeom prst="rect">
            <a:avLst/>
          </a:prstGeom>
          <a:solidFill>
            <a:schemeClr val="bg1"/>
          </a:solidFill>
          <a:ln>
            <a:solidFill>
              <a:schemeClr val="tx1"/>
            </a:solidFill>
          </a:ln>
        </p:spPr>
        <p:txBody>
          <a:bodyPr wrap="square" rtlCol="0">
            <a:spAutoFit/>
          </a:bodyPr>
          <a:lstStyle/>
          <a:p>
            <a:pPr algn="ctr"/>
            <a:r>
              <a:rPr lang="en-US" sz="1350" b="1" dirty="0"/>
              <a:t>Indexing of </a:t>
            </a:r>
            <a:r>
              <a:rPr lang="en-US" sz="1350" b="1" dirty="0" smtClean="0"/>
              <a:t>Similar Articles</a:t>
            </a:r>
            <a:endParaRPr lang="en-US" sz="1350" b="1" dirty="0"/>
          </a:p>
        </p:txBody>
      </p:sp>
      <p:sp>
        <p:nvSpPr>
          <p:cNvPr id="5" name="Slide Number Placeholder 4"/>
          <p:cNvSpPr>
            <a:spLocks noGrp="1"/>
          </p:cNvSpPr>
          <p:nvPr>
            <p:ph type="sldNum" sz="quarter" idx="15"/>
          </p:nvPr>
        </p:nvSpPr>
        <p:spPr/>
        <p:txBody>
          <a:bodyPr/>
          <a:lstStyle/>
          <a:p>
            <a:fld id="{0C9FA9AA-3294-404D-B319-2B75C3DF66C7}" type="slidenum">
              <a:rPr lang="en-US" smtClean="0"/>
              <a:t>50</a:t>
            </a:fld>
            <a:endParaRPr lang="en-US"/>
          </a:p>
        </p:txBody>
      </p:sp>
    </p:spTree>
    <p:extLst>
      <p:ext uri="{BB962C8B-B14F-4D97-AF65-F5344CB8AC3E}">
        <p14:creationId xmlns:p14="http://schemas.microsoft.com/office/powerpoint/2010/main" val="15818988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 Medical Text Indexer    </a:t>
            </a:r>
            <a:endParaRPr lang="en-US" dirty="0"/>
          </a:p>
        </p:txBody>
      </p:sp>
      <p:sp>
        <p:nvSpPr>
          <p:cNvPr id="3" name="Content Placeholder 2"/>
          <p:cNvSpPr>
            <a:spLocks noGrp="1"/>
          </p:cNvSpPr>
          <p:nvPr>
            <p:ph idx="1"/>
          </p:nvPr>
        </p:nvSpPr>
        <p:spPr>
          <a:xfrm>
            <a:off x="491067" y="1371600"/>
            <a:ext cx="4665245" cy="3263504"/>
          </a:xfrm>
        </p:spPr>
        <p:txBody>
          <a:bodyPr/>
          <a:lstStyle/>
          <a:p>
            <a:r>
              <a:rPr lang="en-US" dirty="0" smtClean="0"/>
              <a:t>Main product of the NLM Indexing Initiative</a:t>
            </a:r>
          </a:p>
          <a:p>
            <a:r>
              <a:rPr lang="en-US" dirty="0" smtClean="0"/>
              <a:t>Combines natural language processing and Index Section expertise to curate the biomedical literature more efficiently</a:t>
            </a: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7568" y="4382272"/>
            <a:ext cx="3072242" cy="1550410"/>
          </a:xfrm>
          <a:prstGeom prst="rect">
            <a:avLst/>
          </a:prstGeom>
        </p:spPr>
      </p:pic>
      <p:pic>
        <p:nvPicPr>
          <p:cNvPr id="12" name="Picture 3" title="rank and refine te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9384" y="1219200"/>
            <a:ext cx="3508375" cy="5417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4000" y="3352800"/>
            <a:ext cx="1503225" cy="507831"/>
          </a:xfrm>
          <a:prstGeom prst="rect">
            <a:avLst/>
          </a:prstGeom>
          <a:solidFill>
            <a:schemeClr val="bg1"/>
          </a:solidFill>
          <a:ln>
            <a:solidFill>
              <a:schemeClr val="tx1"/>
            </a:solidFill>
          </a:ln>
        </p:spPr>
        <p:txBody>
          <a:bodyPr wrap="square" rtlCol="0">
            <a:spAutoFit/>
          </a:bodyPr>
          <a:lstStyle/>
          <a:p>
            <a:pPr algn="ctr"/>
            <a:r>
              <a:rPr lang="en-US" sz="1350" dirty="0"/>
              <a:t>Mapping language of TIAB to </a:t>
            </a:r>
            <a:r>
              <a:rPr lang="en-US" sz="1350" dirty="0" err="1"/>
              <a:t>MeSH</a:t>
            </a:r>
            <a:endParaRPr lang="en-US" sz="1350" dirty="0"/>
          </a:p>
        </p:txBody>
      </p:sp>
      <p:sp>
        <p:nvSpPr>
          <p:cNvPr id="7" name="TextBox 6"/>
          <p:cNvSpPr txBox="1"/>
          <p:nvPr/>
        </p:nvSpPr>
        <p:spPr>
          <a:xfrm>
            <a:off x="7034247" y="3352800"/>
            <a:ext cx="1503225" cy="507831"/>
          </a:xfrm>
          <a:prstGeom prst="rect">
            <a:avLst/>
          </a:prstGeom>
          <a:solidFill>
            <a:schemeClr val="bg1"/>
          </a:solidFill>
          <a:ln>
            <a:solidFill>
              <a:schemeClr val="tx1"/>
            </a:solidFill>
          </a:ln>
        </p:spPr>
        <p:txBody>
          <a:bodyPr wrap="square" rtlCol="0">
            <a:spAutoFit/>
          </a:bodyPr>
          <a:lstStyle/>
          <a:p>
            <a:pPr algn="ctr"/>
            <a:r>
              <a:rPr lang="en-US" sz="1350" dirty="0"/>
              <a:t>Indexing of </a:t>
            </a:r>
            <a:r>
              <a:rPr lang="en-US" sz="1350" dirty="0" smtClean="0"/>
              <a:t>Similar Articles</a:t>
            </a:r>
            <a:endParaRPr lang="en-US" sz="1350" dirty="0"/>
          </a:p>
        </p:txBody>
      </p:sp>
      <p:sp>
        <p:nvSpPr>
          <p:cNvPr id="8" name="TextBox 7"/>
          <p:cNvSpPr txBox="1"/>
          <p:nvPr/>
        </p:nvSpPr>
        <p:spPr>
          <a:xfrm>
            <a:off x="7489502" y="4635104"/>
            <a:ext cx="1503225" cy="300082"/>
          </a:xfrm>
          <a:prstGeom prst="rect">
            <a:avLst/>
          </a:prstGeom>
          <a:solidFill>
            <a:schemeClr val="bg1"/>
          </a:solidFill>
          <a:ln>
            <a:solidFill>
              <a:schemeClr val="tx1"/>
            </a:solidFill>
          </a:ln>
        </p:spPr>
        <p:txBody>
          <a:bodyPr wrap="square" rtlCol="0">
            <a:spAutoFit/>
          </a:bodyPr>
          <a:lstStyle/>
          <a:p>
            <a:pPr algn="ctr"/>
            <a:r>
              <a:rPr lang="en-US" sz="1350" dirty="0" smtClean="0">
                <a:solidFill>
                  <a:prstClr val="white"/>
                </a:solidFill>
              </a:rPr>
              <a:t>Rank terms</a:t>
            </a:r>
            <a:endParaRPr lang="en-US" sz="1350" dirty="0">
              <a:solidFill>
                <a:prstClr val="white"/>
              </a:solidFill>
            </a:endParaRPr>
          </a:p>
        </p:txBody>
      </p:sp>
      <p:sp>
        <p:nvSpPr>
          <p:cNvPr id="9" name="TextBox 8"/>
          <p:cNvSpPr txBox="1"/>
          <p:nvPr/>
        </p:nvSpPr>
        <p:spPr>
          <a:xfrm>
            <a:off x="7467599" y="5782641"/>
            <a:ext cx="1503225" cy="300082"/>
          </a:xfrm>
          <a:prstGeom prst="rect">
            <a:avLst/>
          </a:prstGeom>
          <a:solidFill>
            <a:schemeClr val="bg1"/>
          </a:solidFill>
          <a:ln>
            <a:solidFill>
              <a:schemeClr val="tx1"/>
            </a:solidFill>
          </a:ln>
        </p:spPr>
        <p:txBody>
          <a:bodyPr wrap="square" rtlCol="0">
            <a:spAutoFit/>
          </a:bodyPr>
          <a:lstStyle/>
          <a:p>
            <a:pPr algn="ctr"/>
            <a:r>
              <a:rPr lang="en-US" sz="1350" dirty="0" smtClean="0"/>
              <a:t>Refine terms</a:t>
            </a:r>
            <a:endParaRPr lang="en-US" sz="1350" dirty="0"/>
          </a:p>
        </p:txBody>
      </p:sp>
      <p:sp>
        <p:nvSpPr>
          <p:cNvPr id="10" name="Rectangle 9" title="final ordered list of recommendations"/>
          <p:cNvSpPr/>
          <p:nvPr/>
        </p:nvSpPr>
        <p:spPr>
          <a:xfrm>
            <a:off x="5029201" y="6248400"/>
            <a:ext cx="3733800" cy="38822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 dirty="0"/>
          </a:p>
        </p:txBody>
      </p:sp>
      <p:sp>
        <p:nvSpPr>
          <p:cNvPr id="5" name="Slide Number Placeholder 4"/>
          <p:cNvSpPr>
            <a:spLocks noGrp="1"/>
          </p:cNvSpPr>
          <p:nvPr>
            <p:ph type="sldNum" sz="quarter" idx="15"/>
          </p:nvPr>
        </p:nvSpPr>
        <p:spPr/>
        <p:txBody>
          <a:bodyPr/>
          <a:lstStyle/>
          <a:p>
            <a:fld id="{0C9FA9AA-3294-404D-B319-2B75C3DF66C7}" type="slidenum">
              <a:rPr lang="en-US" smtClean="0"/>
              <a:t>51</a:t>
            </a:fld>
            <a:endParaRPr lang="en-US"/>
          </a:p>
        </p:txBody>
      </p:sp>
    </p:spTree>
    <p:extLst>
      <p:ext uri="{BB962C8B-B14F-4D97-AF65-F5344CB8AC3E}">
        <p14:creationId xmlns:p14="http://schemas.microsoft.com/office/powerpoint/2010/main" val="394826155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Development</a:t>
            </a:r>
            <a:endParaRPr lang="en-US" dirty="0"/>
          </a:p>
        </p:txBody>
      </p:sp>
      <p:pic>
        <p:nvPicPr>
          <p:cNvPr id="7" name="Picture 6" descr="MTI performance graph 2008-2015" title="MTI Development"/>
          <p:cNvPicPr>
            <a:picLocks noChangeAspect="1"/>
          </p:cNvPicPr>
          <p:nvPr/>
        </p:nvPicPr>
        <p:blipFill>
          <a:blip r:embed="rId3"/>
          <a:stretch>
            <a:fillRect/>
          </a:stretch>
        </p:blipFill>
        <p:spPr>
          <a:xfrm>
            <a:off x="612648" y="1545336"/>
            <a:ext cx="6945897" cy="3373087"/>
          </a:xfrm>
          <a:prstGeom prst="rect">
            <a:avLst/>
          </a:prstGeom>
        </p:spPr>
      </p:pic>
      <p:sp>
        <p:nvSpPr>
          <p:cNvPr id="3" name="Slide Number Placeholder 2"/>
          <p:cNvSpPr>
            <a:spLocks noGrp="1"/>
          </p:cNvSpPr>
          <p:nvPr>
            <p:ph type="sldNum" sz="quarter" idx="15"/>
          </p:nvPr>
        </p:nvSpPr>
        <p:spPr/>
        <p:txBody>
          <a:bodyPr/>
          <a:lstStyle/>
          <a:p>
            <a:fld id="{0C9FA9AA-3294-404D-B319-2B75C3DF66C7}" type="slidenum">
              <a:rPr lang="en-US" smtClean="0"/>
              <a:t>52</a:t>
            </a:fld>
            <a:endParaRPr lang="en-US"/>
          </a:p>
        </p:txBody>
      </p:sp>
    </p:spTree>
    <p:extLst>
      <p:ext uri="{BB962C8B-B14F-4D97-AF65-F5344CB8AC3E}">
        <p14:creationId xmlns:p14="http://schemas.microsoft.com/office/powerpoint/2010/main" val="391467242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MTI Development </a:t>
            </a:r>
            <a:endParaRPr lang="en-US" dirty="0"/>
          </a:p>
        </p:txBody>
      </p:sp>
      <p:pic>
        <p:nvPicPr>
          <p:cNvPr id="7" name="Picture 6" descr="2008 - 2015" title="MTI development"/>
          <p:cNvPicPr>
            <a:picLocks noChangeAspect="1"/>
          </p:cNvPicPr>
          <p:nvPr/>
        </p:nvPicPr>
        <p:blipFill>
          <a:blip r:embed="rId3"/>
          <a:stretch>
            <a:fillRect/>
          </a:stretch>
        </p:blipFill>
        <p:spPr>
          <a:xfrm>
            <a:off x="612648" y="1545336"/>
            <a:ext cx="6945897" cy="3373087"/>
          </a:xfrm>
          <a:prstGeom prst="rect">
            <a:avLst/>
          </a:prstGeom>
        </p:spPr>
      </p:pic>
      <p:sp>
        <p:nvSpPr>
          <p:cNvPr id="5" name="TextBox 4"/>
          <p:cNvSpPr txBox="1"/>
          <p:nvPr/>
        </p:nvSpPr>
        <p:spPr>
          <a:xfrm>
            <a:off x="5257800" y="2657002"/>
            <a:ext cx="3762375" cy="1169551"/>
          </a:xfrm>
          <a:prstGeom prst="rect">
            <a:avLst/>
          </a:prstGeom>
          <a:solidFill>
            <a:schemeClr val="bg1"/>
          </a:solidFill>
          <a:ln>
            <a:solidFill>
              <a:schemeClr val="tx1"/>
            </a:solidFill>
          </a:ln>
        </p:spPr>
        <p:txBody>
          <a:bodyPr wrap="square" rtlCol="0">
            <a:spAutoFit/>
          </a:bodyPr>
          <a:lstStyle/>
          <a:p>
            <a:r>
              <a:rPr lang="en-US" sz="1400" b="1" dirty="0"/>
              <a:t>Vocabulary Density</a:t>
            </a:r>
          </a:p>
          <a:p>
            <a:pPr lvl="1"/>
            <a:r>
              <a:rPr lang="en-US" sz="1400" b="1" dirty="0" err="1"/>
              <a:t>MeSH</a:t>
            </a:r>
            <a:r>
              <a:rPr lang="en-US" sz="1400" b="1" dirty="0"/>
              <a:t> indexing for past 5 years</a:t>
            </a:r>
          </a:p>
          <a:p>
            <a:pPr lvl="1"/>
            <a:r>
              <a:rPr lang="en-US" sz="1400" b="1" dirty="0"/>
              <a:t>Data from 3.5 million indexed citations</a:t>
            </a:r>
          </a:p>
          <a:p>
            <a:pPr lvl="1"/>
            <a:r>
              <a:rPr lang="en-US" sz="1400" b="1" dirty="0"/>
              <a:t>Average 1,167 </a:t>
            </a:r>
            <a:r>
              <a:rPr lang="en-US" sz="1400" b="1" dirty="0" smtClean="0"/>
              <a:t>terms per journal title</a:t>
            </a:r>
            <a:endParaRPr lang="en-US" sz="1400" b="1" dirty="0"/>
          </a:p>
          <a:p>
            <a:pPr lvl="1"/>
            <a:r>
              <a:rPr lang="en-US" sz="1400" b="1" dirty="0"/>
              <a:t>Maximum 19,864 (</a:t>
            </a:r>
            <a:r>
              <a:rPr lang="en-US" sz="1400" b="1" dirty="0" err="1"/>
              <a:t>PLoS</a:t>
            </a:r>
            <a:r>
              <a:rPr lang="en-US" sz="1400" b="1" dirty="0"/>
              <a:t> One)</a:t>
            </a:r>
          </a:p>
        </p:txBody>
      </p:sp>
      <p:sp>
        <p:nvSpPr>
          <p:cNvPr id="4" name="Slide Number Placeholder 3"/>
          <p:cNvSpPr>
            <a:spLocks noGrp="1"/>
          </p:cNvSpPr>
          <p:nvPr>
            <p:ph type="sldNum" sz="quarter" idx="15"/>
          </p:nvPr>
        </p:nvSpPr>
        <p:spPr/>
        <p:txBody>
          <a:bodyPr/>
          <a:lstStyle/>
          <a:p>
            <a:fld id="{0C9FA9AA-3294-404D-B319-2B75C3DF66C7}" type="slidenum">
              <a:rPr lang="en-US" smtClean="0"/>
              <a:t>53</a:t>
            </a:fld>
            <a:endParaRPr lang="en-US"/>
          </a:p>
        </p:txBody>
      </p:sp>
    </p:spTree>
    <p:extLst>
      <p:ext uri="{BB962C8B-B14F-4D97-AF65-F5344CB8AC3E}">
        <p14:creationId xmlns:p14="http://schemas.microsoft.com/office/powerpoint/2010/main" val="233020527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a:bodyPr>
          <a:lstStyle/>
          <a:p>
            <a:r>
              <a:rPr lang="en-US" dirty="0" smtClean="0"/>
              <a:t>MTI as first-line indexer – MTIFL</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371600"/>
            <a:ext cx="8686800" cy="4708820"/>
          </a:xfrm>
          <a:prstGeom prst="rect">
            <a:avLst/>
          </a:prstGeom>
        </p:spPr>
      </p:pic>
      <p:sp>
        <p:nvSpPr>
          <p:cNvPr id="3" name="TextBox 2"/>
          <p:cNvSpPr txBox="1"/>
          <p:nvPr/>
        </p:nvSpPr>
        <p:spPr>
          <a:xfrm>
            <a:off x="1447800" y="2362200"/>
            <a:ext cx="2900363" cy="507831"/>
          </a:xfrm>
          <a:prstGeom prst="rect">
            <a:avLst/>
          </a:prstGeom>
          <a:solidFill>
            <a:schemeClr val="bg1"/>
          </a:solidFill>
          <a:ln>
            <a:solidFill>
              <a:schemeClr val="tx1"/>
            </a:solidFill>
          </a:ln>
        </p:spPr>
        <p:txBody>
          <a:bodyPr wrap="square" rtlCol="0">
            <a:spAutoFit/>
          </a:bodyPr>
          <a:lstStyle/>
          <a:p>
            <a:r>
              <a:rPr lang="en-US" sz="1350" dirty="0"/>
              <a:t>MTI has provided initial indexing</a:t>
            </a:r>
          </a:p>
          <a:p>
            <a:r>
              <a:rPr lang="en-US" sz="1350" dirty="0"/>
              <a:t>Human indexer must complete</a:t>
            </a:r>
          </a:p>
        </p:txBody>
      </p:sp>
      <p:sp>
        <p:nvSpPr>
          <p:cNvPr id="5" name="TextBox 4"/>
          <p:cNvSpPr txBox="1"/>
          <p:nvPr/>
        </p:nvSpPr>
        <p:spPr>
          <a:xfrm>
            <a:off x="1447799" y="3025843"/>
            <a:ext cx="2900363" cy="507831"/>
          </a:xfrm>
          <a:prstGeom prst="rect">
            <a:avLst/>
          </a:prstGeom>
          <a:solidFill>
            <a:schemeClr val="bg1"/>
          </a:solidFill>
          <a:ln>
            <a:solidFill>
              <a:schemeClr val="tx1"/>
            </a:solidFill>
          </a:ln>
        </p:spPr>
        <p:txBody>
          <a:bodyPr wrap="square" rtlCol="0">
            <a:spAutoFit/>
          </a:bodyPr>
          <a:lstStyle/>
          <a:p>
            <a:r>
              <a:rPr lang="en-US" sz="1350" dirty="0" smtClean="0"/>
              <a:t>May add or delete terms</a:t>
            </a:r>
          </a:p>
          <a:p>
            <a:r>
              <a:rPr lang="en-US" sz="1350" dirty="0" smtClean="0"/>
              <a:t>Designate main points</a:t>
            </a:r>
            <a:endParaRPr lang="en-US" sz="1350" dirty="0"/>
          </a:p>
        </p:txBody>
      </p:sp>
      <p:sp>
        <p:nvSpPr>
          <p:cNvPr id="6" name="Slide Number Placeholder 5"/>
          <p:cNvSpPr>
            <a:spLocks noGrp="1"/>
          </p:cNvSpPr>
          <p:nvPr>
            <p:ph type="sldNum" sz="quarter" idx="15"/>
          </p:nvPr>
        </p:nvSpPr>
        <p:spPr/>
        <p:txBody>
          <a:bodyPr/>
          <a:lstStyle/>
          <a:p>
            <a:fld id="{0C9FA9AA-3294-404D-B319-2B75C3DF66C7}" type="slidenum">
              <a:rPr lang="en-US" smtClean="0"/>
              <a:t>54</a:t>
            </a:fld>
            <a:endParaRPr lang="en-US"/>
          </a:p>
        </p:txBody>
      </p:sp>
    </p:spTree>
    <p:extLst>
      <p:ext uri="{BB962C8B-B14F-4D97-AF65-F5344CB8AC3E}">
        <p14:creationId xmlns:p14="http://schemas.microsoft.com/office/powerpoint/2010/main" val="38261483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fontScale="90000"/>
          </a:bodyPr>
          <a:lstStyle/>
          <a:p>
            <a:r>
              <a:rPr lang="en-US" dirty="0" smtClean="0"/>
              <a:t>MTI as first-line indexer – MTIFL Completion</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371600"/>
            <a:ext cx="8686800" cy="4708820"/>
          </a:xfrm>
          <a:prstGeom prst="rect">
            <a:avLst/>
          </a:prstGeom>
        </p:spPr>
      </p:pic>
      <p:sp>
        <p:nvSpPr>
          <p:cNvPr id="3" name="TextBox 2"/>
          <p:cNvSpPr txBox="1"/>
          <p:nvPr/>
        </p:nvSpPr>
        <p:spPr>
          <a:xfrm>
            <a:off x="1447800" y="2362200"/>
            <a:ext cx="2900363" cy="507831"/>
          </a:xfrm>
          <a:prstGeom prst="rect">
            <a:avLst/>
          </a:prstGeom>
          <a:solidFill>
            <a:schemeClr val="bg1"/>
          </a:solidFill>
          <a:ln>
            <a:solidFill>
              <a:schemeClr val="tx1"/>
            </a:solidFill>
          </a:ln>
        </p:spPr>
        <p:txBody>
          <a:bodyPr wrap="square" rtlCol="0">
            <a:spAutoFit/>
          </a:bodyPr>
          <a:lstStyle/>
          <a:p>
            <a:r>
              <a:rPr lang="en-US" sz="1350" dirty="0"/>
              <a:t>MTI has provided initial indexing</a:t>
            </a:r>
          </a:p>
          <a:p>
            <a:r>
              <a:rPr lang="en-US" sz="1350" dirty="0"/>
              <a:t>Human indexer must complete</a:t>
            </a:r>
          </a:p>
        </p:txBody>
      </p:sp>
      <p:sp>
        <p:nvSpPr>
          <p:cNvPr id="5" name="TextBox 4"/>
          <p:cNvSpPr txBox="1"/>
          <p:nvPr/>
        </p:nvSpPr>
        <p:spPr>
          <a:xfrm>
            <a:off x="1447799" y="3025843"/>
            <a:ext cx="2900363" cy="507831"/>
          </a:xfrm>
          <a:prstGeom prst="rect">
            <a:avLst/>
          </a:prstGeom>
          <a:solidFill>
            <a:schemeClr val="bg1"/>
          </a:solidFill>
          <a:ln>
            <a:solidFill>
              <a:schemeClr val="tx1"/>
            </a:solidFill>
          </a:ln>
        </p:spPr>
        <p:txBody>
          <a:bodyPr wrap="square" rtlCol="0">
            <a:spAutoFit/>
          </a:bodyPr>
          <a:lstStyle/>
          <a:p>
            <a:r>
              <a:rPr lang="en-US" sz="1350" dirty="0" smtClean="0"/>
              <a:t>May add or delete terms</a:t>
            </a:r>
          </a:p>
          <a:p>
            <a:r>
              <a:rPr lang="en-US" sz="1350" dirty="0" smtClean="0"/>
              <a:t>Designate main points</a:t>
            </a:r>
            <a:endParaRPr lang="en-US" sz="1350" dirty="0"/>
          </a:p>
        </p:txBody>
      </p:sp>
      <p:sp>
        <p:nvSpPr>
          <p:cNvPr id="6" name="TextBox 5"/>
          <p:cNvSpPr txBox="1"/>
          <p:nvPr/>
        </p:nvSpPr>
        <p:spPr>
          <a:xfrm>
            <a:off x="5791200" y="3533674"/>
            <a:ext cx="2235994" cy="507831"/>
          </a:xfrm>
          <a:prstGeom prst="rect">
            <a:avLst/>
          </a:prstGeom>
          <a:solidFill>
            <a:schemeClr val="bg1"/>
          </a:solidFill>
          <a:ln>
            <a:solidFill>
              <a:schemeClr val="tx1"/>
            </a:solidFill>
          </a:ln>
        </p:spPr>
        <p:txBody>
          <a:bodyPr wrap="square" rtlCol="0">
            <a:spAutoFit/>
          </a:bodyPr>
          <a:lstStyle/>
          <a:p>
            <a:r>
              <a:rPr lang="en-US" sz="1350" dirty="0"/>
              <a:t>Abstract display shows term derivation</a:t>
            </a:r>
          </a:p>
        </p:txBody>
      </p:sp>
      <p:sp>
        <p:nvSpPr>
          <p:cNvPr id="7" name="Slide Number Placeholder 6"/>
          <p:cNvSpPr>
            <a:spLocks noGrp="1"/>
          </p:cNvSpPr>
          <p:nvPr>
            <p:ph type="sldNum" sz="quarter" idx="15"/>
          </p:nvPr>
        </p:nvSpPr>
        <p:spPr/>
        <p:txBody>
          <a:bodyPr/>
          <a:lstStyle/>
          <a:p>
            <a:fld id="{0C9FA9AA-3294-404D-B319-2B75C3DF66C7}" type="slidenum">
              <a:rPr lang="en-US" smtClean="0"/>
              <a:t>55</a:t>
            </a:fld>
            <a:endParaRPr lang="en-US"/>
          </a:p>
        </p:txBody>
      </p:sp>
    </p:spTree>
    <p:extLst>
      <p:ext uri="{BB962C8B-B14F-4D97-AF65-F5344CB8AC3E}">
        <p14:creationId xmlns:p14="http://schemas.microsoft.com/office/powerpoint/2010/main" val="1558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34400" cy="1066800"/>
          </a:xfrm>
        </p:spPr>
        <p:txBody>
          <a:bodyPr>
            <a:normAutofit fontScale="90000"/>
          </a:bodyPr>
          <a:lstStyle/>
          <a:p>
            <a:r>
              <a:rPr lang="en-US" dirty="0" smtClean="0"/>
              <a:t>MTI as first-line indexer – MTIFL Completion </a:t>
            </a:r>
            <a:endParaRPr lang="en-US" dirty="0"/>
          </a:p>
        </p:txBody>
      </p:sp>
      <p:pic>
        <p:nvPicPr>
          <p:cNvPr id="4" name="Content Placeholder 3" descr="Screen Clipping"/>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8600" y="1371600"/>
            <a:ext cx="8686800" cy="4708820"/>
          </a:xfrm>
          <a:prstGeom prst="rect">
            <a:avLst/>
          </a:prstGeom>
        </p:spPr>
      </p:pic>
      <p:sp>
        <p:nvSpPr>
          <p:cNvPr id="3" name="TextBox 2"/>
          <p:cNvSpPr txBox="1"/>
          <p:nvPr/>
        </p:nvSpPr>
        <p:spPr>
          <a:xfrm>
            <a:off x="1447800" y="2362200"/>
            <a:ext cx="2900363" cy="507831"/>
          </a:xfrm>
          <a:prstGeom prst="rect">
            <a:avLst/>
          </a:prstGeom>
          <a:solidFill>
            <a:schemeClr val="bg1"/>
          </a:solidFill>
          <a:ln>
            <a:solidFill>
              <a:schemeClr val="tx1"/>
            </a:solidFill>
          </a:ln>
        </p:spPr>
        <p:txBody>
          <a:bodyPr wrap="square" rtlCol="0">
            <a:spAutoFit/>
          </a:bodyPr>
          <a:lstStyle/>
          <a:p>
            <a:r>
              <a:rPr lang="en-US" sz="1350" dirty="0"/>
              <a:t>MTI has provided initial indexing</a:t>
            </a:r>
          </a:p>
          <a:p>
            <a:r>
              <a:rPr lang="en-US" sz="1350" dirty="0"/>
              <a:t>Human indexer must complete</a:t>
            </a:r>
          </a:p>
        </p:txBody>
      </p:sp>
      <p:sp>
        <p:nvSpPr>
          <p:cNvPr id="5" name="TextBox 4"/>
          <p:cNvSpPr txBox="1"/>
          <p:nvPr/>
        </p:nvSpPr>
        <p:spPr>
          <a:xfrm>
            <a:off x="1447799" y="3025843"/>
            <a:ext cx="2900363" cy="507831"/>
          </a:xfrm>
          <a:prstGeom prst="rect">
            <a:avLst/>
          </a:prstGeom>
          <a:solidFill>
            <a:schemeClr val="bg1"/>
          </a:solidFill>
          <a:ln>
            <a:solidFill>
              <a:schemeClr val="tx1"/>
            </a:solidFill>
          </a:ln>
        </p:spPr>
        <p:txBody>
          <a:bodyPr wrap="square" rtlCol="0">
            <a:spAutoFit/>
          </a:bodyPr>
          <a:lstStyle/>
          <a:p>
            <a:r>
              <a:rPr lang="en-US" sz="1350" dirty="0" smtClean="0"/>
              <a:t>May add or delete terms</a:t>
            </a:r>
          </a:p>
          <a:p>
            <a:r>
              <a:rPr lang="en-US" sz="1350" dirty="0" smtClean="0"/>
              <a:t>Designate main points</a:t>
            </a:r>
            <a:endParaRPr lang="en-US" sz="1350" dirty="0"/>
          </a:p>
        </p:txBody>
      </p:sp>
      <p:sp>
        <p:nvSpPr>
          <p:cNvPr id="6" name="TextBox 5"/>
          <p:cNvSpPr txBox="1"/>
          <p:nvPr/>
        </p:nvSpPr>
        <p:spPr>
          <a:xfrm>
            <a:off x="5791200" y="3533674"/>
            <a:ext cx="2235994" cy="507831"/>
          </a:xfrm>
          <a:prstGeom prst="rect">
            <a:avLst/>
          </a:prstGeom>
          <a:solidFill>
            <a:schemeClr val="bg1"/>
          </a:solidFill>
          <a:ln>
            <a:solidFill>
              <a:schemeClr val="tx1"/>
            </a:solidFill>
          </a:ln>
        </p:spPr>
        <p:txBody>
          <a:bodyPr wrap="square" rtlCol="0">
            <a:spAutoFit/>
          </a:bodyPr>
          <a:lstStyle/>
          <a:p>
            <a:r>
              <a:rPr lang="en-US" sz="1350" dirty="0"/>
              <a:t>Abstract display shows term derivation</a:t>
            </a:r>
          </a:p>
        </p:txBody>
      </p:sp>
      <p:sp>
        <p:nvSpPr>
          <p:cNvPr id="7" name="TextBox 6"/>
          <p:cNvSpPr txBox="1"/>
          <p:nvPr/>
        </p:nvSpPr>
        <p:spPr>
          <a:xfrm>
            <a:off x="1447799" y="4790182"/>
            <a:ext cx="6096001" cy="830997"/>
          </a:xfrm>
          <a:prstGeom prst="rect">
            <a:avLst/>
          </a:prstGeom>
          <a:solidFill>
            <a:schemeClr val="bg1"/>
          </a:solidFill>
          <a:ln>
            <a:solidFill>
              <a:schemeClr val="tx1"/>
            </a:solidFill>
          </a:ln>
        </p:spPr>
        <p:txBody>
          <a:bodyPr wrap="square" rtlCol="0">
            <a:spAutoFit/>
          </a:bodyPr>
          <a:lstStyle/>
          <a:p>
            <a:r>
              <a:rPr lang="en-US" sz="1600" dirty="0"/>
              <a:t>MTIFL Completion began with 4 journals in 2011</a:t>
            </a:r>
          </a:p>
          <a:p>
            <a:r>
              <a:rPr lang="en-US" sz="1600" dirty="0"/>
              <a:t>Currently more than 400 journals are done by MTIFL Completion</a:t>
            </a:r>
          </a:p>
          <a:p>
            <a:r>
              <a:rPr lang="en-US" sz="1600" dirty="0" smtClean="0"/>
              <a:t>Journals </a:t>
            </a:r>
            <a:r>
              <a:rPr lang="en-US" sz="1600" dirty="0"/>
              <a:t>are selected based on MTI performance data and other factors</a:t>
            </a:r>
          </a:p>
        </p:txBody>
      </p:sp>
      <p:sp>
        <p:nvSpPr>
          <p:cNvPr id="8" name="Slide Number Placeholder 7"/>
          <p:cNvSpPr>
            <a:spLocks noGrp="1"/>
          </p:cNvSpPr>
          <p:nvPr>
            <p:ph type="sldNum" sz="quarter" idx="15"/>
          </p:nvPr>
        </p:nvSpPr>
        <p:spPr/>
        <p:txBody>
          <a:bodyPr/>
          <a:lstStyle/>
          <a:p>
            <a:fld id="{0C9FA9AA-3294-404D-B319-2B75C3DF66C7}" type="slidenum">
              <a:rPr lang="en-US" smtClean="0"/>
              <a:t>56</a:t>
            </a:fld>
            <a:endParaRPr lang="en-US"/>
          </a:p>
        </p:txBody>
      </p:sp>
    </p:spTree>
    <p:extLst>
      <p:ext uri="{BB962C8B-B14F-4D97-AF65-F5344CB8AC3E}">
        <p14:creationId xmlns:p14="http://schemas.microsoft.com/office/powerpoint/2010/main" val="34584144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93" y="1524000"/>
            <a:ext cx="8831456" cy="4495800"/>
          </a:xfrm>
        </p:spPr>
      </p:pic>
      <p:sp>
        <p:nvSpPr>
          <p:cNvPr id="3" name="Slide Number Placeholder 2"/>
          <p:cNvSpPr>
            <a:spLocks noGrp="1"/>
          </p:cNvSpPr>
          <p:nvPr>
            <p:ph type="sldNum" sz="quarter" idx="15"/>
          </p:nvPr>
        </p:nvSpPr>
        <p:spPr/>
        <p:txBody>
          <a:bodyPr/>
          <a:lstStyle/>
          <a:p>
            <a:fld id="{0C9FA9AA-3294-404D-B319-2B75C3DF66C7}" type="slidenum">
              <a:rPr lang="en-US" smtClean="0"/>
              <a:t>57</a:t>
            </a:fld>
            <a:endParaRPr lang="en-US"/>
          </a:p>
        </p:txBody>
      </p:sp>
    </p:spTree>
    <p:extLst>
      <p:ext uri="{BB962C8B-B14F-4D97-AF65-F5344CB8AC3E}">
        <p14:creationId xmlns:p14="http://schemas.microsoft.com/office/powerpoint/2010/main" val="14699045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MEDLINE indexing </a:t>
            </a:r>
            <a:endParaRPr lang="en-US" dirty="0"/>
          </a:p>
        </p:txBody>
      </p:sp>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493" y="1524000"/>
            <a:ext cx="8831456" cy="4495800"/>
          </a:xfrm>
        </p:spPr>
      </p:pic>
      <p:sp>
        <p:nvSpPr>
          <p:cNvPr id="5" name="Rectangle 4" descr="Screenshot of PubMed Web page" title="MEDLINE indexing"/>
          <p:cNvSpPr/>
          <p:nvPr/>
        </p:nvSpPr>
        <p:spPr>
          <a:xfrm>
            <a:off x="3429000" y="2667000"/>
            <a:ext cx="914400" cy="228600"/>
          </a:xfrm>
          <a:prstGeom prst="rect">
            <a:avLst/>
          </a:prstGeom>
          <a:noFill/>
          <a:ln w="28575">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p:cNvSpPr txBox="1"/>
          <p:nvPr/>
        </p:nvSpPr>
        <p:spPr>
          <a:xfrm>
            <a:off x="4597400" y="2002185"/>
            <a:ext cx="4238787" cy="3416320"/>
          </a:xfrm>
          <a:prstGeom prst="rect">
            <a:avLst/>
          </a:prstGeom>
          <a:solidFill>
            <a:schemeClr val="bg1"/>
          </a:solidFill>
          <a:ln>
            <a:solidFill>
              <a:schemeClr val="tx1"/>
            </a:solidFill>
          </a:ln>
        </p:spPr>
        <p:txBody>
          <a:bodyPr wrap="square" rtlCol="0">
            <a:spAutoFit/>
          </a:bodyPr>
          <a:lstStyle/>
          <a:p>
            <a:r>
              <a:rPr lang="en-US" sz="2000" dirty="0"/>
              <a:t>26 million citations in PubMed</a:t>
            </a:r>
          </a:p>
          <a:p>
            <a:endParaRPr lang="en-US" sz="800" dirty="0"/>
          </a:p>
          <a:p>
            <a:r>
              <a:rPr lang="en-US" sz="2000" b="1" dirty="0">
                <a:solidFill>
                  <a:srgbClr val="FF0000"/>
                </a:solidFill>
                <a:effectLst>
                  <a:outerShdw blurRad="38100" dist="38100" dir="2700000" algn="tl">
                    <a:srgbClr val="000000">
                      <a:alpha val="43137"/>
                    </a:srgbClr>
                  </a:outerShdw>
                </a:effectLst>
              </a:rPr>
              <a:t>23 Million have been indexed for MEDLINE </a:t>
            </a:r>
            <a:r>
              <a:rPr lang="en-US" sz="2000" dirty="0">
                <a:solidFill>
                  <a:srgbClr val="FF0000"/>
                </a:solidFill>
                <a:effectLst>
                  <a:outerShdw blurRad="38100" dist="38100" dir="2700000" algn="tl">
                    <a:srgbClr val="000000">
                      <a:alpha val="43137"/>
                    </a:srgbClr>
                  </a:outerShdw>
                </a:effectLst>
              </a:rPr>
              <a:t>– </a:t>
            </a:r>
          </a:p>
          <a:p>
            <a:pPr marL="800100" lvl="1" indent="-342900">
              <a:buFont typeface="Arial" panose="020B0604020202020204" pitchFamily="34" charset="0"/>
              <a:buChar char="•"/>
            </a:pPr>
            <a:r>
              <a:rPr lang="en-US" sz="2000" dirty="0"/>
              <a:t>human-curated with the vocabulary of </a:t>
            </a:r>
            <a:r>
              <a:rPr lang="en-US" sz="2000" dirty="0" err="1"/>
              <a:t>MeSH</a:t>
            </a:r>
            <a:r>
              <a:rPr lang="en-US" sz="2000" dirty="0"/>
              <a:t> </a:t>
            </a:r>
            <a:r>
              <a:rPr lang="en-US" sz="2000" dirty="0" smtClean="0"/>
              <a:t>and other metadata</a:t>
            </a:r>
            <a:endParaRPr lang="en-US" sz="2000" dirty="0"/>
          </a:p>
          <a:p>
            <a:pPr marL="800100" lvl="1" indent="-342900">
              <a:buFont typeface="Arial" panose="020B0604020202020204" pitchFamily="34" charset="0"/>
              <a:buChar char="•"/>
            </a:pPr>
            <a:r>
              <a:rPr lang="en-US" sz="2000" dirty="0" smtClean="0"/>
              <a:t>Using more </a:t>
            </a:r>
            <a:r>
              <a:rPr lang="en-US" sz="2000" dirty="0"/>
              <a:t>than 239 million </a:t>
            </a:r>
            <a:r>
              <a:rPr lang="en-US" sz="2000" dirty="0" err="1"/>
              <a:t>MeSH</a:t>
            </a:r>
            <a:r>
              <a:rPr lang="en-US" sz="2000" dirty="0"/>
              <a:t> terms</a:t>
            </a:r>
          </a:p>
          <a:p>
            <a:endParaRPr lang="en-US" sz="800" dirty="0"/>
          </a:p>
          <a:p>
            <a:r>
              <a:rPr lang="en-US" sz="2000" dirty="0"/>
              <a:t>A rich resource for biomedical discovery</a:t>
            </a:r>
          </a:p>
        </p:txBody>
      </p:sp>
      <p:sp>
        <p:nvSpPr>
          <p:cNvPr id="3" name="Slide Number Placeholder 2"/>
          <p:cNvSpPr>
            <a:spLocks noGrp="1"/>
          </p:cNvSpPr>
          <p:nvPr>
            <p:ph type="sldNum" sz="quarter" idx="15"/>
          </p:nvPr>
        </p:nvSpPr>
        <p:spPr/>
        <p:txBody>
          <a:bodyPr/>
          <a:lstStyle/>
          <a:p>
            <a:fld id="{0C9FA9AA-3294-404D-B319-2B75C3DF66C7}" type="slidenum">
              <a:rPr lang="en-US" smtClean="0"/>
              <a:t>58</a:t>
            </a:fld>
            <a:endParaRPr lang="en-US"/>
          </a:p>
        </p:txBody>
      </p:sp>
    </p:spTree>
    <p:extLst>
      <p:ext uri="{BB962C8B-B14F-4D97-AF65-F5344CB8AC3E}">
        <p14:creationId xmlns:p14="http://schemas.microsoft.com/office/powerpoint/2010/main" val="11691543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5476" y="391951"/>
            <a:ext cx="8595925" cy="999566"/>
          </a:xfrm>
          <a:ln w="6350" cap="rnd">
            <a:noFill/>
          </a:ln>
        </p:spPr>
        <p:txBody>
          <a:bodyPr vert="horz" rtlCol="0" anchor="b" anchorCtr="0">
            <a:noAutofit/>
          </a:bodyPr>
          <a:lstStyle/>
          <a:p>
            <a:pPr algn="ctr"/>
            <a:r>
              <a:rPr lang="en-US" sz="2800" b="1" dirty="0">
                <a:effectLst>
                  <a:outerShdw blurRad="38100" dist="38100" dir="2700000" algn="tl">
                    <a:srgbClr val="000000">
                      <a:alpha val="43137"/>
                    </a:srgbClr>
                  </a:outerShdw>
                </a:effectLst>
              </a:rPr>
              <a:t>Region 4: </a:t>
            </a:r>
            <a:r>
              <a:rPr lang="en-US" sz="2800" b="1" dirty="0" err="1">
                <a:effectLst>
                  <a:outerShdw blurRad="38100" dist="38100" dir="2700000" algn="tl">
                    <a:srgbClr val="000000">
                      <a:alpha val="43137"/>
                    </a:srgbClr>
                  </a:outerShdw>
                </a:effectLst>
              </a:rPr>
              <a:t>MidContinental</a:t>
            </a:r>
            <a:r>
              <a:rPr lang="en-US" sz="2800" b="1" dirty="0">
                <a:effectLst>
                  <a:outerShdw blurRad="38100" dist="38100" dir="2700000" algn="tl">
                    <a:srgbClr val="000000">
                      <a:alpha val="43137"/>
                    </a:srgbClr>
                  </a:outerShdw>
                </a:effectLst>
              </a:rPr>
              <a:t> </a:t>
            </a:r>
            <a:r>
              <a:rPr lang="en-US" sz="2800" b="1" dirty="0" smtClean="0">
                <a:effectLst>
                  <a:outerShdw blurRad="38100" dist="38100" dir="2700000" algn="tl">
                    <a:srgbClr val="000000">
                      <a:alpha val="43137"/>
                    </a:srgbClr>
                  </a:outerShdw>
                </a:effectLst>
              </a:rPr>
              <a:t>Region</a:t>
            </a:r>
            <a:r>
              <a:rPr lang="en-US" sz="2800" b="1" dirty="0">
                <a:effectLst>
                  <a:outerShdw blurRad="38100" dist="38100" dir="2700000" algn="tl">
                    <a:srgbClr val="000000">
                      <a:alpha val="43137"/>
                    </a:srgbClr>
                  </a:outerShdw>
                </a:effectLst>
              </a:rPr>
              <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University of </a:t>
            </a:r>
            <a:r>
              <a:rPr lang="en-US" sz="2800" b="1" dirty="0" smtClean="0">
                <a:effectLst>
                  <a:outerShdw blurRad="38100" dist="38100" dir="2700000" algn="tl">
                    <a:srgbClr val="000000">
                      <a:alpha val="43137"/>
                    </a:srgbClr>
                  </a:outerShdw>
                </a:effectLst>
              </a:rPr>
              <a:t>Utah, Spencer </a:t>
            </a:r>
            <a:r>
              <a:rPr lang="en-US" sz="2800" b="1" dirty="0">
                <a:effectLst>
                  <a:outerShdw blurRad="38100" dist="38100" dir="2700000" algn="tl">
                    <a:srgbClr val="000000">
                      <a:alpha val="43137"/>
                    </a:srgbClr>
                  </a:outerShdw>
                </a:effectLst>
              </a:rPr>
              <a:t>S. Eccles Health Sciences </a:t>
            </a:r>
            <a:r>
              <a:rPr lang="en-US" sz="2800" b="1" dirty="0" smtClean="0">
                <a:effectLst>
                  <a:outerShdw blurRad="38100" dist="38100" dir="2700000" algn="tl">
                    <a:srgbClr val="000000">
                      <a:alpha val="43137"/>
                    </a:srgbClr>
                  </a:outerShdw>
                </a:effectLst>
              </a:rPr>
              <a:t>Library, Salt </a:t>
            </a:r>
            <a:r>
              <a:rPr lang="en-US" sz="2800" b="1" dirty="0">
                <a:effectLst>
                  <a:outerShdw blurRad="38100" dist="38100" dir="2700000" algn="tl">
                    <a:srgbClr val="000000">
                      <a:alpha val="43137"/>
                    </a:srgbClr>
                  </a:outerShdw>
                </a:effectLst>
              </a:rPr>
              <a:t>Lake </a:t>
            </a:r>
            <a:r>
              <a:rPr lang="en-US" sz="2800" b="1" dirty="0" smtClean="0">
                <a:effectLst>
                  <a:outerShdw blurRad="38100" dist="38100" dir="2700000" algn="tl">
                    <a:srgbClr val="000000">
                      <a:alpha val="43137"/>
                    </a:srgbClr>
                  </a:outerShdw>
                </a:effectLst>
              </a:rPr>
              <a:t>City</a:t>
            </a:r>
            <a:endParaRPr lang="en-US" sz="2800" b="1"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28600" y="1219200"/>
            <a:ext cx="4133388" cy="569705"/>
          </a:xfrm>
        </p:spPr>
        <p:txBody>
          <a:bodyPr>
            <a:normAutofit/>
          </a:bodyPr>
          <a:lstStyle/>
          <a:p>
            <a:pPr marL="0" indent="0">
              <a:buNone/>
            </a:pPr>
            <a:r>
              <a:rPr lang="en-US" sz="2000" dirty="0" smtClean="0">
                <a:effectLst>
                  <a:outerShdw blurRad="38100" dist="38100" dir="2700000" algn="tl">
                    <a:srgbClr val="000000">
                      <a:alpha val="43137"/>
                    </a:srgbClr>
                  </a:outerShdw>
                </a:effectLst>
              </a:rPr>
              <a:t>Information at the Ready</a:t>
            </a:r>
            <a:endParaRPr lang="en-US" sz="2000" dirty="0">
              <a:effectLst>
                <a:outerShdw blurRad="38100" dist="38100" dir="2700000" algn="tl">
                  <a:srgbClr val="000000">
                    <a:alpha val="43137"/>
                  </a:srgbClr>
                </a:outerShdw>
              </a:effectLst>
            </a:endParaRPr>
          </a:p>
        </p:txBody>
      </p:sp>
      <p:pic>
        <p:nvPicPr>
          <p:cNvPr id="11" name="Picture 10" descr="Picture of Nicole Pouget with an Ipad" title="Information at the Ready"/>
          <p:cNvPicPr>
            <a:picLocks noChangeAspect="1"/>
          </p:cNvPicPr>
          <p:nvPr/>
        </p:nvPicPr>
        <p:blipFill rotWithShape="1">
          <a:blip r:embed="rId3" cstate="print">
            <a:extLst>
              <a:ext uri="{28A0092B-C50C-407E-A947-70E740481C1C}">
                <a14:useLocalDpi xmlns:a14="http://schemas.microsoft.com/office/drawing/2010/main" val="0"/>
              </a:ext>
            </a:extLst>
          </a:blip>
          <a:srcRect l="37509" t="19864" r="19821" b="41319"/>
          <a:stretch/>
        </p:blipFill>
        <p:spPr>
          <a:xfrm>
            <a:off x="228600" y="1599561"/>
            <a:ext cx="1604300" cy="1954088"/>
          </a:xfrm>
          <a:prstGeom prst="rect">
            <a:avLst/>
          </a:prstGeom>
        </p:spPr>
      </p:pic>
      <p:pic>
        <p:nvPicPr>
          <p:cNvPr id="12" name="Picture 11" descr="Picture of Judi Bergjord with an Ipad" title="Information at the Ready"/>
          <p:cNvPicPr>
            <a:picLocks noChangeAspect="1"/>
          </p:cNvPicPr>
          <p:nvPr/>
        </p:nvPicPr>
        <p:blipFill rotWithShape="1">
          <a:blip r:embed="rId4" cstate="print">
            <a:extLst>
              <a:ext uri="{28A0092B-C50C-407E-A947-70E740481C1C}">
                <a14:useLocalDpi xmlns:a14="http://schemas.microsoft.com/office/drawing/2010/main" val="0"/>
              </a:ext>
            </a:extLst>
          </a:blip>
          <a:srcRect t="9023" r="12990" b="11339"/>
          <a:stretch/>
        </p:blipFill>
        <p:spPr>
          <a:xfrm>
            <a:off x="1280415" y="1597500"/>
            <a:ext cx="1604300" cy="1957843"/>
          </a:xfrm>
          <a:prstGeom prst="rect">
            <a:avLst/>
          </a:prstGeom>
        </p:spPr>
      </p:pic>
      <p:sp>
        <p:nvSpPr>
          <p:cNvPr id="9" name="Content Placeholder 7"/>
          <p:cNvSpPr txBox="1">
            <a:spLocks/>
          </p:cNvSpPr>
          <p:nvPr/>
        </p:nvSpPr>
        <p:spPr>
          <a:xfrm>
            <a:off x="4142174" y="1610280"/>
            <a:ext cx="3895455" cy="918244"/>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2000" dirty="0">
                <a:effectLst>
                  <a:outerShdw blurRad="38100" dist="38100" dir="2700000" algn="tl">
                    <a:srgbClr val="000000">
                      <a:alpha val="43137"/>
                    </a:srgbClr>
                  </a:outerShdw>
                </a:effectLst>
              </a:rPr>
              <a:t>Showing the Value of Librarians</a:t>
            </a:r>
          </a:p>
        </p:txBody>
      </p:sp>
      <p:pic>
        <p:nvPicPr>
          <p:cNvPr id="13" name="Picture 12" descr="Logo of Health Care Education Association" title="Health Care Education Association"/>
          <p:cNvPicPr>
            <a:picLocks noChangeAspect="1"/>
          </p:cNvPicPr>
          <p:nvPr/>
        </p:nvPicPr>
        <p:blipFill rotWithShape="1">
          <a:blip r:embed="rId5" cstate="print">
            <a:extLst>
              <a:ext uri="{28A0092B-C50C-407E-A947-70E740481C1C}">
                <a14:useLocalDpi xmlns:a14="http://schemas.microsoft.com/office/drawing/2010/main" val="0"/>
              </a:ext>
            </a:extLst>
          </a:blip>
          <a:srcRect l="1720" r="2176"/>
          <a:stretch/>
        </p:blipFill>
        <p:spPr>
          <a:xfrm>
            <a:off x="4281916" y="2075609"/>
            <a:ext cx="4488582" cy="754186"/>
          </a:xfrm>
          <a:prstGeom prst="rect">
            <a:avLst/>
          </a:prstGeom>
        </p:spPr>
      </p:pic>
      <p:sp>
        <p:nvSpPr>
          <p:cNvPr id="10" name="Content Placeholder 7"/>
          <p:cNvSpPr txBox="1">
            <a:spLocks/>
          </p:cNvSpPr>
          <p:nvPr/>
        </p:nvSpPr>
        <p:spPr>
          <a:xfrm>
            <a:off x="2295294" y="3761326"/>
            <a:ext cx="5355644" cy="440548"/>
          </a:xfrm>
          <a:prstGeom prst="rect">
            <a:avLst/>
          </a:prstGeom>
        </p:spPr>
        <p:txBody>
          <a:bodyPr vert="horz">
            <a:normAutofit/>
          </a:bodyPr>
          <a:lst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Calibri" pitchFamily="34" charset="0"/>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1"/>
                </a:solidFill>
                <a:latin typeface="Calibri" pitchFamily="34" charset="0"/>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Calibri" pitchFamily="34" charset="0"/>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Calibri" pitchFamily="34" charset="0"/>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Calibri" pitchFamily="34" charset="0"/>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marL="0" indent="0">
              <a:buNone/>
            </a:pPr>
            <a:r>
              <a:rPr lang="en-US" sz="2000" dirty="0">
                <a:effectLst>
                  <a:outerShdw blurRad="38100" dist="38100" dir="2700000" algn="tl">
                    <a:srgbClr val="000000">
                      <a:alpha val="43137"/>
                    </a:srgbClr>
                  </a:outerShdw>
                </a:effectLst>
              </a:rPr>
              <a:t>Improving Health Information Access </a:t>
            </a:r>
            <a:r>
              <a:rPr lang="en-US" sz="2000" dirty="0" smtClean="0">
                <a:effectLst>
                  <a:outerShdw blurRad="38100" dist="38100" dir="2700000" algn="tl">
                    <a:srgbClr val="000000">
                      <a:alpha val="43137"/>
                    </a:srgbClr>
                  </a:outerShdw>
                </a:effectLst>
              </a:rPr>
              <a:t>Support</a:t>
            </a:r>
            <a:endParaRPr lang="en-US" sz="1400" dirty="0">
              <a:effectLst>
                <a:outerShdw blurRad="38100" dist="38100" dir="2700000" algn="tl">
                  <a:srgbClr val="000000">
                    <a:alpha val="43137"/>
                  </a:srgbClr>
                </a:outerShdw>
              </a:effectLst>
            </a:endParaRPr>
          </a:p>
        </p:txBody>
      </p:sp>
      <p:pic>
        <p:nvPicPr>
          <p:cNvPr id="1027" name="Picture 3" descr="Logo of Society to Improve Diagnosis in Medicine" title="Society to Improve Diagnosis in Medicin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3130" y="2611455"/>
            <a:ext cx="4475195" cy="760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hart 13" descr="NN/LM MCR Weekly News&#10;Plains to Peaks Post Newsletter&#10;NN/NLM MCR Web site" title="Improving Health Information Access Support"/>
          <p:cNvGraphicFramePr>
            <a:graphicFrameLocks/>
          </p:cNvGraphicFramePr>
          <p:nvPr>
            <p:extLst>
              <p:ext uri="{D42A27DB-BD31-4B8C-83A1-F6EECF244321}">
                <p14:modId xmlns:p14="http://schemas.microsoft.com/office/powerpoint/2010/main" val="575296005"/>
              </p:ext>
            </p:extLst>
          </p:nvPr>
        </p:nvGraphicFramePr>
        <p:xfrm>
          <a:off x="1818300" y="4087140"/>
          <a:ext cx="6188340" cy="2610208"/>
        </p:xfrm>
        <a:graphic>
          <a:graphicData uri="http://schemas.openxmlformats.org/drawingml/2006/chart">
            <c:chart xmlns:c="http://schemas.openxmlformats.org/drawingml/2006/chart" xmlns:r="http://schemas.openxmlformats.org/officeDocument/2006/relationships" r:id="rId7"/>
          </a:graphicData>
        </a:graphic>
      </p:graphicFrame>
      <p:sp>
        <p:nvSpPr>
          <p:cNvPr id="2" name="Slide Number Placeholder 1"/>
          <p:cNvSpPr>
            <a:spLocks noGrp="1"/>
          </p:cNvSpPr>
          <p:nvPr>
            <p:ph type="sldNum" sz="quarter" idx="15"/>
          </p:nvPr>
        </p:nvSpPr>
        <p:spPr/>
        <p:txBody>
          <a:bodyPr/>
          <a:lstStyle/>
          <a:p>
            <a:fld id="{0C9FA9AA-3294-404D-B319-2B75C3DF66C7}" type="slidenum">
              <a:rPr lang="en-US" smtClean="0"/>
              <a:t>6</a:t>
            </a:fld>
            <a:endParaRPr lang="en-US"/>
          </a:p>
        </p:txBody>
      </p:sp>
    </p:spTree>
    <p:extLst>
      <p:ext uri="{BB962C8B-B14F-4D97-AF65-F5344CB8AC3E}">
        <p14:creationId xmlns:p14="http://schemas.microsoft.com/office/powerpoint/2010/main" val="5059490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8906" y="657891"/>
            <a:ext cx="8568838" cy="1066800"/>
          </a:xfrm>
        </p:spPr>
        <p:txBody>
          <a:bodyPr>
            <a:noAutofit/>
          </a:bodyPr>
          <a:lstStyle/>
          <a:p>
            <a:pPr algn="ctr"/>
            <a:r>
              <a:rPr lang="en-US" sz="2800" b="1" dirty="0">
                <a:effectLst>
                  <a:outerShdw blurRad="38100" dist="38100" dir="2700000" algn="tl">
                    <a:srgbClr val="000000">
                      <a:alpha val="43137"/>
                    </a:srgbClr>
                  </a:outerShdw>
                </a:effectLst>
              </a:rPr>
              <a:t>2011-2016 Region 5: South Central Region</a:t>
            </a:r>
            <a:br>
              <a:rPr lang="en-US" sz="2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Houston Academy of Medicine</a:t>
            </a:r>
            <a:r>
              <a:rPr lang="en-US" sz="2800" b="1" dirty="0" smtClean="0">
                <a:effectLst>
                  <a:outerShdw blurRad="38100" dist="38100" dir="2700000" algn="tl">
                    <a:srgbClr val="000000">
                      <a:alpha val="43137"/>
                    </a:srgbClr>
                  </a:outerShdw>
                </a:effectLst>
              </a:rPr>
              <a:t>, Texas </a:t>
            </a:r>
            <a:r>
              <a:rPr lang="en-US" sz="2800" b="1" dirty="0">
                <a:effectLst>
                  <a:outerShdw blurRad="38100" dist="38100" dir="2700000" algn="tl">
                    <a:srgbClr val="000000">
                      <a:alpha val="43137"/>
                    </a:srgbClr>
                  </a:outerShdw>
                </a:effectLst>
              </a:rPr>
              <a:t>Medical Center Library</a:t>
            </a:r>
            <a:r>
              <a:rPr lang="en-US" sz="3200" b="1" dirty="0">
                <a:effectLst>
                  <a:outerShdw blurRad="38100" dist="38100" dir="2700000" algn="tl">
                    <a:srgbClr val="000000">
                      <a:alpha val="43137"/>
                    </a:srgbClr>
                  </a:outerShdw>
                </a:effectLst>
              </a:rPr>
              <a:t/>
            </a:r>
            <a:br>
              <a:rPr lang="en-US" sz="3200" b="1" dirty="0">
                <a:effectLst>
                  <a:outerShdw blurRad="38100" dist="38100" dir="2700000" algn="tl">
                    <a:srgbClr val="000000">
                      <a:alpha val="43137"/>
                    </a:srgbClr>
                  </a:outerShdw>
                </a:effectLst>
              </a:rPr>
            </a:br>
            <a:endParaRPr lang="en-US" sz="3200" dirty="0"/>
          </a:p>
        </p:txBody>
      </p:sp>
      <p:sp>
        <p:nvSpPr>
          <p:cNvPr id="2" name="Content Placeholder 1"/>
          <p:cNvSpPr>
            <a:spLocks noGrp="1"/>
          </p:cNvSpPr>
          <p:nvPr>
            <p:ph idx="1"/>
          </p:nvPr>
        </p:nvSpPr>
        <p:spPr/>
        <p:txBody>
          <a:bodyPr>
            <a:normAutofit/>
          </a:bodyPr>
          <a:lstStyle/>
          <a:p>
            <a:r>
              <a:rPr lang="en-US" dirty="0" smtClean="0"/>
              <a:t>RML from 1991 – 2016</a:t>
            </a:r>
          </a:p>
          <a:p>
            <a:r>
              <a:rPr lang="en-US" dirty="0" smtClean="0"/>
              <a:t>Network growth: 880 to 960 affiliate members</a:t>
            </a:r>
          </a:p>
          <a:p>
            <a:r>
              <a:rPr lang="en-US" dirty="0" smtClean="0"/>
              <a:t>Awards to over 250 </a:t>
            </a:r>
            <a:r>
              <a:rPr lang="en-US" dirty="0"/>
              <a:t>library and community </a:t>
            </a:r>
            <a:r>
              <a:rPr lang="en-US" dirty="0" smtClean="0"/>
              <a:t>partners</a:t>
            </a:r>
          </a:p>
          <a:p>
            <a:r>
              <a:rPr lang="en-US" dirty="0" smtClean="0"/>
              <a:t>Continuing Nurse Education (CNE) Credits</a:t>
            </a:r>
          </a:p>
          <a:p>
            <a:pPr lvl="1"/>
            <a:r>
              <a:rPr lang="en-US" dirty="0" smtClean="0"/>
              <a:t>Used by all RMLs</a:t>
            </a:r>
          </a:p>
          <a:p>
            <a:r>
              <a:rPr lang="en-US" dirty="0" smtClean="0"/>
              <a:t>Developed </a:t>
            </a:r>
            <a:r>
              <a:rPr lang="en-US" i="1" dirty="0" smtClean="0"/>
              <a:t>Grant and Proposal Writing Course</a:t>
            </a:r>
          </a:p>
          <a:p>
            <a:r>
              <a:rPr lang="en-US" dirty="0" smtClean="0"/>
              <a:t>Library Student Outreach Awards</a:t>
            </a:r>
          </a:p>
          <a:p>
            <a:pPr lvl="1"/>
            <a:r>
              <a:rPr lang="en-US" dirty="0" smtClean="0"/>
              <a:t>Launched future health sciences librarians into productive, rewarding careers.</a:t>
            </a:r>
          </a:p>
          <a:p>
            <a:r>
              <a:rPr lang="en-US" dirty="0" smtClean="0"/>
              <a:t>Disaster Preparedness focus</a:t>
            </a:r>
          </a:p>
        </p:txBody>
      </p:sp>
      <p:pic>
        <p:nvPicPr>
          <p:cNvPr id="5" name="Picture 4" descr="Picture of a man" title="2011-2016 Region 5: South Central Region"/>
          <p:cNvPicPr/>
          <p:nvPr/>
        </p:nvPicPr>
        <p:blipFill>
          <a:blip r:embed="rId3">
            <a:extLst>
              <a:ext uri="{28A0092B-C50C-407E-A947-70E740481C1C}">
                <a14:useLocalDpi xmlns:a14="http://schemas.microsoft.com/office/drawing/2010/main" val="0"/>
              </a:ext>
            </a:extLst>
          </a:blip>
          <a:srcRect/>
          <a:stretch>
            <a:fillRect/>
          </a:stretch>
        </p:blipFill>
        <p:spPr bwMode="auto">
          <a:xfrm>
            <a:off x="7682588" y="3512521"/>
            <a:ext cx="897317" cy="1126331"/>
          </a:xfrm>
          <a:prstGeom prst="rect">
            <a:avLst/>
          </a:prstGeom>
          <a:ln>
            <a:noFill/>
          </a:ln>
          <a:effectLst>
            <a:softEdge rad="112500"/>
          </a:effectLst>
        </p:spPr>
      </p:pic>
      <p:pic>
        <p:nvPicPr>
          <p:cNvPr id="6" name="Picture 5" descr="Picture of a man" title="2011-2016 Region 5: South Central Region"/>
          <p:cNvPicPr/>
          <p:nvPr/>
        </p:nvPicPr>
        <p:blipFill>
          <a:blip r:embed="rId4">
            <a:extLst>
              <a:ext uri="{28A0092B-C50C-407E-A947-70E740481C1C}">
                <a14:useLocalDpi xmlns:a14="http://schemas.microsoft.com/office/drawing/2010/main" val="0"/>
              </a:ext>
            </a:extLst>
          </a:blip>
          <a:srcRect/>
          <a:stretch>
            <a:fillRect/>
          </a:stretch>
        </p:blipFill>
        <p:spPr bwMode="auto">
          <a:xfrm>
            <a:off x="7625269" y="4524626"/>
            <a:ext cx="1213931" cy="1153125"/>
          </a:xfrm>
          <a:prstGeom prst="rect">
            <a:avLst/>
          </a:prstGeom>
          <a:ln>
            <a:noFill/>
          </a:ln>
          <a:effectLst>
            <a:softEdge rad="112500"/>
          </a:effectLst>
        </p:spPr>
      </p:pic>
      <p:pic>
        <p:nvPicPr>
          <p:cNvPr id="7" name="Picture 6" descr="Picture of a woman with a child" title="2011-2016 Region 5: South Central Regi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4270" y="2247377"/>
            <a:ext cx="1106546" cy="1329975"/>
          </a:xfrm>
          <a:prstGeom prst="rect">
            <a:avLst/>
          </a:prstGeom>
          <a:ln>
            <a:noFill/>
          </a:ln>
          <a:effectLst>
            <a:softEdge rad="112500"/>
          </a:effectLst>
        </p:spPr>
      </p:pic>
      <p:pic>
        <p:nvPicPr>
          <p:cNvPr id="8" name="Picture 7" descr="Picture of a woman" title="2011-2016 Region 5: South Central Region"/>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2890" y="1300103"/>
            <a:ext cx="838893" cy="994980"/>
          </a:xfrm>
          <a:prstGeom prst="rect">
            <a:avLst/>
          </a:prstGeom>
          <a:ln>
            <a:noFill/>
          </a:ln>
          <a:effectLst>
            <a:softEdge rad="112500"/>
          </a:effectLst>
        </p:spPr>
      </p:pic>
      <p:pic>
        <p:nvPicPr>
          <p:cNvPr id="9" name="Picture 8" descr="Picture of an Armadillo" title="2011-2016 Region 5: South Central Regio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28352">
            <a:off x="434053" y="5587514"/>
            <a:ext cx="1029570" cy="665143"/>
          </a:xfrm>
          <a:prstGeom prst="rect">
            <a:avLst/>
          </a:prstGeom>
          <a:ln>
            <a:noFill/>
          </a:ln>
          <a:effectLst>
            <a:outerShdw blurRad="292100" dist="139700" dir="2700000" algn="tl" rotWithShape="0">
              <a:srgbClr val="333333">
                <a:alpha val="65000"/>
              </a:srgbClr>
            </a:outerShdw>
          </a:effectLst>
        </p:spPr>
      </p:pic>
      <p:sp>
        <p:nvSpPr>
          <p:cNvPr id="3" name="Slide Number Placeholder 2"/>
          <p:cNvSpPr>
            <a:spLocks noGrp="1"/>
          </p:cNvSpPr>
          <p:nvPr>
            <p:ph type="sldNum" sz="quarter" idx="15"/>
          </p:nvPr>
        </p:nvSpPr>
        <p:spPr/>
        <p:txBody>
          <a:bodyPr/>
          <a:lstStyle/>
          <a:p>
            <a:fld id="{0C9FA9AA-3294-404D-B319-2B75C3DF66C7}" type="slidenum">
              <a:rPr lang="en-US" smtClean="0"/>
              <a:t>7</a:t>
            </a:fld>
            <a:endParaRPr lang="en-US"/>
          </a:p>
        </p:txBody>
      </p:sp>
    </p:spTree>
    <p:extLst>
      <p:ext uri="{BB962C8B-B14F-4D97-AF65-F5344CB8AC3E}">
        <p14:creationId xmlns:p14="http://schemas.microsoft.com/office/powerpoint/2010/main" val="6914583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0559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9448800" cy="1066800"/>
          </a:xfrm>
        </p:spPr>
        <p:txBody>
          <a:bodyPr>
            <a:noAutofit/>
          </a:bodyPr>
          <a:lstStyle/>
          <a:p>
            <a:pPr algn="ctr"/>
            <a:r>
              <a:rPr lang="en-US" sz="2400" dirty="0"/>
              <a:t>2011-2106 Region 6: Pacific Northwest Region</a:t>
            </a:r>
            <a:br>
              <a:rPr lang="en-US" sz="2400" dirty="0"/>
            </a:br>
            <a:r>
              <a:rPr lang="en-US" sz="2400" dirty="0"/>
              <a:t>University of Washington, </a:t>
            </a:r>
            <a:br>
              <a:rPr lang="en-US" sz="2400" dirty="0"/>
            </a:br>
            <a:r>
              <a:rPr lang="en-US" sz="2400" dirty="0" smtClean="0"/>
              <a:t>Health </a:t>
            </a:r>
            <a:r>
              <a:rPr lang="en-US" sz="2400" dirty="0"/>
              <a:t>Sciences Libraries and Information Center, Seattle</a:t>
            </a:r>
          </a:p>
        </p:txBody>
      </p:sp>
      <p:pic>
        <p:nvPicPr>
          <p:cNvPr id="4" name="Picture 3" descr="Picture of a tribal statue" title="2011-2106 Region 6: Pacific Northwest Region"/>
          <p:cNvPicPr>
            <a:picLocks noChangeAspect="1"/>
          </p:cNvPicPr>
          <p:nvPr/>
        </p:nvPicPr>
        <p:blipFill rotWithShape="1">
          <a:blip r:embed="rId4" cstate="print">
            <a:extLst>
              <a:ext uri="{28A0092B-C50C-407E-A947-70E740481C1C}">
                <a14:useLocalDpi xmlns:a14="http://schemas.microsoft.com/office/drawing/2010/main" val="0"/>
              </a:ext>
            </a:extLst>
          </a:blip>
          <a:srcRect l="23400" r="29802"/>
          <a:stretch/>
        </p:blipFill>
        <p:spPr>
          <a:xfrm>
            <a:off x="262906" y="1360358"/>
            <a:ext cx="1907478" cy="2909321"/>
          </a:xfrm>
          <a:prstGeom prst="rect">
            <a:avLst/>
          </a:prstGeom>
          <a:ln>
            <a:noFill/>
          </a:ln>
          <a:effectLst>
            <a:outerShdw blurRad="292100" dist="139700" dir="2700000" algn="tl" rotWithShape="0">
              <a:srgbClr val="333333">
                <a:alpha val="65000"/>
              </a:srgbClr>
            </a:outerShdw>
          </a:effectLst>
        </p:spPr>
      </p:pic>
      <p:grpSp>
        <p:nvGrpSpPr>
          <p:cNvPr id="19" name="Group 18" descr="Logo of Response Recovery App in Washington" title="Response Recovery App in Washington"/>
          <p:cNvGrpSpPr/>
          <p:nvPr/>
        </p:nvGrpSpPr>
        <p:grpSpPr>
          <a:xfrm>
            <a:off x="6670693" y="2982219"/>
            <a:ext cx="2390481" cy="621279"/>
            <a:chOff x="6259183" y="3207892"/>
            <a:chExt cx="2313995" cy="773753"/>
          </a:xfrm>
        </p:grpSpPr>
        <p:sp>
          <p:nvSpPr>
            <p:cNvPr id="18" name="Rectangle 17"/>
            <p:cNvSpPr/>
            <p:nvPr/>
          </p:nvSpPr>
          <p:spPr>
            <a:xfrm>
              <a:off x="6259183" y="3207892"/>
              <a:ext cx="2313995" cy="773753"/>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9" name="Picture 8" descr="Logo of Response &amp; Recovery App in Washington" title="Response &amp; Recovery App in Washingto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4209" y="3293109"/>
              <a:ext cx="2143942" cy="603321"/>
            </a:xfrm>
            <a:prstGeom prst="rect">
              <a:avLst/>
            </a:prstGeom>
            <a:ln>
              <a:noFill/>
            </a:ln>
            <a:effectLst>
              <a:outerShdw blurRad="292100" dist="139700" dir="2700000" algn="tl" rotWithShape="0">
                <a:srgbClr val="333333">
                  <a:alpha val="65000"/>
                </a:srgbClr>
              </a:outerShdw>
            </a:effectLst>
          </p:spPr>
        </p:pic>
      </p:grpSp>
      <p:grpSp>
        <p:nvGrpSpPr>
          <p:cNvPr id="21" name="Group 20" descr="Logo of Health Resources &amp; Services Administration" title="Health Resources &amp; Services Administration"/>
          <p:cNvGrpSpPr/>
          <p:nvPr/>
        </p:nvGrpSpPr>
        <p:grpSpPr>
          <a:xfrm>
            <a:off x="6810543" y="2320742"/>
            <a:ext cx="2214807" cy="648765"/>
            <a:chOff x="6352919" y="4002950"/>
            <a:chExt cx="2143942" cy="807985"/>
          </a:xfrm>
        </p:grpSpPr>
        <p:sp>
          <p:nvSpPr>
            <p:cNvPr id="20" name="Rectangle 19"/>
            <p:cNvSpPr/>
            <p:nvPr/>
          </p:nvSpPr>
          <p:spPr>
            <a:xfrm>
              <a:off x="6352919" y="4002950"/>
              <a:ext cx="2143942" cy="807985"/>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0" name="Picture 9" descr="Logo of Health Resources &amp; Service Administration" title="Health Resources &amp; Service Administratio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1198" y="4024255"/>
              <a:ext cx="2087384" cy="765374"/>
            </a:xfrm>
            <a:prstGeom prst="rect">
              <a:avLst/>
            </a:prstGeom>
            <a:ln>
              <a:noFill/>
            </a:ln>
            <a:effectLst>
              <a:outerShdw blurRad="292100" dist="139700" dir="2700000" algn="tl" rotWithShape="0">
                <a:srgbClr val="333333">
                  <a:alpha val="65000"/>
                </a:srgbClr>
              </a:outerShdw>
            </a:effectLst>
          </p:spPr>
        </p:pic>
      </p:grpSp>
      <p:pic>
        <p:nvPicPr>
          <p:cNvPr id="11" name="Picture 10" descr="Logo of Center for Health Literacy Promotion " title="Center for Health Literacy Promotion "/>
          <p:cNvPicPr>
            <a:picLocks noChangeAspect="1"/>
          </p:cNvPicPr>
          <p:nvPr/>
        </p:nvPicPr>
        <p:blipFill rotWithShape="1">
          <a:blip r:embed="rId7" cstate="print">
            <a:extLst>
              <a:ext uri="{28A0092B-C50C-407E-A947-70E740481C1C}">
                <a14:useLocalDpi xmlns:a14="http://schemas.microsoft.com/office/drawing/2010/main" val="0"/>
              </a:ext>
            </a:extLst>
          </a:blip>
          <a:srcRect t="687" r="9059" b="12647"/>
          <a:stretch/>
        </p:blipFill>
        <p:spPr>
          <a:xfrm>
            <a:off x="6563448" y="1564373"/>
            <a:ext cx="2440062" cy="719192"/>
          </a:xfrm>
          <a:prstGeom prst="rect">
            <a:avLst/>
          </a:prstGeom>
          <a:ln>
            <a:noFill/>
          </a:ln>
          <a:effectLst>
            <a:outerShdw blurRad="292100" dist="139700" dir="2700000" algn="tl" rotWithShape="0">
              <a:srgbClr val="333333">
                <a:alpha val="65000"/>
              </a:srgbClr>
            </a:outerShdw>
          </a:effectLst>
        </p:spPr>
      </p:pic>
      <p:pic>
        <p:nvPicPr>
          <p:cNvPr id="6" name="Picture 5" descr="Picture of an exhibit section with ipad" title="2011-2106 Region 6: Pacific Northwest Regio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0138" y="4281521"/>
            <a:ext cx="2028539" cy="1521405"/>
          </a:xfrm>
          <a:prstGeom prst="rect">
            <a:avLst/>
          </a:prstGeom>
          <a:ln>
            <a:noFill/>
          </a:ln>
          <a:effectLst>
            <a:outerShdw blurRad="292100" dist="139700" dir="2700000" algn="tl" rotWithShape="0">
              <a:srgbClr val="333333">
                <a:alpha val="65000"/>
              </a:srgbClr>
            </a:outerShdw>
          </a:effectLst>
        </p:spPr>
      </p:pic>
      <p:pic>
        <p:nvPicPr>
          <p:cNvPr id="8" name="Picture 7" descr="Logo of Northwest Regional Primary Care Association " title="Northwest Regional Primary Care Association "/>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39757" y="3969387"/>
            <a:ext cx="2087517" cy="124157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458511" y="1944248"/>
            <a:ext cx="4219633" cy="584775"/>
          </a:xfrm>
          <a:prstGeom prst="rect">
            <a:avLst/>
          </a:prstGeom>
          <a:noFill/>
        </p:spPr>
        <p:txBody>
          <a:bodyPr wrap="square" rtlCol="0">
            <a:spAutoFit/>
          </a:bodyPr>
          <a:lstStyle/>
          <a:p>
            <a:pPr algn="ctr"/>
            <a:r>
              <a:rPr lang="en-US" sz="1600" b="1" spc="-14" dirty="0">
                <a:effectLst>
                  <a:outerShdw blurRad="38100" dist="38100" dir="2700000" algn="tl">
                    <a:srgbClr val="000000">
                      <a:alpha val="43137"/>
                    </a:srgbClr>
                  </a:outerShdw>
                </a:effectLst>
                <a:latin typeface="Arial"/>
                <a:cs typeface="Arial"/>
              </a:rPr>
              <a:t>580 Outreach </a:t>
            </a:r>
            <a:r>
              <a:rPr lang="en-US" sz="1600" b="1" spc="-14" dirty="0" smtClean="0">
                <a:effectLst>
                  <a:outerShdw blurRad="38100" dist="38100" dir="2700000" algn="tl">
                    <a:srgbClr val="000000">
                      <a:alpha val="43137"/>
                    </a:srgbClr>
                  </a:outerShdw>
                </a:effectLst>
                <a:latin typeface="Arial"/>
                <a:cs typeface="Arial"/>
              </a:rPr>
              <a:t>Activities by </a:t>
            </a:r>
            <a:r>
              <a:rPr lang="en-US" sz="1600" b="1" spc="-14" dirty="0">
                <a:effectLst>
                  <a:outerShdw blurRad="38100" dist="38100" dir="2700000" algn="tl">
                    <a:srgbClr val="000000">
                      <a:alpha val="43137"/>
                    </a:srgbClr>
                  </a:outerShdw>
                </a:effectLst>
                <a:latin typeface="Arial"/>
                <a:cs typeface="Arial"/>
              </a:rPr>
              <a:t>RML and </a:t>
            </a:r>
            <a:r>
              <a:rPr lang="en-US" sz="1600" b="1" spc="-14" dirty="0" smtClean="0">
                <a:effectLst>
                  <a:outerShdw blurRad="38100" dist="38100" dir="2700000" algn="tl">
                    <a:srgbClr val="000000">
                      <a:alpha val="43137"/>
                    </a:srgbClr>
                  </a:outerShdw>
                </a:effectLst>
                <a:latin typeface="Arial"/>
                <a:cs typeface="Arial"/>
              </a:rPr>
              <a:t>Subcontractors</a:t>
            </a:r>
            <a:endParaRPr lang="en-US" sz="1600" b="1" dirty="0">
              <a:effectLst>
                <a:outerShdw blurRad="38100" dist="38100" dir="2700000" algn="tl">
                  <a:srgbClr val="000000">
                    <a:alpha val="43137"/>
                  </a:srgbClr>
                </a:outerShdw>
              </a:effectLst>
            </a:endParaRPr>
          </a:p>
        </p:txBody>
      </p:sp>
      <p:grpSp>
        <p:nvGrpSpPr>
          <p:cNvPr id="14" name="Group 13" descr="Logo of Science Boot Camp for Librarians" title="Science Boot Camp for Librarians"/>
          <p:cNvGrpSpPr/>
          <p:nvPr/>
        </p:nvGrpSpPr>
        <p:grpSpPr>
          <a:xfrm>
            <a:off x="3014141" y="4590172"/>
            <a:ext cx="2520985" cy="1562319"/>
            <a:chOff x="2218249" y="3856037"/>
            <a:chExt cx="2887151" cy="2302014"/>
          </a:xfrm>
        </p:grpSpPr>
        <p:sp>
          <p:nvSpPr>
            <p:cNvPr id="7" name="Rectangle 6"/>
            <p:cNvSpPr/>
            <p:nvPr/>
          </p:nvSpPr>
          <p:spPr>
            <a:xfrm>
              <a:off x="2218249" y="3856037"/>
              <a:ext cx="2887151" cy="230201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descr="Logo of Science Boot Camp for Librarians" title="Science Boot Camp for Librarian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3074" y="3868807"/>
              <a:ext cx="2857500" cy="2276475"/>
            </a:xfrm>
            <a:prstGeom prst="rect">
              <a:avLst/>
            </a:prstGeom>
            <a:ln>
              <a:noFill/>
            </a:ln>
            <a:effectLst>
              <a:outerShdw blurRad="292100" dist="139700" dir="2700000" algn="tl" rotWithShape="0">
                <a:srgbClr val="333333">
                  <a:alpha val="65000"/>
                </a:srgbClr>
              </a:outerShdw>
            </a:effectLst>
          </p:spPr>
        </p:pic>
      </p:grpSp>
      <p:pic>
        <p:nvPicPr>
          <p:cNvPr id="13" name="Picture 12" descr="Bar graph " title="580 Outreach Activities by RML and Subcontractors"/>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591615" y="2491542"/>
            <a:ext cx="3957243" cy="1891428"/>
          </a:xfrm>
          <a:prstGeom prst="rect">
            <a:avLst/>
          </a:prstGeom>
          <a:ln>
            <a:noFill/>
          </a:ln>
          <a:effectLst>
            <a:outerShdw blurRad="292100" dist="139700" dir="2700000" algn="tl" rotWithShape="0">
              <a:srgbClr val="333333">
                <a:alpha val="65000"/>
              </a:srgbClr>
            </a:outerShdw>
          </a:effectLst>
        </p:spPr>
      </p:pic>
      <p:grpSp>
        <p:nvGrpSpPr>
          <p:cNvPr id="17" name="Group 16" descr="Picture of a binary head" title="#NNLMdataforum"/>
          <p:cNvGrpSpPr/>
          <p:nvPr/>
        </p:nvGrpSpPr>
        <p:grpSpPr>
          <a:xfrm>
            <a:off x="5290341" y="4394126"/>
            <a:ext cx="2235737" cy="2178580"/>
            <a:chOff x="4836184" y="3962401"/>
            <a:chExt cx="2087104" cy="2616590"/>
          </a:xfrm>
        </p:grpSpPr>
        <p:pic>
          <p:nvPicPr>
            <p:cNvPr id="15" name="Picture 14" descr="Picture of a binary head"/>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36184" y="3962401"/>
              <a:ext cx="2087104" cy="2087104"/>
            </a:xfrm>
            <a:prstGeom prst="rect">
              <a:avLst/>
            </a:prstGeom>
            <a:ln>
              <a:noFill/>
            </a:ln>
            <a:effectLst>
              <a:outerShdw blurRad="292100" dist="139700" dir="2700000" algn="tl" rotWithShape="0">
                <a:srgbClr val="333333">
                  <a:alpha val="65000"/>
                </a:srgbClr>
              </a:outerShdw>
            </a:effectLst>
          </p:spPr>
        </p:pic>
        <p:sp>
          <p:nvSpPr>
            <p:cNvPr id="16" name="TextBox 15" descr="Picture of a binary head" title="# NNLM data forum"/>
            <p:cNvSpPr txBox="1"/>
            <p:nvPr/>
          </p:nvSpPr>
          <p:spPr>
            <a:xfrm>
              <a:off x="4898437" y="5929452"/>
              <a:ext cx="1962599" cy="649539"/>
            </a:xfrm>
            <a:prstGeom prst="rect">
              <a:avLst/>
            </a:prstGeom>
            <a:noFill/>
          </p:spPr>
          <p:txBody>
            <a:bodyPr wrap="none" rtlCol="0">
              <a:spAutoFit/>
            </a:bodyPr>
            <a:lstStyle/>
            <a:p>
              <a:pPr algn="ctr"/>
              <a:r>
                <a:rPr lang="en-US" sz="1200" dirty="0" smtClean="0">
                  <a:latin typeface="Arial" panose="020B0604020202020204" pitchFamily="34" charset="0"/>
                  <a:cs typeface="Arial" panose="020B0604020202020204" pitchFamily="34" charset="0"/>
                </a:rPr>
                <a:t>#</a:t>
              </a:r>
              <a:r>
                <a:rPr lang="en-US" sz="1200" dirty="0" err="1" smtClean="0">
                  <a:latin typeface="Arial" panose="020B0604020202020204" pitchFamily="34" charset="0"/>
                  <a:cs typeface="Arial" panose="020B0604020202020204" pitchFamily="34" charset="0"/>
                </a:rPr>
                <a:t>NNLMdataforum</a:t>
              </a:r>
              <a:endParaRPr lang="en-US" sz="1200" dirty="0" smtClean="0">
                <a:latin typeface="Arial" panose="020B0604020202020204" pitchFamily="34" charset="0"/>
                <a:cs typeface="Arial" panose="020B0604020202020204" pitchFamily="34" charset="0"/>
              </a:endParaRPr>
            </a:p>
            <a:p>
              <a:pPr algn="ctr"/>
              <a:r>
                <a:rPr lang="en-US" sz="1200" dirty="0" smtClean="0">
                  <a:latin typeface="Arial" panose="020B0604020202020204" pitchFamily="34" charset="0"/>
                  <a:cs typeface="Arial" panose="020B0604020202020204" pitchFamily="34" charset="0"/>
                </a:rPr>
                <a:t>March 2016</a:t>
              </a:r>
              <a:endParaRPr lang="en-US" sz="1200" dirty="0">
                <a:latin typeface="Arial" panose="020B0604020202020204" pitchFamily="34" charset="0"/>
                <a:cs typeface="Arial" panose="020B0604020202020204" pitchFamily="34" charset="0"/>
              </a:endParaRPr>
            </a:p>
          </p:txBody>
        </p:sp>
      </p:grpSp>
      <p:sp>
        <p:nvSpPr>
          <p:cNvPr id="23" name="TextBox 22"/>
          <p:cNvSpPr txBox="1"/>
          <p:nvPr/>
        </p:nvSpPr>
        <p:spPr>
          <a:xfrm>
            <a:off x="2674549" y="3843281"/>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2</a:t>
            </a:r>
          </a:p>
        </p:txBody>
      </p:sp>
      <p:sp>
        <p:nvSpPr>
          <p:cNvPr id="25" name="TextBox 24"/>
          <p:cNvSpPr txBox="1"/>
          <p:nvPr/>
        </p:nvSpPr>
        <p:spPr>
          <a:xfrm>
            <a:off x="4615183" y="4074113"/>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3</a:t>
            </a:r>
          </a:p>
        </p:txBody>
      </p:sp>
      <p:sp>
        <p:nvSpPr>
          <p:cNvPr id="26" name="TextBox 25"/>
          <p:cNvSpPr txBox="1"/>
          <p:nvPr/>
        </p:nvSpPr>
        <p:spPr>
          <a:xfrm>
            <a:off x="5772149" y="3946409"/>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4</a:t>
            </a:r>
          </a:p>
        </p:txBody>
      </p:sp>
      <p:sp>
        <p:nvSpPr>
          <p:cNvPr id="27" name="TextBox 26"/>
          <p:cNvSpPr txBox="1"/>
          <p:nvPr/>
        </p:nvSpPr>
        <p:spPr>
          <a:xfrm>
            <a:off x="8600379" y="1471449"/>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8</a:t>
            </a:r>
          </a:p>
        </p:txBody>
      </p:sp>
      <p:sp>
        <p:nvSpPr>
          <p:cNvPr id="28" name="TextBox 27"/>
          <p:cNvSpPr txBox="1"/>
          <p:nvPr/>
        </p:nvSpPr>
        <p:spPr>
          <a:xfrm>
            <a:off x="7526078" y="2688060"/>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7</a:t>
            </a:r>
          </a:p>
        </p:txBody>
      </p:sp>
      <p:sp>
        <p:nvSpPr>
          <p:cNvPr id="29" name="TextBox 28"/>
          <p:cNvSpPr txBox="1"/>
          <p:nvPr/>
        </p:nvSpPr>
        <p:spPr>
          <a:xfrm>
            <a:off x="7783480" y="3521670"/>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6</a:t>
            </a:r>
          </a:p>
        </p:txBody>
      </p:sp>
      <p:sp>
        <p:nvSpPr>
          <p:cNvPr id="30" name="TextBox 29"/>
          <p:cNvSpPr txBox="1"/>
          <p:nvPr/>
        </p:nvSpPr>
        <p:spPr>
          <a:xfrm>
            <a:off x="7663057" y="4311945"/>
            <a:ext cx="391869" cy="253916"/>
          </a:xfrm>
          <a:prstGeom prst="rect">
            <a:avLst/>
          </a:prstGeom>
          <a:noFill/>
        </p:spPr>
        <p:txBody>
          <a:bodyPr wrap="square" rtlCol="0">
            <a:spAutoFit/>
          </a:bodyPr>
          <a:lstStyle/>
          <a:p>
            <a:r>
              <a:rPr lang="en-US" sz="1050" dirty="0">
                <a:latin typeface="Arial" panose="020B0604020202020204" pitchFamily="34" charset="0"/>
                <a:cs typeface="Arial" panose="020B0604020202020204" pitchFamily="34" charset="0"/>
              </a:rPr>
              <a:t>5</a:t>
            </a:r>
          </a:p>
        </p:txBody>
      </p:sp>
      <p:sp>
        <p:nvSpPr>
          <p:cNvPr id="2" name="Slide Number Placeholder 1"/>
          <p:cNvSpPr>
            <a:spLocks noGrp="1"/>
          </p:cNvSpPr>
          <p:nvPr>
            <p:ph type="sldNum" sz="quarter" idx="15"/>
          </p:nvPr>
        </p:nvSpPr>
        <p:spPr/>
        <p:txBody>
          <a:bodyPr/>
          <a:lstStyle/>
          <a:p>
            <a:fld id="{0C9FA9AA-3294-404D-B319-2B75C3DF66C7}" type="slidenum">
              <a:rPr lang="en-US" smtClean="0"/>
              <a:t>8</a:t>
            </a:fld>
            <a:endParaRPr lang="en-US"/>
          </a:p>
        </p:txBody>
      </p:sp>
    </p:spTree>
    <p:extLst>
      <p:ext uri="{BB962C8B-B14F-4D97-AF65-F5344CB8AC3E}">
        <p14:creationId xmlns:p14="http://schemas.microsoft.com/office/powerpoint/2010/main" val="112677133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055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0"/>
            <a:ext cx="6400800" cy="1409700"/>
          </a:xfrm>
        </p:spPr>
        <p:txBody>
          <a:bodyPr>
            <a:normAutofit/>
          </a:bodyPr>
          <a:lstStyle/>
          <a:p>
            <a:r>
              <a:rPr lang="en-US" sz="1800" dirty="0"/>
              <a:t>2011-2106 Region </a:t>
            </a:r>
            <a:r>
              <a:rPr lang="en-US" sz="1800" dirty="0" smtClean="0"/>
              <a:t>7: </a:t>
            </a:r>
            <a:r>
              <a:rPr lang="en-US" sz="1800" dirty="0"/>
              <a:t>Pacific </a:t>
            </a:r>
            <a:r>
              <a:rPr lang="en-US" sz="1800" dirty="0" smtClean="0"/>
              <a:t>Southwest Region</a:t>
            </a:r>
            <a:r>
              <a:rPr lang="en-US" sz="1800" dirty="0"/>
              <a:t/>
            </a:r>
            <a:br>
              <a:rPr lang="en-US" sz="1800" dirty="0"/>
            </a:br>
            <a:r>
              <a:rPr lang="en-US" sz="1800" dirty="0"/>
              <a:t>University of </a:t>
            </a:r>
            <a:r>
              <a:rPr lang="en-US" sz="1800" dirty="0" smtClean="0"/>
              <a:t>California, Los Angeles, Louise M. Darling Biomedical Library </a:t>
            </a:r>
            <a:endParaRPr lang="en-US" sz="1800" dirty="0"/>
          </a:p>
        </p:txBody>
      </p:sp>
      <p:pic>
        <p:nvPicPr>
          <p:cNvPr id="5" name="Picture 4" descr="Webinars, Funding, Resources, Outreach, Collaboration, E-Science" title="2011-2016 Region 7:  Pacific Southwest Region, University of California, Los Angeles, Louise M. Darling Biomedical Library"/>
          <p:cNvPicPr>
            <a:picLocks noChangeAspect="1"/>
          </p:cNvPicPr>
          <p:nvPr/>
        </p:nvPicPr>
        <p:blipFill>
          <a:blip r:embed="rId4"/>
          <a:stretch>
            <a:fillRect/>
          </a:stretch>
        </p:blipFill>
        <p:spPr>
          <a:xfrm>
            <a:off x="123825" y="28460"/>
            <a:ext cx="8943975" cy="6727424"/>
          </a:xfrm>
          <a:prstGeom prst="rect">
            <a:avLst/>
          </a:prstGeom>
        </p:spPr>
      </p:pic>
      <p:sp>
        <p:nvSpPr>
          <p:cNvPr id="3" name="Slide Number Placeholder 2"/>
          <p:cNvSpPr>
            <a:spLocks noGrp="1"/>
          </p:cNvSpPr>
          <p:nvPr>
            <p:ph type="sldNum" sz="quarter" idx="12"/>
          </p:nvPr>
        </p:nvSpPr>
        <p:spPr/>
        <p:txBody>
          <a:bodyPr/>
          <a:lstStyle/>
          <a:p>
            <a:fld id="{0C9FA9AA-3294-404D-B319-2B75C3DF66C7}" type="slidenum">
              <a:rPr lang="en-US" smtClean="0"/>
              <a:t>9</a:t>
            </a:fld>
            <a:endParaRPr lang="en-US"/>
          </a:p>
        </p:txBody>
      </p:sp>
    </p:spTree>
    <p:extLst>
      <p:ext uri="{BB962C8B-B14F-4D97-AF65-F5344CB8AC3E}">
        <p14:creationId xmlns:p14="http://schemas.microsoft.com/office/powerpoint/2010/main" val="1535347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2538</TotalTime>
  <Words>3990</Words>
  <Application>Microsoft Office PowerPoint</Application>
  <PresentationFormat>On-screen Show (4:3)</PresentationFormat>
  <Paragraphs>514</Paragraphs>
  <Slides>58</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Courier New</vt:lpstr>
      <vt:lpstr>Wingdings</vt:lpstr>
      <vt:lpstr>Wingdings 2</vt:lpstr>
      <vt:lpstr>Paper</vt:lpstr>
      <vt:lpstr>Joyce Backus – Library Operations</vt:lpstr>
      <vt:lpstr>2011-2016 AND 2016-2021</vt:lpstr>
      <vt:lpstr>2011-2016 Region 1: Middle Atlantic Region  University of Pittsburgh Health Sciences Library System (HSLS)</vt:lpstr>
      <vt:lpstr>2011-2016 Region 2: Southeastern/Atlantic Region University of Maryland, Baltimore,  Health Sciences and Human Services Library</vt:lpstr>
      <vt:lpstr>2011-2016 Region 3: Greater Midwest Region The University of Illinois at Chicago, Library of the Health Sciences</vt:lpstr>
      <vt:lpstr>Region 4: MidContinental Region University of Utah, Spencer S. Eccles Health Sciences Library, Salt Lake City</vt:lpstr>
      <vt:lpstr>2011-2016 Region 5: South Central Region Houston Academy of Medicine, Texas Medical Center Library </vt:lpstr>
      <vt:lpstr>2011-2106 Region 6: Pacific Northwest Region University of Washington,  Health Sciences Libraries and Information Center, Seattle</vt:lpstr>
      <vt:lpstr>2011-2106 Region 7: Pacific Southwest Region University of California, Los Angeles, Louise M. Darling Biomedical Library </vt:lpstr>
      <vt:lpstr>2011-2106 Region 8: New England Region University of Massachusetts Medical School,  The Lamar Soutter, Worcester </vt:lpstr>
      <vt:lpstr>2011-2016 National Training Center (NTC), University of Utah</vt:lpstr>
      <vt:lpstr>2011-2016 Outreach Evaluation Resource Center (OERC) , University of Washington</vt:lpstr>
      <vt:lpstr>2011-2016 Web Services Technology Operations Center (Web-STOC), University of Washington</vt:lpstr>
      <vt:lpstr>Looking Ahead - 2016-2021 Cooperative Agreements</vt:lpstr>
      <vt:lpstr>Looking back, looking ahead - MEDLINE</vt:lpstr>
      <vt:lpstr>Journals indexed for MEDLINE</vt:lpstr>
      <vt:lpstr>Journals indexed for MEDLINE </vt:lpstr>
      <vt:lpstr>MEDLINE indexing growth</vt:lpstr>
      <vt:lpstr>MEDLINE indexing growth </vt:lpstr>
      <vt:lpstr>MEDLINE indexing growth  </vt:lpstr>
      <vt:lpstr>MEDLINE indexing growth    </vt:lpstr>
      <vt:lpstr>MEDLINE indexing staff</vt:lpstr>
      <vt:lpstr>Journal assignment for indexing</vt:lpstr>
      <vt:lpstr>Journal assignment for indexing   </vt:lpstr>
      <vt:lpstr>Journal assignment for indexing </vt:lpstr>
      <vt:lpstr>Journal assignment for indexing      </vt:lpstr>
      <vt:lpstr>Indexing process</vt:lpstr>
      <vt:lpstr>Indexing process </vt:lpstr>
      <vt:lpstr>Indexing process   </vt:lpstr>
      <vt:lpstr>Indexing process        </vt:lpstr>
      <vt:lpstr>Indexing process  </vt:lpstr>
      <vt:lpstr>Indexing process    </vt:lpstr>
      <vt:lpstr>Indexing process     </vt:lpstr>
      <vt:lpstr>Indexing process       </vt:lpstr>
      <vt:lpstr>Indexing process         </vt:lpstr>
      <vt:lpstr>Indexing process      </vt:lpstr>
      <vt:lpstr>View of the indexing system</vt:lpstr>
      <vt:lpstr>View of the indexing system </vt:lpstr>
      <vt:lpstr>View of the indexing system     </vt:lpstr>
      <vt:lpstr>View of the indexing system  </vt:lpstr>
      <vt:lpstr>View of the indexing system   </vt:lpstr>
      <vt:lpstr>View of the indexing system    </vt:lpstr>
      <vt:lpstr>View of the indexing system      </vt:lpstr>
      <vt:lpstr>Tools to improve efficiency</vt:lpstr>
      <vt:lpstr>Tools to improve efficiency </vt:lpstr>
      <vt:lpstr>Tools to improve efficiency  </vt:lpstr>
      <vt:lpstr>MTI – Medical Text Indexer</vt:lpstr>
      <vt:lpstr>MTI – Medical Text Indexer  </vt:lpstr>
      <vt:lpstr>MTI – Medical Text Indexer </vt:lpstr>
      <vt:lpstr>MTI – Medical Text Indexer   </vt:lpstr>
      <vt:lpstr>MTI – Medical Text Indexer    </vt:lpstr>
      <vt:lpstr>MTI Development</vt:lpstr>
      <vt:lpstr>MTI Development </vt:lpstr>
      <vt:lpstr>MTI as first-line indexer – MTIFL</vt:lpstr>
      <vt:lpstr>MTI as first-line indexer – MTIFL Completion</vt:lpstr>
      <vt:lpstr>MTI as first-line indexer – MTIFL Completion </vt:lpstr>
      <vt:lpstr>MEDLINE indexing</vt:lpstr>
      <vt:lpstr>MEDLINE indexing </vt:lpstr>
    </vt:vector>
  </TitlesOfParts>
  <Company>National Library of Medicine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MEDLINE Indexing and MTI</dc:title>
  <dc:creator>Schmidt, Susan (NIH/NLM) [E]</dc:creator>
  <cp:lastModifiedBy>Herron, Mary (NIH/NLM) [E]</cp:lastModifiedBy>
  <cp:revision>155</cp:revision>
  <dcterms:created xsi:type="dcterms:W3CDTF">2016-05-03T17:42:41Z</dcterms:created>
  <dcterms:modified xsi:type="dcterms:W3CDTF">2016-06-08T19:50:58Z</dcterms:modified>
</cp:coreProperties>
</file>