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66" r:id="rId2"/>
    <p:sldId id="310" r:id="rId3"/>
    <p:sldId id="311" r:id="rId4"/>
    <p:sldId id="328" r:id="rId5"/>
    <p:sldId id="326" r:id="rId6"/>
    <p:sldId id="270" r:id="rId7"/>
    <p:sldId id="309" r:id="rId8"/>
    <p:sldId id="316" r:id="rId9"/>
    <p:sldId id="300" r:id="rId10"/>
    <p:sldId id="323" r:id="rId11"/>
    <p:sldId id="324" r:id="rId12"/>
    <p:sldId id="295" r:id="rId13"/>
    <p:sldId id="296" r:id="rId14"/>
    <p:sldId id="330" r:id="rId15"/>
    <p:sldId id="331" r:id="rId16"/>
    <p:sldId id="315" r:id="rId17"/>
    <p:sldId id="282" r:id="rId18"/>
    <p:sldId id="272" r:id="rId19"/>
    <p:sldId id="322" r:id="rId20"/>
    <p:sldId id="321" r:id="rId21"/>
    <p:sldId id="320" r:id="rId22"/>
    <p:sldId id="325" r:id="rId23"/>
    <p:sldId id="327" r:id="rId24"/>
    <p:sldId id="317" r:id="rId25"/>
    <p:sldId id="332" r:id="rId26"/>
    <p:sldId id="313" r:id="rId27"/>
    <p:sldId id="314" r:id="rId28"/>
    <p:sldId id="318" r:id="rId29"/>
    <p:sldId id="319" r:id="rId30"/>
    <p:sldId id="329" r:id="rId31"/>
    <p:sldId id="334" r:id="rId32"/>
    <p:sldId id="335" r:id="rId33"/>
    <p:sldId id="312" r:id="rId34"/>
    <p:sldId id="333" r:id="rId35"/>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55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176" autoAdjust="0"/>
    <p:restoredTop sz="86407" autoAdjust="0"/>
  </p:normalViewPr>
  <p:slideViewPr>
    <p:cSldViewPr>
      <p:cViewPr varScale="1">
        <p:scale>
          <a:sx n="80" d="100"/>
          <a:sy n="80" d="100"/>
        </p:scale>
        <p:origin x="90" y="492"/>
      </p:cViewPr>
      <p:guideLst>
        <p:guide orient="horz" pos="2160"/>
        <p:guide pos="2880"/>
      </p:guideLst>
    </p:cSldViewPr>
  </p:slideViewPr>
  <p:outlineViewPr>
    <p:cViewPr>
      <p:scale>
        <a:sx n="33" d="100"/>
        <a:sy n="33" d="100"/>
      </p:scale>
      <p:origin x="36" y="14778"/>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76" d="100"/>
          <a:sy n="76" d="100"/>
        </p:scale>
        <p:origin x="2918"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81184C-BB17-45FC-9C5A-F912E5AF755F}" type="doc">
      <dgm:prSet loTypeId="urn:microsoft.com/office/officeart/2005/8/layout/bProcess4" loCatId="process" qsTypeId="urn:microsoft.com/office/officeart/2005/8/quickstyle/simple4" qsCatId="simple" csTypeId="urn:microsoft.com/office/officeart/2005/8/colors/accent0_3" csCatId="mainScheme" phldr="1"/>
      <dgm:spPr/>
      <dgm:t>
        <a:bodyPr/>
        <a:lstStyle/>
        <a:p>
          <a:endParaRPr lang="en-US"/>
        </a:p>
      </dgm:t>
    </dgm:pt>
    <dgm:pt modelId="{7915A9F9-3831-48BE-8D5A-154F95088819}">
      <dgm:prSet phldrT="[Text]"/>
      <dgm:spPr>
        <a:solidFill>
          <a:schemeClr val="tx2">
            <a:lumMod val="40000"/>
            <a:lumOff val="60000"/>
          </a:schemeClr>
        </a:solidFill>
      </dgm:spPr>
      <dgm:t>
        <a:bodyPr/>
        <a:lstStyle/>
        <a:p>
          <a:r>
            <a:rPr lang="en-US" dirty="0" smtClean="0"/>
            <a:t>Announce in Unified Agenda</a:t>
          </a:r>
          <a:endParaRPr lang="en-US" dirty="0"/>
        </a:p>
      </dgm:t>
    </dgm:pt>
    <dgm:pt modelId="{5881CA61-809C-4FD4-ACB9-4B951DA3FB0B}" type="parTrans" cxnId="{572D0275-99D5-44E7-9C21-C614306033A8}">
      <dgm:prSet/>
      <dgm:spPr/>
      <dgm:t>
        <a:bodyPr/>
        <a:lstStyle/>
        <a:p>
          <a:endParaRPr lang="en-US"/>
        </a:p>
      </dgm:t>
    </dgm:pt>
    <dgm:pt modelId="{5C19332B-D45F-4972-BE99-69C7BB8CDF74}" type="sibTrans" cxnId="{572D0275-99D5-44E7-9C21-C614306033A8}">
      <dgm:prSet/>
      <dgm:spPr/>
      <dgm:t>
        <a:bodyPr/>
        <a:lstStyle/>
        <a:p>
          <a:endParaRPr lang="en-US"/>
        </a:p>
      </dgm:t>
    </dgm:pt>
    <dgm:pt modelId="{7DEDF439-3492-4564-A6A7-9C9BAEC2D1C8}">
      <dgm:prSet phldrT="[Text]"/>
      <dgm:spPr/>
      <dgm:t>
        <a:bodyPr/>
        <a:lstStyle/>
        <a:p>
          <a:r>
            <a:rPr lang="en-US" dirty="0" smtClean="0"/>
            <a:t>Agency develops draft NPRM</a:t>
          </a:r>
          <a:endParaRPr lang="en-US" dirty="0"/>
        </a:p>
      </dgm:t>
    </dgm:pt>
    <dgm:pt modelId="{CD3865C8-6BE7-49F0-801E-DF376212832A}" type="parTrans" cxnId="{8A908FD4-EB5C-43A0-8A9F-17594FE3369C}">
      <dgm:prSet/>
      <dgm:spPr/>
      <dgm:t>
        <a:bodyPr/>
        <a:lstStyle/>
        <a:p>
          <a:endParaRPr lang="en-US"/>
        </a:p>
      </dgm:t>
    </dgm:pt>
    <dgm:pt modelId="{AA29C8DD-BE92-45CE-B984-E716F56DFC53}" type="sibTrans" cxnId="{8A908FD4-EB5C-43A0-8A9F-17594FE3369C}">
      <dgm:prSet/>
      <dgm:spPr/>
      <dgm:t>
        <a:bodyPr/>
        <a:lstStyle/>
        <a:p>
          <a:endParaRPr lang="en-US"/>
        </a:p>
      </dgm:t>
    </dgm:pt>
    <dgm:pt modelId="{535424D8-1AC5-4D1D-910A-234D8BE48721}">
      <dgm:prSet phldrT="[Text]"/>
      <dgm:spPr/>
      <dgm:t>
        <a:bodyPr/>
        <a:lstStyle/>
        <a:p>
          <a:r>
            <a:rPr lang="en-US" dirty="0" smtClean="0"/>
            <a:t>Departmental (HHS) review</a:t>
          </a:r>
          <a:endParaRPr lang="en-US" dirty="0"/>
        </a:p>
      </dgm:t>
    </dgm:pt>
    <dgm:pt modelId="{BE95D0FB-22B3-43EC-80A8-586E4303E74A}" type="parTrans" cxnId="{D10B249C-3514-452B-87BE-8DBB2FDA77AB}">
      <dgm:prSet/>
      <dgm:spPr/>
      <dgm:t>
        <a:bodyPr/>
        <a:lstStyle/>
        <a:p>
          <a:endParaRPr lang="en-US"/>
        </a:p>
      </dgm:t>
    </dgm:pt>
    <dgm:pt modelId="{B186BC18-D829-4951-8D7D-98F04A2AD045}" type="sibTrans" cxnId="{D10B249C-3514-452B-87BE-8DBB2FDA77AB}">
      <dgm:prSet/>
      <dgm:spPr/>
      <dgm:t>
        <a:bodyPr/>
        <a:lstStyle/>
        <a:p>
          <a:endParaRPr lang="en-US"/>
        </a:p>
      </dgm:t>
    </dgm:pt>
    <dgm:pt modelId="{88FD9628-1D03-4ED2-BDDC-55D1C6CB76C9}">
      <dgm:prSet phldrT="[Text]"/>
      <dgm:spPr>
        <a:solidFill>
          <a:schemeClr val="tx2">
            <a:lumMod val="40000"/>
            <a:lumOff val="60000"/>
          </a:schemeClr>
        </a:solidFill>
      </dgm:spPr>
      <dgm:t>
        <a:bodyPr/>
        <a:lstStyle/>
        <a:p>
          <a:r>
            <a:rPr lang="en-US" dirty="0" smtClean="0"/>
            <a:t>Public comment period</a:t>
          </a:r>
          <a:endParaRPr lang="en-US" dirty="0"/>
        </a:p>
      </dgm:t>
    </dgm:pt>
    <dgm:pt modelId="{62C8478E-4E26-4E66-871F-FDEC6FF2E708}" type="parTrans" cxnId="{B94092F6-1860-4F7C-B2F7-1EE199FFF7EE}">
      <dgm:prSet/>
      <dgm:spPr/>
      <dgm:t>
        <a:bodyPr/>
        <a:lstStyle/>
        <a:p>
          <a:endParaRPr lang="en-US"/>
        </a:p>
      </dgm:t>
    </dgm:pt>
    <dgm:pt modelId="{9E5CDFF2-8CC1-40AB-BDC2-ED7766A301A2}" type="sibTrans" cxnId="{B94092F6-1860-4F7C-B2F7-1EE199FFF7EE}">
      <dgm:prSet/>
      <dgm:spPr/>
      <dgm:t>
        <a:bodyPr/>
        <a:lstStyle/>
        <a:p>
          <a:endParaRPr lang="en-US"/>
        </a:p>
      </dgm:t>
    </dgm:pt>
    <dgm:pt modelId="{2C27D1AA-C726-4D37-B2D8-7D7DC4F533AA}">
      <dgm:prSet phldrT="[Text]"/>
      <dgm:spPr/>
      <dgm:t>
        <a:bodyPr/>
        <a:lstStyle/>
        <a:p>
          <a:r>
            <a:rPr lang="en-US" dirty="0" smtClean="0"/>
            <a:t>Departmental review</a:t>
          </a:r>
          <a:endParaRPr lang="en-US" dirty="0"/>
        </a:p>
      </dgm:t>
    </dgm:pt>
    <dgm:pt modelId="{91031CD9-9C27-44E5-AD0E-B248921260E8}" type="parTrans" cxnId="{481F2D40-39F5-4650-87A9-348A89C29F87}">
      <dgm:prSet/>
      <dgm:spPr/>
      <dgm:t>
        <a:bodyPr/>
        <a:lstStyle/>
        <a:p>
          <a:endParaRPr lang="en-US"/>
        </a:p>
      </dgm:t>
    </dgm:pt>
    <dgm:pt modelId="{C8BCDC0F-AFD0-4AEC-802B-54572999FFBD}" type="sibTrans" cxnId="{481F2D40-39F5-4650-87A9-348A89C29F87}">
      <dgm:prSet/>
      <dgm:spPr/>
      <dgm:t>
        <a:bodyPr/>
        <a:lstStyle/>
        <a:p>
          <a:endParaRPr lang="en-US"/>
        </a:p>
      </dgm:t>
    </dgm:pt>
    <dgm:pt modelId="{CFB01452-F654-4D0E-8F30-2508E2BFA1B7}">
      <dgm:prSet phldrT="[Text]"/>
      <dgm:spPr/>
      <dgm:t>
        <a:bodyPr/>
        <a:lstStyle/>
        <a:p>
          <a:r>
            <a:rPr lang="en-US" dirty="0" smtClean="0"/>
            <a:t>OMB review</a:t>
          </a:r>
          <a:endParaRPr lang="en-US" dirty="0"/>
        </a:p>
      </dgm:t>
    </dgm:pt>
    <dgm:pt modelId="{87F9A71E-16C1-4389-AA2B-ACA978E6958F}" type="parTrans" cxnId="{79C25E58-AA64-4A06-A7C8-F0D1C8946C4E}">
      <dgm:prSet/>
      <dgm:spPr/>
      <dgm:t>
        <a:bodyPr/>
        <a:lstStyle/>
        <a:p>
          <a:endParaRPr lang="en-US"/>
        </a:p>
      </dgm:t>
    </dgm:pt>
    <dgm:pt modelId="{4F991FAE-B98D-44AD-9573-2AAEBA385C63}" type="sibTrans" cxnId="{79C25E58-AA64-4A06-A7C8-F0D1C8946C4E}">
      <dgm:prSet/>
      <dgm:spPr/>
      <dgm:t>
        <a:bodyPr/>
        <a:lstStyle/>
        <a:p>
          <a:endParaRPr lang="en-US"/>
        </a:p>
      </dgm:t>
    </dgm:pt>
    <dgm:pt modelId="{AB0C6605-EE8B-4858-ADF5-13873C8CAE2D}">
      <dgm:prSet phldrT="[Text]"/>
      <dgm:spPr>
        <a:solidFill>
          <a:schemeClr val="tx2">
            <a:lumMod val="40000"/>
            <a:lumOff val="60000"/>
          </a:schemeClr>
        </a:solidFill>
      </dgm:spPr>
      <dgm:t>
        <a:bodyPr/>
        <a:lstStyle/>
        <a:p>
          <a:r>
            <a:rPr lang="en-US" dirty="0" smtClean="0"/>
            <a:t>Publish final rule</a:t>
          </a:r>
          <a:endParaRPr lang="en-US" dirty="0"/>
        </a:p>
      </dgm:t>
      <dgm:extLst>
        <a:ext uri="{E40237B7-FDA0-4F09-8148-C483321AD2D9}">
          <dgm14:cNvPr xmlns:dgm14="http://schemas.microsoft.com/office/drawing/2010/diagram" id="0" name="" descr="Flowchart of the Rulemaking Process – drug &amp; device trials (2008-- )" title="U.S. Clinical Trials Registration &amp; Results Submission"/>
        </a:ext>
      </dgm:extLst>
    </dgm:pt>
    <dgm:pt modelId="{801BD1BA-E297-4335-93C5-64E7CD78C6B9}" type="parTrans" cxnId="{C795A334-5FA1-4E34-BD21-B6A51A4A474B}">
      <dgm:prSet/>
      <dgm:spPr/>
      <dgm:t>
        <a:bodyPr/>
        <a:lstStyle/>
        <a:p>
          <a:endParaRPr lang="en-US"/>
        </a:p>
      </dgm:t>
    </dgm:pt>
    <dgm:pt modelId="{03450CAD-D0AF-47CB-AF7F-6B2883C08D2B}" type="sibTrans" cxnId="{C795A334-5FA1-4E34-BD21-B6A51A4A474B}">
      <dgm:prSet/>
      <dgm:spPr/>
      <dgm:t>
        <a:bodyPr/>
        <a:lstStyle/>
        <a:p>
          <a:endParaRPr lang="en-US"/>
        </a:p>
      </dgm:t>
    </dgm:pt>
    <dgm:pt modelId="{55DBD85A-9821-4936-9249-47C7057D9688}">
      <dgm:prSet phldrT="[Text]"/>
      <dgm:spPr/>
      <dgm:t>
        <a:bodyPr/>
        <a:lstStyle/>
        <a:p>
          <a:r>
            <a:rPr lang="en-US" dirty="0" smtClean="0"/>
            <a:t>Congressional review</a:t>
          </a:r>
          <a:endParaRPr lang="en-US" dirty="0"/>
        </a:p>
      </dgm:t>
    </dgm:pt>
    <dgm:pt modelId="{71673F59-16D3-4FC9-9B87-90C8D331D332}" type="parTrans" cxnId="{59839B44-6416-468A-96F3-82782D781C10}">
      <dgm:prSet/>
      <dgm:spPr/>
      <dgm:t>
        <a:bodyPr/>
        <a:lstStyle/>
        <a:p>
          <a:endParaRPr lang="en-US"/>
        </a:p>
      </dgm:t>
    </dgm:pt>
    <dgm:pt modelId="{2FCBFF28-B21C-48AE-B5BE-EA2E09758E81}" type="sibTrans" cxnId="{59839B44-6416-468A-96F3-82782D781C10}">
      <dgm:prSet/>
      <dgm:spPr/>
      <dgm:t>
        <a:bodyPr/>
        <a:lstStyle/>
        <a:p>
          <a:endParaRPr lang="en-US"/>
        </a:p>
      </dgm:t>
    </dgm:pt>
    <dgm:pt modelId="{C01CFCB9-6A6F-414D-8F75-04257A286B35}">
      <dgm:prSet phldrT="[Text]"/>
      <dgm:spPr>
        <a:solidFill>
          <a:schemeClr val="tx2">
            <a:lumMod val="40000"/>
            <a:lumOff val="60000"/>
          </a:schemeClr>
        </a:solidFill>
      </dgm:spPr>
      <dgm:t>
        <a:bodyPr/>
        <a:lstStyle/>
        <a:p>
          <a:r>
            <a:rPr lang="en-US" dirty="0" smtClean="0"/>
            <a:t>Rule takes effect (e.g., 90 days after publication)</a:t>
          </a:r>
          <a:endParaRPr lang="en-US" dirty="0"/>
        </a:p>
      </dgm:t>
    </dgm:pt>
    <dgm:pt modelId="{44BE9C1F-4052-49D2-A6D1-5957DE343983}" type="parTrans" cxnId="{91B6C142-F67D-4728-892F-AF086BF40AA2}">
      <dgm:prSet/>
      <dgm:spPr/>
      <dgm:t>
        <a:bodyPr/>
        <a:lstStyle/>
        <a:p>
          <a:endParaRPr lang="en-US"/>
        </a:p>
      </dgm:t>
    </dgm:pt>
    <dgm:pt modelId="{A58057DC-3F79-426C-8E03-A53922EDEBA1}" type="sibTrans" cxnId="{91B6C142-F67D-4728-892F-AF086BF40AA2}">
      <dgm:prSet/>
      <dgm:spPr/>
      <dgm:t>
        <a:bodyPr/>
        <a:lstStyle/>
        <a:p>
          <a:endParaRPr lang="en-US"/>
        </a:p>
      </dgm:t>
    </dgm:pt>
    <dgm:pt modelId="{E2976DCA-5272-4641-B1F3-52B561233F32}">
      <dgm:prSet phldrT="[Text]"/>
      <dgm:spPr/>
      <dgm:t>
        <a:bodyPr/>
        <a:lstStyle/>
        <a:p>
          <a:r>
            <a:rPr lang="en-US" dirty="0" smtClean="0"/>
            <a:t>OMB review</a:t>
          </a:r>
          <a:endParaRPr lang="en-US" dirty="0"/>
        </a:p>
      </dgm:t>
    </dgm:pt>
    <dgm:pt modelId="{81FCA08D-D00E-47F6-BBC2-426D95733E32}" type="parTrans" cxnId="{AB599868-02EE-4884-9E2B-16FE83E8C929}">
      <dgm:prSet/>
      <dgm:spPr/>
      <dgm:t>
        <a:bodyPr/>
        <a:lstStyle/>
        <a:p>
          <a:endParaRPr lang="en-US"/>
        </a:p>
      </dgm:t>
    </dgm:pt>
    <dgm:pt modelId="{2CFA87F3-3B33-4164-80B4-BC35952DBF4C}" type="sibTrans" cxnId="{AB599868-02EE-4884-9E2B-16FE83E8C929}">
      <dgm:prSet/>
      <dgm:spPr/>
      <dgm:t>
        <a:bodyPr/>
        <a:lstStyle/>
        <a:p>
          <a:endParaRPr lang="en-US"/>
        </a:p>
      </dgm:t>
    </dgm:pt>
    <dgm:pt modelId="{53BCEFBD-970D-4C29-BD87-734F69D88E0B}">
      <dgm:prSet phldrT="[Text]"/>
      <dgm:spPr>
        <a:solidFill>
          <a:schemeClr val="tx2">
            <a:lumMod val="40000"/>
            <a:lumOff val="60000"/>
          </a:schemeClr>
        </a:solidFill>
      </dgm:spPr>
      <dgm:t>
        <a:bodyPr/>
        <a:lstStyle/>
        <a:p>
          <a:r>
            <a:rPr lang="en-US" dirty="0" smtClean="0"/>
            <a:t>Publish in Federal Register </a:t>
          </a:r>
          <a:endParaRPr lang="en-US" dirty="0"/>
        </a:p>
      </dgm:t>
    </dgm:pt>
    <dgm:pt modelId="{AE09CFE6-3602-4221-9123-A2BE23EC98A2}" type="parTrans" cxnId="{76B6DF5A-A438-40B9-997B-665B0942763D}">
      <dgm:prSet/>
      <dgm:spPr/>
      <dgm:t>
        <a:bodyPr/>
        <a:lstStyle/>
        <a:p>
          <a:endParaRPr lang="en-US"/>
        </a:p>
      </dgm:t>
    </dgm:pt>
    <dgm:pt modelId="{E296F51D-53DA-4259-815B-0C189E804569}" type="sibTrans" cxnId="{76B6DF5A-A438-40B9-997B-665B0942763D}">
      <dgm:prSet/>
      <dgm:spPr/>
      <dgm:t>
        <a:bodyPr/>
        <a:lstStyle/>
        <a:p>
          <a:endParaRPr lang="en-US"/>
        </a:p>
      </dgm:t>
    </dgm:pt>
    <dgm:pt modelId="{8D7E10C9-EAE8-4675-88D3-1B493B836346}">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Agency response to comments</a:t>
          </a:r>
          <a:endParaRPr lang="en-US" dirty="0"/>
        </a:p>
      </dgm:t>
    </dgm:pt>
    <dgm:pt modelId="{B29CB491-8573-4C0A-8FF5-73698B2AE7DF}" type="parTrans" cxnId="{132CCD11-4A91-4153-AC19-1AC5BA75C44D}">
      <dgm:prSet/>
      <dgm:spPr/>
      <dgm:t>
        <a:bodyPr/>
        <a:lstStyle/>
        <a:p>
          <a:endParaRPr lang="en-US"/>
        </a:p>
      </dgm:t>
    </dgm:pt>
    <dgm:pt modelId="{D518D0C6-46A7-43DD-A8BD-08B03EE939AB}" type="sibTrans" cxnId="{132CCD11-4A91-4153-AC19-1AC5BA75C44D}">
      <dgm:prSet/>
      <dgm:spPr/>
      <dgm:t>
        <a:bodyPr/>
        <a:lstStyle/>
        <a:p>
          <a:endParaRPr lang="en-US"/>
        </a:p>
      </dgm:t>
    </dgm:pt>
    <dgm:pt modelId="{82BA31A9-4C4E-4BE7-9731-F0427D7174B4}" type="pres">
      <dgm:prSet presAssocID="{C581184C-BB17-45FC-9C5A-F912E5AF755F}" presName="Name0" presStyleCnt="0">
        <dgm:presLayoutVars>
          <dgm:dir/>
          <dgm:resizeHandles/>
        </dgm:presLayoutVars>
      </dgm:prSet>
      <dgm:spPr/>
      <dgm:t>
        <a:bodyPr/>
        <a:lstStyle/>
        <a:p>
          <a:endParaRPr lang="en-US"/>
        </a:p>
      </dgm:t>
    </dgm:pt>
    <dgm:pt modelId="{CDB083F1-9F42-4BFA-9023-8ECB72C06CE7}" type="pres">
      <dgm:prSet presAssocID="{7915A9F9-3831-48BE-8D5A-154F95088819}" presName="compNode" presStyleCnt="0"/>
      <dgm:spPr/>
      <dgm:t>
        <a:bodyPr/>
        <a:lstStyle/>
        <a:p>
          <a:endParaRPr lang="en-US"/>
        </a:p>
      </dgm:t>
    </dgm:pt>
    <dgm:pt modelId="{82E9C387-E9CC-46C5-847A-D45F5CE14840}" type="pres">
      <dgm:prSet presAssocID="{7915A9F9-3831-48BE-8D5A-154F95088819}" presName="dummyConnPt" presStyleCnt="0"/>
      <dgm:spPr/>
      <dgm:t>
        <a:bodyPr/>
        <a:lstStyle/>
        <a:p>
          <a:endParaRPr lang="en-US"/>
        </a:p>
      </dgm:t>
    </dgm:pt>
    <dgm:pt modelId="{6EB59547-5DC9-4156-80A2-6464B50A374F}" type="pres">
      <dgm:prSet presAssocID="{7915A9F9-3831-48BE-8D5A-154F95088819}" presName="node" presStyleLbl="node1" presStyleIdx="0" presStyleCnt="12">
        <dgm:presLayoutVars>
          <dgm:bulletEnabled val="1"/>
        </dgm:presLayoutVars>
      </dgm:prSet>
      <dgm:spPr/>
      <dgm:t>
        <a:bodyPr/>
        <a:lstStyle/>
        <a:p>
          <a:endParaRPr lang="en-US"/>
        </a:p>
      </dgm:t>
    </dgm:pt>
    <dgm:pt modelId="{7CF4C280-0A31-4C98-BA2C-E391A2CAD4B6}" type="pres">
      <dgm:prSet presAssocID="{5C19332B-D45F-4972-BE99-69C7BB8CDF74}" presName="sibTrans" presStyleLbl="bgSibTrans2D1" presStyleIdx="0" presStyleCnt="11"/>
      <dgm:spPr/>
      <dgm:t>
        <a:bodyPr/>
        <a:lstStyle/>
        <a:p>
          <a:endParaRPr lang="en-US"/>
        </a:p>
      </dgm:t>
    </dgm:pt>
    <dgm:pt modelId="{AA4532F0-0D15-49BD-A842-005FBFD2F26B}" type="pres">
      <dgm:prSet presAssocID="{7DEDF439-3492-4564-A6A7-9C9BAEC2D1C8}" presName="compNode" presStyleCnt="0"/>
      <dgm:spPr/>
      <dgm:t>
        <a:bodyPr/>
        <a:lstStyle/>
        <a:p>
          <a:endParaRPr lang="en-US"/>
        </a:p>
      </dgm:t>
    </dgm:pt>
    <dgm:pt modelId="{0A2EA908-62A1-4CF1-A9AD-50DC27FF5B1F}" type="pres">
      <dgm:prSet presAssocID="{7DEDF439-3492-4564-A6A7-9C9BAEC2D1C8}" presName="dummyConnPt" presStyleCnt="0"/>
      <dgm:spPr/>
      <dgm:t>
        <a:bodyPr/>
        <a:lstStyle/>
        <a:p>
          <a:endParaRPr lang="en-US"/>
        </a:p>
      </dgm:t>
    </dgm:pt>
    <dgm:pt modelId="{2B139279-7AAA-4851-A82D-AF1D24FAB5DD}" type="pres">
      <dgm:prSet presAssocID="{7DEDF439-3492-4564-A6A7-9C9BAEC2D1C8}" presName="node" presStyleLbl="node1" presStyleIdx="1" presStyleCnt="12">
        <dgm:presLayoutVars>
          <dgm:bulletEnabled val="1"/>
        </dgm:presLayoutVars>
      </dgm:prSet>
      <dgm:spPr/>
      <dgm:t>
        <a:bodyPr/>
        <a:lstStyle/>
        <a:p>
          <a:endParaRPr lang="en-US"/>
        </a:p>
      </dgm:t>
    </dgm:pt>
    <dgm:pt modelId="{E461EA61-7901-44F0-A199-4866B1495DA0}" type="pres">
      <dgm:prSet presAssocID="{AA29C8DD-BE92-45CE-B984-E716F56DFC53}" presName="sibTrans" presStyleLbl="bgSibTrans2D1" presStyleIdx="1" presStyleCnt="11"/>
      <dgm:spPr/>
      <dgm:t>
        <a:bodyPr/>
        <a:lstStyle/>
        <a:p>
          <a:endParaRPr lang="en-US"/>
        </a:p>
      </dgm:t>
    </dgm:pt>
    <dgm:pt modelId="{211D1F9E-DA12-488D-A0D0-42B42A66001C}" type="pres">
      <dgm:prSet presAssocID="{535424D8-1AC5-4D1D-910A-234D8BE48721}" presName="compNode" presStyleCnt="0"/>
      <dgm:spPr/>
      <dgm:t>
        <a:bodyPr/>
        <a:lstStyle/>
        <a:p>
          <a:endParaRPr lang="en-US"/>
        </a:p>
      </dgm:t>
    </dgm:pt>
    <dgm:pt modelId="{319849CA-1C17-4EF5-8A5D-CAD8BF61BEED}" type="pres">
      <dgm:prSet presAssocID="{535424D8-1AC5-4D1D-910A-234D8BE48721}" presName="dummyConnPt" presStyleCnt="0"/>
      <dgm:spPr/>
      <dgm:t>
        <a:bodyPr/>
        <a:lstStyle/>
        <a:p>
          <a:endParaRPr lang="en-US"/>
        </a:p>
      </dgm:t>
    </dgm:pt>
    <dgm:pt modelId="{85927325-581E-41F0-AD89-DB40102B902B}" type="pres">
      <dgm:prSet presAssocID="{535424D8-1AC5-4D1D-910A-234D8BE48721}" presName="node" presStyleLbl="node1" presStyleIdx="2" presStyleCnt="12">
        <dgm:presLayoutVars>
          <dgm:bulletEnabled val="1"/>
        </dgm:presLayoutVars>
      </dgm:prSet>
      <dgm:spPr/>
      <dgm:t>
        <a:bodyPr/>
        <a:lstStyle/>
        <a:p>
          <a:endParaRPr lang="en-US"/>
        </a:p>
      </dgm:t>
    </dgm:pt>
    <dgm:pt modelId="{E755A68B-B167-42EA-A70F-CC21BCB47B68}" type="pres">
      <dgm:prSet presAssocID="{B186BC18-D829-4951-8D7D-98F04A2AD045}" presName="sibTrans" presStyleLbl="bgSibTrans2D1" presStyleIdx="2" presStyleCnt="11"/>
      <dgm:spPr/>
      <dgm:t>
        <a:bodyPr/>
        <a:lstStyle/>
        <a:p>
          <a:endParaRPr lang="en-US"/>
        </a:p>
      </dgm:t>
    </dgm:pt>
    <dgm:pt modelId="{7885F762-EB15-4D9D-A07E-9BE5EE019A81}" type="pres">
      <dgm:prSet presAssocID="{E2976DCA-5272-4641-B1F3-52B561233F32}" presName="compNode" presStyleCnt="0"/>
      <dgm:spPr/>
      <dgm:t>
        <a:bodyPr/>
        <a:lstStyle/>
        <a:p>
          <a:endParaRPr lang="en-US"/>
        </a:p>
      </dgm:t>
    </dgm:pt>
    <dgm:pt modelId="{711B0533-995F-4F54-A9C0-DEF240A5A41B}" type="pres">
      <dgm:prSet presAssocID="{E2976DCA-5272-4641-B1F3-52B561233F32}" presName="dummyConnPt" presStyleCnt="0"/>
      <dgm:spPr/>
      <dgm:t>
        <a:bodyPr/>
        <a:lstStyle/>
        <a:p>
          <a:endParaRPr lang="en-US"/>
        </a:p>
      </dgm:t>
    </dgm:pt>
    <dgm:pt modelId="{06F7ADB4-5733-4C87-98F0-EE70F346C156}" type="pres">
      <dgm:prSet presAssocID="{E2976DCA-5272-4641-B1F3-52B561233F32}" presName="node" presStyleLbl="node1" presStyleIdx="3" presStyleCnt="12">
        <dgm:presLayoutVars>
          <dgm:bulletEnabled val="1"/>
        </dgm:presLayoutVars>
      </dgm:prSet>
      <dgm:spPr/>
      <dgm:t>
        <a:bodyPr/>
        <a:lstStyle/>
        <a:p>
          <a:endParaRPr lang="en-US"/>
        </a:p>
      </dgm:t>
    </dgm:pt>
    <dgm:pt modelId="{065CC938-0007-4644-A9AE-EA2EA6956D69}" type="pres">
      <dgm:prSet presAssocID="{2CFA87F3-3B33-4164-80B4-BC35952DBF4C}" presName="sibTrans" presStyleLbl="bgSibTrans2D1" presStyleIdx="3" presStyleCnt="11"/>
      <dgm:spPr/>
      <dgm:t>
        <a:bodyPr/>
        <a:lstStyle/>
        <a:p>
          <a:endParaRPr lang="en-US"/>
        </a:p>
      </dgm:t>
    </dgm:pt>
    <dgm:pt modelId="{3E027082-00C9-489C-85CE-B1CF1DC4BF84}" type="pres">
      <dgm:prSet presAssocID="{53BCEFBD-970D-4C29-BD87-734F69D88E0B}" presName="compNode" presStyleCnt="0"/>
      <dgm:spPr/>
      <dgm:t>
        <a:bodyPr/>
        <a:lstStyle/>
        <a:p>
          <a:endParaRPr lang="en-US"/>
        </a:p>
      </dgm:t>
    </dgm:pt>
    <dgm:pt modelId="{F15F3BE7-795A-4D9D-BC3B-7BE48BBF185C}" type="pres">
      <dgm:prSet presAssocID="{53BCEFBD-970D-4C29-BD87-734F69D88E0B}" presName="dummyConnPt" presStyleCnt="0"/>
      <dgm:spPr/>
      <dgm:t>
        <a:bodyPr/>
        <a:lstStyle/>
        <a:p>
          <a:endParaRPr lang="en-US"/>
        </a:p>
      </dgm:t>
    </dgm:pt>
    <dgm:pt modelId="{8AC4CF8A-AECB-46AF-ACD4-A0117EFD4FE9}" type="pres">
      <dgm:prSet presAssocID="{53BCEFBD-970D-4C29-BD87-734F69D88E0B}" presName="node" presStyleLbl="node1" presStyleIdx="4" presStyleCnt="12">
        <dgm:presLayoutVars>
          <dgm:bulletEnabled val="1"/>
        </dgm:presLayoutVars>
      </dgm:prSet>
      <dgm:spPr/>
      <dgm:t>
        <a:bodyPr/>
        <a:lstStyle/>
        <a:p>
          <a:endParaRPr lang="en-US"/>
        </a:p>
      </dgm:t>
    </dgm:pt>
    <dgm:pt modelId="{6AFE9A8D-53CE-46FD-A1CC-9A72502CCDE2}" type="pres">
      <dgm:prSet presAssocID="{E296F51D-53DA-4259-815B-0C189E804569}" presName="sibTrans" presStyleLbl="bgSibTrans2D1" presStyleIdx="4" presStyleCnt="11"/>
      <dgm:spPr/>
      <dgm:t>
        <a:bodyPr/>
        <a:lstStyle/>
        <a:p>
          <a:endParaRPr lang="en-US"/>
        </a:p>
      </dgm:t>
    </dgm:pt>
    <dgm:pt modelId="{0724A65D-44AC-46B9-9796-0106AB5571FB}" type="pres">
      <dgm:prSet presAssocID="{88FD9628-1D03-4ED2-BDDC-55D1C6CB76C9}" presName="compNode" presStyleCnt="0"/>
      <dgm:spPr/>
      <dgm:t>
        <a:bodyPr/>
        <a:lstStyle/>
        <a:p>
          <a:endParaRPr lang="en-US"/>
        </a:p>
      </dgm:t>
    </dgm:pt>
    <dgm:pt modelId="{9ECC4783-50F9-4EE2-8714-458B64C19FA3}" type="pres">
      <dgm:prSet presAssocID="{88FD9628-1D03-4ED2-BDDC-55D1C6CB76C9}" presName="dummyConnPt" presStyleCnt="0"/>
      <dgm:spPr/>
      <dgm:t>
        <a:bodyPr/>
        <a:lstStyle/>
        <a:p>
          <a:endParaRPr lang="en-US"/>
        </a:p>
      </dgm:t>
    </dgm:pt>
    <dgm:pt modelId="{8C4D0B0E-4540-4787-AAA2-4D8E8B9FFFF1}" type="pres">
      <dgm:prSet presAssocID="{88FD9628-1D03-4ED2-BDDC-55D1C6CB76C9}" presName="node" presStyleLbl="node1" presStyleIdx="5" presStyleCnt="12">
        <dgm:presLayoutVars>
          <dgm:bulletEnabled val="1"/>
        </dgm:presLayoutVars>
      </dgm:prSet>
      <dgm:spPr/>
      <dgm:t>
        <a:bodyPr/>
        <a:lstStyle/>
        <a:p>
          <a:endParaRPr lang="en-US"/>
        </a:p>
      </dgm:t>
    </dgm:pt>
    <dgm:pt modelId="{12FBEB66-C8D3-4D52-81FE-526178941063}" type="pres">
      <dgm:prSet presAssocID="{9E5CDFF2-8CC1-40AB-BDC2-ED7766A301A2}" presName="sibTrans" presStyleLbl="bgSibTrans2D1" presStyleIdx="5" presStyleCnt="11"/>
      <dgm:spPr/>
      <dgm:t>
        <a:bodyPr/>
        <a:lstStyle/>
        <a:p>
          <a:endParaRPr lang="en-US"/>
        </a:p>
      </dgm:t>
    </dgm:pt>
    <dgm:pt modelId="{1F5D42E9-9873-4E57-B257-11B9E36F4F71}" type="pres">
      <dgm:prSet presAssocID="{8D7E10C9-EAE8-4675-88D3-1B493B836346}" presName="compNode" presStyleCnt="0"/>
      <dgm:spPr/>
      <dgm:t>
        <a:bodyPr/>
        <a:lstStyle/>
        <a:p>
          <a:endParaRPr lang="en-US"/>
        </a:p>
      </dgm:t>
    </dgm:pt>
    <dgm:pt modelId="{4B98995D-EA78-4948-977B-612A5E97040A}" type="pres">
      <dgm:prSet presAssocID="{8D7E10C9-EAE8-4675-88D3-1B493B836346}" presName="dummyConnPt" presStyleCnt="0"/>
      <dgm:spPr/>
      <dgm:t>
        <a:bodyPr/>
        <a:lstStyle/>
        <a:p>
          <a:endParaRPr lang="en-US"/>
        </a:p>
      </dgm:t>
    </dgm:pt>
    <dgm:pt modelId="{3D8050DD-3998-49CE-AF83-4AB7CD40AAAB}" type="pres">
      <dgm:prSet presAssocID="{8D7E10C9-EAE8-4675-88D3-1B493B836346}" presName="node" presStyleLbl="node1" presStyleIdx="6" presStyleCnt="12">
        <dgm:presLayoutVars>
          <dgm:bulletEnabled val="1"/>
        </dgm:presLayoutVars>
      </dgm:prSet>
      <dgm:spPr/>
      <dgm:t>
        <a:bodyPr/>
        <a:lstStyle/>
        <a:p>
          <a:endParaRPr lang="en-US"/>
        </a:p>
      </dgm:t>
    </dgm:pt>
    <dgm:pt modelId="{205F81E5-B7D8-4367-92B6-0615FAE6ECB8}" type="pres">
      <dgm:prSet presAssocID="{D518D0C6-46A7-43DD-A8BD-08B03EE939AB}" presName="sibTrans" presStyleLbl="bgSibTrans2D1" presStyleIdx="6" presStyleCnt="11"/>
      <dgm:spPr/>
      <dgm:t>
        <a:bodyPr/>
        <a:lstStyle/>
        <a:p>
          <a:endParaRPr lang="en-US"/>
        </a:p>
      </dgm:t>
    </dgm:pt>
    <dgm:pt modelId="{C548B616-775F-409B-A5A1-899C07FD58DC}" type="pres">
      <dgm:prSet presAssocID="{2C27D1AA-C726-4D37-B2D8-7D7DC4F533AA}" presName="compNode" presStyleCnt="0"/>
      <dgm:spPr/>
      <dgm:t>
        <a:bodyPr/>
        <a:lstStyle/>
        <a:p>
          <a:endParaRPr lang="en-US"/>
        </a:p>
      </dgm:t>
    </dgm:pt>
    <dgm:pt modelId="{48938D13-6F71-4431-892A-04EBE1DA5BEE}" type="pres">
      <dgm:prSet presAssocID="{2C27D1AA-C726-4D37-B2D8-7D7DC4F533AA}" presName="dummyConnPt" presStyleCnt="0"/>
      <dgm:spPr/>
      <dgm:t>
        <a:bodyPr/>
        <a:lstStyle/>
        <a:p>
          <a:endParaRPr lang="en-US"/>
        </a:p>
      </dgm:t>
    </dgm:pt>
    <dgm:pt modelId="{452FE158-001C-4E10-8B17-A16EB9ABE88A}" type="pres">
      <dgm:prSet presAssocID="{2C27D1AA-C726-4D37-B2D8-7D7DC4F533AA}" presName="node" presStyleLbl="node1" presStyleIdx="7" presStyleCnt="12">
        <dgm:presLayoutVars>
          <dgm:bulletEnabled val="1"/>
        </dgm:presLayoutVars>
      </dgm:prSet>
      <dgm:spPr/>
      <dgm:t>
        <a:bodyPr/>
        <a:lstStyle/>
        <a:p>
          <a:endParaRPr lang="en-US"/>
        </a:p>
      </dgm:t>
    </dgm:pt>
    <dgm:pt modelId="{A0504211-A187-453F-98E7-46F9891E7FDE}" type="pres">
      <dgm:prSet presAssocID="{C8BCDC0F-AFD0-4AEC-802B-54572999FFBD}" presName="sibTrans" presStyleLbl="bgSibTrans2D1" presStyleIdx="7" presStyleCnt="11"/>
      <dgm:spPr/>
      <dgm:t>
        <a:bodyPr/>
        <a:lstStyle/>
        <a:p>
          <a:endParaRPr lang="en-US"/>
        </a:p>
      </dgm:t>
    </dgm:pt>
    <dgm:pt modelId="{C674935D-C0A2-431F-9446-01E022790CC6}" type="pres">
      <dgm:prSet presAssocID="{CFB01452-F654-4D0E-8F30-2508E2BFA1B7}" presName="compNode" presStyleCnt="0"/>
      <dgm:spPr/>
      <dgm:t>
        <a:bodyPr/>
        <a:lstStyle/>
        <a:p>
          <a:endParaRPr lang="en-US"/>
        </a:p>
      </dgm:t>
    </dgm:pt>
    <dgm:pt modelId="{D55B0D8C-AE3B-4F62-B4AC-17C52A0FA8D3}" type="pres">
      <dgm:prSet presAssocID="{CFB01452-F654-4D0E-8F30-2508E2BFA1B7}" presName="dummyConnPt" presStyleCnt="0"/>
      <dgm:spPr/>
      <dgm:t>
        <a:bodyPr/>
        <a:lstStyle/>
        <a:p>
          <a:endParaRPr lang="en-US"/>
        </a:p>
      </dgm:t>
    </dgm:pt>
    <dgm:pt modelId="{A12143F0-3EC3-42C1-B6D6-9D3747238201}" type="pres">
      <dgm:prSet presAssocID="{CFB01452-F654-4D0E-8F30-2508E2BFA1B7}" presName="node" presStyleLbl="node1" presStyleIdx="8" presStyleCnt="12">
        <dgm:presLayoutVars>
          <dgm:bulletEnabled val="1"/>
        </dgm:presLayoutVars>
      </dgm:prSet>
      <dgm:spPr/>
      <dgm:t>
        <a:bodyPr/>
        <a:lstStyle/>
        <a:p>
          <a:endParaRPr lang="en-US"/>
        </a:p>
      </dgm:t>
    </dgm:pt>
    <dgm:pt modelId="{0CE2B801-D160-443E-BDEA-F606BC9F51FA}" type="pres">
      <dgm:prSet presAssocID="{4F991FAE-B98D-44AD-9573-2AAEBA385C63}" presName="sibTrans" presStyleLbl="bgSibTrans2D1" presStyleIdx="8" presStyleCnt="11"/>
      <dgm:spPr/>
      <dgm:t>
        <a:bodyPr/>
        <a:lstStyle/>
        <a:p>
          <a:endParaRPr lang="en-US"/>
        </a:p>
      </dgm:t>
    </dgm:pt>
    <dgm:pt modelId="{75D2D074-6E91-4BD0-83E3-65A2E9312360}" type="pres">
      <dgm:prSet presAssocID="{AB0C6605-EE8B-4858-ADF5-13873C8CAE2D}" presName="compNode" presStyleCnt="0"/>
      <dgm:spPr/>
      <dgm:t>
        <a:bodyPr/>
        <a:lstStyle/>
        <a:p>
          <a:endParaRPr lang="en-US"/>
        </a:p>
      </dgm:t>
    </dgm:pt>
    <dgm:pt modelId="{A79FBE68-F22D-4D02-918E-8FD042A1CF21}" type="pres">
      <dgm:prSet presAssocID="{AB0C6605-EE8B-4858-ADF5-13873C8CAE2D}" presName="dummyConnPt" presStyleCnt="0"/>
      <dgm:spPr/>
      <dgm:t>
        <a:bodyPr/>
        <a:lstStyle/>
        <a:p>
          <a:endParaRPr lang="en-US"/>
        </a:p>
      </dgm:t>
    </dgm:pt>
    <dgm:pt modelId="{ACD06453-8DE9-48FD-8B32-A1A75478E71B}" type="pres">
      <dgm:prSet presAssocID="{AB0C6605-EE8B-4858-ADF5-13873C8CAE2D}" presName="node" presStyleLbl="node1" presStyleIdx="9" presStyleCnt="12">
        <dgm:presLayoutVars>
          <dgm:bulletEnabled val="1"/>
        </dgm:presLayoutVars>
      </dgm:prSet>
      <dgm:spPr/>
      <dgm:t>
        <a:bodyPr/>
        <a:lstStyle/>
        <a:p>
          <a:endParaRPr lang="en-US"/>
        </a:p>
      </dgm:t>
    </dgm:pt>
    <dgm:pt modelId="{1338D2D1-EE2A-4011-A557-55C34364655A}" type="pres">
      <dgm:prSet presAssocID="{03450CAD-D0AF-47CB-AF7F-6B2883C08D2B}" presName="sibTrans" presStyleLbl="bgSibTrans2D1" presStyleIdx="9" presStyleCnt="11"/>
      <dgm:spPr/>
      <dgm:t>
        <a:bodyPr/>
        <a:lstStyle/>
        <a:p>
          <a:endParaRPr lang="en-US"/>
        </a:p>
      </dgm:t>
    </dgm:pt>
    <dgm:pt modelId="{A1AD00A2-E0BD-4DBD-887C-14240C1C2EDD}" type="pres">
      <dgm:prSet presAssocID="{55DBD85A-9821-4936-9249-47C7057D9688}" presName="compNode" presStyleCnt="0"/>
      <dgm:spPr/>
      <dgm:t>
        <a:bodyPr/>
        <a:lstStyle/>
        <a:p>
          <a:endParaRPr lang="en-US"/>
        </a:p>
      </dgm:t>
    </dgm:pt>
    <dgm:pt modelId="{AF546EC6-A2C0-4C85-8825-321D8E365F7E}" type="pres">
      <dgm:prSet presAssocID="{55DBD85A-9821-4936-9249-47C7057D9688}" presName="dummyConnPt" presStyleCnt="0"/>
      <dgm:spPr/>
      <dgm:t>
        <a:bodyPr/>
        <a:lstStyle/>
        <a:p>
          <a:endParaRPr lang="en-US"/>
        </a:p>
      </dgm:t>
    </dgm:pt>
    <dgm:pt modelId="{0258012A-69BA-44ED-B6F1-2C76BEF04EDD}" type="pres">
      <dgm:prSet presAssocID="{55DBD85A-9821-4936-9249-47C7057D9688}" presName="node" presStyleLbl="node1" presStyleIdx="10" presStyleCnt="12">
        <dgm:presLayoutVars>
          <dgm:bulletEnabled val="1"/>
        </dgm:presLayoutVars>
      </dgm:prSet>
      <dgm:spPr/>
      <dgm:t>
        <a:bodyPr/>
        <a:lstStyle/>
        <a:p>
          <a:endParaRPr lang="en-US"/>
        </a:p>
      </dgm:t>
    </dgm:pt>
    <dgm:pt modelId="{387AB3B6-6190-4ADB-AFDA-3A42957289DA}" type="pres">
      <dgm:prSet presAssocID="{2FCBFF28-B21C-48AE-B5BE-EA2E09758E81}" presName="sibTrans" presStyleLbl="bgSibTrans2D1" presStyleIdx="10" presStyleCnt="11"/>
      <dgm:spPr/>
      <dgm:t>
        <a:bodyPr/>
        <a:lstStyle/>
        <a:p>
          <a:endParaRPr lang="en-US"/>
        </a:p>
      </dgm:t>
    </dgm:pt>
    <dgm:pt modelId="{D521A3A2-430B-4639-9008-97EE3D29F64A}" type="pres">
      <dgm:prSet presAssocID="{C01CFCB9-6A6F-414D-8F75-04257A286B35}" presName="compNode" presStyleCnt="0"/>
      <dgm:spPr/>
      <dgm:t>
        <a:bodyPr/>
        <a:lstStyle/>
        <a:p>
          <a:endParaRPr lang="en-US"/>
        </a:p>
      </dgm:t>
    </dgm:pt>
    <dgm:pt modelId="{1E233725-C55E-48CD-A77E-F8020DBC8E82}" type="pres">
      <dgm:prSet presAssocID="{C01CFCB9-6A6F-414D-8F75-04257A286B35}" presName="dummyConnPt" presStyleCnt="0"/>
      <dgm:spPr/>
      <dgm:t>
        <a:bodyPr/>
        <a:lstStyle/>
        <a:p>
          <a:endParaRPr lang="en-US"/>
        </a:p>
      </dgm:t>
    </dgm:pt>
    <dgm:pt modelId="{B3FCEC0E-5CBA-4658-8FC9-4ECDB19DFEF9}" type="pres">
      <dgm:prSet presAssocID="{C01CFCB9-6A6F-414D-8F75-04257A286B35}" presName="node" presStyleLbl="node1" presStyleIdx="11" presStyleCnt="12">
        <dgm:presLayoutVars>
          <dgm:bulletEnabled val="1"/>
        </dgm:presLayoutVars>
      </dgm:prSet>
      <dgm:spPr/>
      <dgm:t>
        <a:bodyPr/>
        <a:lstStyle/>
        <a:p>
          <a:endParaRPr lang="en-US"/>
        </a:p>
      </dgm:t>
    </dgm:pt>
  </dgm:ptLst>
  <dgm:cxnLst>
    <dgm:cxn modelId="{E89F85E5-CB9B-4D60-88DE-E036413DE6EB}" type="presOf" srcId="{AB0C6605-EE8B-4858-ADF5-13873C8CAE2D}" destId="{ACD06453-8DE9-48FD-8B32-A1A75478E71B}" srcOrd="0" destOrd="0" presId="urn:microsoft.com/office/officeart/2005/8/layout/bProcess4"/>
    <dgm:cxn modelId="{16A2F292-1779-41B9-861D-7BF15E87E3CC}" type="presOf" srcId="{C581184C-BB17-45FC-9C5A-F912E5AF755F}" destId="{82BA31A9-4C4E-4BE7-9731-F0427D7174B4}" srcOrd="0" destOrd="0" presId="urn:microsoft.com/office/officeart/2005/8/layout/bProcess4"/>
    <dgm:cxn modelId="{4E5ECEAA-4076-4B09-9F39-C2022D10A832}" type="presOf" srcId="{E296F51D-53DA-4259-815B-0C189E804569}" destId="{6AFE9A8D-53CE-46FD-A1CC-9A72502CCDE2}" srcOrd="0" destOrd="0" presId="urn:microsoft.com/office/officeart/2005/8/layout/bProcess4"/>
    <dgm:cxn modelId="{AB599868-02EE-4884-9E2B-16FE83E8C929}" srcId="{C581184C-BB17-45FC-9C5A-F912E5AF755F}" destId="{E2976DCA-5272-4641-B1F3-52B561233F32}" srcOrd="3" destOrd="0" parTransId="{81FCA08D-D00E-47F6-BBC2-426D95733E32}" sibTransId="{2CFA87F3-3B33-4164-80B4-BC35952DBF4C}"/>
    <dgm:cxn modelId="{8213E259-5AF3-4B3B-9778-2C47031168E8}" type="presOf" srcId="{B186BC18-D829-4951-8D7D-98F04A2AD045}" destId="{E755A68B-B167-42EA-A70F-CC21BCB47B68}" srcOrd="0" destOrd="0" presId="urn:microsoft.com/office/officeart/2005/8/layout/bProcess4"/>
    <dgm:cxn modelId="{9D0C68D8-D28C-46E3-916D-7A08154623A7}" type="presOf" srcId="{88FD9628-1D03-4ED2-BDDC-55D1C6CB76C9}" destId="{8C4D0B0E-4540-4787-AAA2-4D8E8B9FFFF1}" srcOrd="0" destOrd="0" presId="urn:microsoft.com/office/officeart/2005/8/layout/bProcess4"/>
    <dgm:cxn modelId="{5744D26F-3CE4-4E59-93DC-E71C67AD136F}" type="presOf" srcId="{AA29C8DD-BE92-45CE-B984-E716F56DFC53}" destId="{E461EA61-7901-44F0-A199-4866B1495DA0}" srcOrd="0" destOrd="0" presId="urn:microsoft.com/office/officeart/2005/8/layout/bProcess4"/>
    <dgm:cxn modelId="{76B6DF5A-A438-40B9-997B-665B0942763D}" srcId="{C581184C-BB17-45FC-9C5A-F912E5AF755F}" destId="{53BCEFBD-970D-4C29-BD87-734F69D88E0B}" srcOrd="4" destOrd="0" parTransId="{AE09CFE6-3602-4221-9123-A2BE23EC98A2}" sibTransId="{E296F51D-53DA-4259-815B-0C189E804569}"/>
    <dgm:cxn modelId="{53D41A6B-84B8-4E46-9209-B27D47FBE5F9}" type="presOf" srcId="{55DBD85A-9821-4936-9249-47C7057D9688}" destId="{0258012A-69BA-44ED-B6F1-2C76BEF04EDD}" srcOrd="0" destOrd="0" presId="urn:microsoft.com/office/officeart/2005/8/layout/bProcess4"/>
    <dgm:cxn modelId="{C5444871-6CF1-43C3-8F41-3BF168107D76}" type="presOf" srcId="{2C27D1AA-C726-4D37-B2D8-7D7DC4F533AA}" destId="{452FE158-001C-4E10-8B17-A16EB9ABE88A}" srcOrd="0" destOrd="0" presId="urn:microsoft.com/office/officeart/2005/8/layout/bProcess4"/>
    <dgm:cxn modelId="{9A7447C6-4AC2-47A2-BE18-8E8215E0B8CE}" type="presOf" srcId="{03450CAD-D0AF-47CB-AF7F-6B2883C08D2B}" destId="{1338D2D1-EE2A-4011-A557-55C34364655A}" srcOrd="0" destOrd="0" presId="urn:microsoft.com/office/officeart/2005/8/layout/bProcess4"/>
    <dgm:cxn modelId="{F535BF68-375A-4659-8708-73537B9242AA}" type="presOf" srcId="{C01CFCB9-6A6F-414D-8F75-04257A286B35}" destId="{B3FCEC0E-5CBA-4658-8FC9-4ECDB19DFEF9}" srcOrd="0" destOrd="0" presId="urn:microsoft.com/office/officeart/2005/8/layout/bProcess4"/>
    <dgm:cxn modelId="{91B6C142-F67D-4728-892F-AF086BF40AA2}" srcId="{C581184C-BB17-45FC-9C5A-F912E5AF755F}" destId="{C01CFCB9-6A6F-414D-8F75-04257A286B35}" srcOrd="11" destOrd="0" parTransId="{44BE9C1F-4052-49D2-A6D1-5957DE343983}" sibTransId="{A58057DC-3F79-426C-8E03-A53922EDEBA1}"/>
    <dgm:cxn modelId="{BAFA45FF-6112-49F3-8D40-2D299DD9C346}" type="presOf" srcId="{E2976DCA-5272-4641-B1F3-52B561233F32}" destId="{06F7ADB4-5733-4C87-98F0-EE70F346C156}" srcOrd="0" destOrd="0" presId="urn:microsoft.com/office/officeart/2005/8/layout/bProcess4"/>
    <dgm:cxn modelId="{C6BEFB7F-4FF3-4DDB-9FD1-901605271976}" type="presOf" srcId="{2CFA87F3-3B33-4164-80B4-BC35952DBF4C}" destId="{065CC938-0007-4644-A9AE-EA2EA6956D69}" srcOrd="0" destOrd="0" presId="urn:microsoft.com/office/officeart/2005/8/layout/bProcess4"/>
    <dgm:cxn modelId="{5259B889-C089-44A4-87F0-71FA67E0E177}" type="presOf" srcId="{CFB01452-F654-4D0E-8F30-2508E2BFA1B7}" destId="{A12143F0-3EC3-42C1-B6D6-9D3747238201}" srcOrd="0" destOrd="0" presId="urn:microsoft.com/office/officeart/2005/8/layout/bProcess4"/>
    <dgm:cxn modelId="{596203E0-BBB3-4D45-B634-C7E772575AEB}" type="presOf" srcId="{53BCEFBD-970D-4C29-BD87-734F69D88E0B}" destId="{8AC4CF8A-AECB-46AF-ACD4-A0117EFD4FE9}" srcOrd="0" destOrd="0" presId="urn:microsoft.com/office/officeart/2005/8/layout/bProcess4"/>
    <dgm:cxn modelId="{6781D9F4-6B76-4FDD-B424-07A32F48726D}" type="presOf" srcId="{D518D0C6-46A7-43DD-A8BD-08B03EE939AB}" destId="{205F81E5-B7D8-4367-92B6-0615FAE6ECB8}" srcOrd="0" destOrd="0" presId="urn:microsoft.com/office/officeart/2005/8/layout/bProcess4"/>
    <dgm:cxn modelId="{531D1F78-BF47-4F67-AB21-DBB30182DC54}" type="presOf" srcId="{8D7E10C9-EAE8-4675-88D3-1B493B836346}" destId="{3D8050DD-3998-49CE-AF83-4AB7CD40AAAB}" srcOrd="0" destOrd="0" presId="urn:microsoft.com/office/officeart/2005/8/layout/bProcess4"/>
    <dgm:cxn modelId="{572D0275-99D5-44E7-9C21-C614306033A8}" srcId="{C581184C-BB17-45FC-9C5A-F912E5AF755F}" destId="{7915A9F9-3831-48BE-8D5A-154F95088819}" srcOrd="0" destOrd="0" parTransId="{5881CA61-809C-4FD4-ACB9-4B951DA3FB0B}" sibTransId="{5C19332B-D45F-4972-BE99-69C7BB8CDF74}"/>
    <dgm:cxn modelId="{E68B7B13-A927-4367-B6CD-54C520BE0506}" type="presOf" srcId="{9E5CDFF2-8CC1-40AB-BDC2-ED7766A301A2}" destId="{12FBEB66-C8D3-4D52-81FE-526178941063}" srcOrd="0" destOrd="0" presId="urn:microsoft.com/office/officeart/2005/8/layout/bProcess4"/>
    <dgm:cxn modelId="{9F0932F2-14DE-47BC-B53E-CC101D81545C}" type="presOf" srcId="{2FCBFF28-B21C-48AE-B5BE-EA2E09758E81}" destId="{387AB3B6-6190-4ADB-AFDA-3A42957289DA}" srcOrd="0" destOrd="0" presId="urn:microsoft.com/office/officeart/2005/8/layout/bProcess4"/>
    <dgm:cxn modelId="{C8ECCA2F-1AC4-4803-8B9A-F367A48117DF}" type="presOf" srcId="{535424D8-1AC5-4D1D-910A-234D8BE48721}" destId="{85927325-581E-41F0-AD89-DB40102B902B}" srcOrd="0" destOrd="0" presId="urn:microsoft.com/office/officeart/2005/8/layout/bProcess4"/>
    <dgm:cxn modelId="{C795A334-5FA1-4E34-BD21-B6A51A4A474B}" srcId="{C581184C-BB17-45FC-9C5A-F912E5AF755F}" destId="{AB0C6605-EE8B-4858-ADF5-13873C8CAE2D}" srcOrd="9" destOrd="0" parTransId="{801BD1BA-E297-4335-93C5-64E7CD78C6B9}" sibTransId="{03450CAD-D0AF-47CB-AF7F-6B2883C08D2B}"/>
    <dgm:cxn modelId="{B907FC23-4B5F-40F4-BF0A-AD22C84EC783}" type="presOf" srcId="{7DEDF439-3492-4564-A6A7-9C9BAEC2D1C8}" destId="{2B139279-7AAA-4851-A82D-AF1D24FAB5DD}" srcOrd="0" destOrd="0" presId="urn:microsoft.com/office/officeart/2005/8/layout/bProcess4"/>
    <dgm:cxn modelId="{59839B44-6416-468A-96F3-82782D781C10}" srcId="{C581184C-BB17-45FC-9C5A-F912E5AF755F}" destId="{55DBD85A-9821-4936-9249-47C7057D9688}" srcOrd="10" destOrd="0" parTransId="{71673F59-16D3-4FC9-9B87-90C8D331D332}" sibTransId="{2FCBFF28-B21C-48AE-B5BE-EA2E09758E81}"/>
    <dgm:cxn modelId="{79C25E58-AA64-4A06-A7C8-F0D1C8946C4E}" srcId="{C581184C-BB17-45FC-9C5A-F912E5AF755F}" destId="{CFB01452-F654-4D0E-8F30-2508E2BFA1B7}" srcOrd="8" destOrd="0" parTransId="{87F9A71E-16C1-4389-AA2B-ACA978E6958F}" sibTransId="{4F991FAE-B98D-44AD-9573-2AAEBA385C63}"/>
    <dgm:cxn modelId="{B94092F6-1860-4F7C-B2F7-1EE199FFF7EE}" srcId="{C581184C-BB17-45FC-9C5A-F912E5AF755F}" destId="{88FD9628-1D03-4ED2-BDDC-55D1C6CB76C9}" srcOrd="5" destOrd="0" parTransId="{62C8478E-4E26-4E66-871F-FDEC6FF2E708}" sibTransId="{9E5CDFF2-8CC1-40AB-BDC2-ED7766A301A2}"/>
    <dgm:cxn modelId="{132CCD11-4A91-4153-AC19-1AC5BA75C44D}" srcId="{C581184C-BB17-45FC-9C5A-F912E5AF755F}" destId="{8D7E10C9-EAE8-4675-88D3-1B493B836346}" srcOrd="6" destOrd="0" parTransId="{B29CB491-8573-4C0A-8FF5-73698B2AE7DF}" sibTransId="{D518D0C6-46A7-43DD-A8BD-08B03EE939AB}"/>
    <dgm:cxn modelId="{8A908FD4-EB5C-43A0-8A9F-17594FE3369C}" srcId="{C581184C-BB17-45FC-9C5A-F912E5AF755F}" destId="{7DEDF439-3492-4564-A6A7-9C9BAEC2D1C8}" srcOrd="1" destOrd="0" parTransId="{CD3865C8-6BE7-49F0-801E-DF376212832A}" sibTransId="{AA29C8DD-BE92-45CE-B984-E716F56DFC53}"/>
    <dgm:cxn modelId="{D10B249C-3514-452B-87BE-8DBB2FDA77AB}" srcId="{C581184C-BB17-45FC-9C5A-F912E5AF755F}" destId="{535424D8-1AC5-4D1D-910A-234D8BE48721}" srcOrd="2" destOrd="0" parTransId="{BE95D0FB-22B3-43EC-80A8-586E4303E74A}" sibTransId="{B186BC18-D829-4951-8D7D-98F04A2AD045}"/>
    <dgm:cxn modelId="{481F2D40-39F5-4650-87A9-348A89C29F87}" srcId="{C581184C-BB17-45FC-9C5A-F912E5AF755F}" destId="{2C27D1AA-C726-4D37-B2D8-7D7DC4F533AA}" srcOrd="7" destOrd="0" parTransId="{91031CD9-9C27-44E5-AD0E-B248921260E8}" sibTransId="{C8BCDC0F-AFD0-4AEC-802B-54572999FFBD}"/>
    <dgm:cxn modelId="{43C8D6EC-D9C3-428A-A0B6-57975B0E3BAD}" type="presOf" srcId="{4F991FAE-B98D-44AD-9573-2AAEBA385C63}" destId="{0CE2B801-D160-443E-BDEA-F606BC9F51FA}" srcOrd="0" destOrd="0" presId="urn:microsoft.com/office/officeart/2005/8/layout/bProcess4"/>
    <dgm:cxn modelId="{D10B9FF2-14BC-459C-B280-51720DCE2246}" type="presOf" srcId="{7915A9F9-3831-48BE-8D5A-154F95088819}" destId="{6EB59547-5DC9-4156-80A2-6464B50A374F}" srcOrd="0" destOrd="0" presId="urn:microsoft.com/office/officeart/2005/8/layout/bProcess4"/>
    <dgm:cxn modelId="{09036B57-785E-4B49-B015-10143CDE22E0}" type="presOf" srcId="{C8BCDC0F-AFD0-4AEC-802B-54572999FFBD}" destId="{A0504211-A187-453F-98E7-46F9891E7FDE}" srcOrd="0" destOrd="0" presId="urn:microsoft.com/office/officeart/2005/8/layout/bProcess4"/>
    <dgm:cxn modelId="{00D122DC-1584-470F-B191-4DEB68EC0DCA}" type="presOf" srcId="{5C19332B-D45F-4972-BE99-69C7BB8CDF74}" destId="{7CF4C280-0A31-4C98-BA2C-E391A2CAD4B6}" srcOrd="0" destOrd="0" presId="urn:microsoft.com/office/officeart/2005/8/layout/bProcess4"/>
    <dgm:cxn modelId="{4F71B276-3420-47D9-8737-F318392C505B}" type="presParOf" srcId="{82BA31A9-4C4E-4BE7-9731-F0427D7174B4}" destId="{CDB083F1-9F42-4BFA-9023-8ECB72C06CE7}" srcOrd="0" destOrd="0" presId="urn:microsoft.com/office/officeart/2005/8/layout/bProcess4"/>
    <dgm:cxn modelId="{A4657A66-8FE6-4A90-AD83-5EA4D7478EFE}" type="presParOf" srcId="{CDB083F1-9F42-4BFA-9023-8ECB72C06CE7}" destId="{82E9C387-E9CC-46C5-847A-D45F5CE14840}" srcOrd="0" destOrd="0" presId="urn:microsoft.com/office/officeart/2005/8/layout/bProcess4"/>
    <dgm:cxn modelId="{893BC366-A64A-4E26-A65E-DE6250EE0989}" type="presParOf" srcId="{CDB083F1-9F42-4BFA-9023-8ECB72C06CE7}" destId="{6EB59547-5DC9-4156-80A2-6464B50A374F}" srcOrd="1" destOrd="0" presId="urn:microsoft.com/office/officeart/2005/8/layout/bProcess4"/>
    <dgm:cxn modelId="{A7DFA3E5-6CF4-4070-8669-D29C609FC85E}" type="presParOf" srcId="{82BA31A9-4C4E-4BE7-9731-F0427D7174B4}" destId="{7CF4C280-0A31-4C98-BA2C-E391A2CAD4B6}" srcOrd="1" destOrd="0" presId="urn:microsoft.com/office/officeart/2005/8/layout/bProcess4"/>
    <dgm:cxn modelId="{990A4D1C-BCB5-4A7A-A07E-9A1D1CC2CC82}" type="presParOf" srcId="{82BA31A9-4C4E-4BE7-9731-F0427D7174B4}" destId="{AA4532F0-0D15-49BD-A842-005FBFD2F26B}" srcOrd="2" destOrd="0" presId="urn:microsoft.com/office/officeart/2005/8/layout/bProcess4"/>
    <dgm:cxn modelId="{05BFE12C-ED7F-46E2-AA82-4D4A5ABF4AAF}" type="presParOf" srcId="{AA4532F0-0D15-49BD-A842-005FBFD2F26B}" destId="{0A2EA908-62A1-4CF1-A9AD-50DC27FF5B1F}" srcOrd="0" destOrd="0" presId="urn:microsoft.com/office/officeart/2005/8/layout/bProcess4"/>
    <dgm:cxn modelId="{DA002474-099C-4B8E-BD70-FAB64C0F8B5B}" type="presParOf" srcId="{AA4532F0-0D15-49BD-A842-005FBFD2F26B}" destId="{2B139279-7AAA-4851-A82D-AF1D24FAB5DD}" srcOrd="1" destOrd="0" presId="urn:microsoft.com/office/officeart/2005/8/layout/bProcess4"/>
    <dgm:cxn modelId="{77C14B27-8F72-4B6D-82C0-85DC93BEB6A0}" type="presParOf" srcId="{82BA31A9-4C4E-4BE7-9731-F0427D7174B4}" destId="{E461EA61-7901-44F0-A199-4866B1495DA0}" srcOrd="3" destOrd="0" presId="urn:microsoft.com/office/officeart/2005/8/layout/bProcess4"/>
    <dgm:cxn modelId="{611AE4E6-50BC-46BE-B3D8-D73BD51D3ACC}" type="presParOf" srcId="{82BA31A9-4C4E-4BE7-9731-F0427D7174B4}" destId="{211D1F9E-DA12-488D-A0D0-42B42A66001C}" srcOrd="4" destOrd="0" presId="urn:microsoft.com/office/officeart/2005/8/layout/bProcess4"/>
    <dgm:cxn modelId="{8D58B753-45AF-4FCD-9B32-D75288C5B2C0}" type="presParOf" srcId="{211D1F9E-DA12-488D-A0D0-42B42A66001C}" destId="{319849CA-1C17-4EF5-8A5D-CAD8BF61BEED}" srcOrd="0" destOrd="0" presId="urn:microsoft.com/office/officeart/2005/8/layout/bProcess4"/>
    <dgm:cxn modelId="{EAC9C768-48EC-4689-AA70-771045766F8B}" type="presParOf" srcId="{211D1F9E-DA12-488D-A0D0-42B42A66001C}" destId="{85927325-581E-41F0-AD89-DB40102B902B}" srcOrd="1" destOrd="0" presId="urn:microsoft.com/office/officeart/2005/8/layout/bProcess4"/>
    <dgm:cxn modelId="{77121FC5-3097-4BFC-995B-E5F6D3AECD73}" type="presParOf" srcId="{82BA31A9-4C4E-4BE7-9731-F0427D7174B4}" destId="{E755A68B-B167-42EA-A70F-CC21BCB47B68}" srcOrd="5" destOrd="0" presId="urn:microsoft.com/office/officeart/2005/8/layout/bProcess4"/>
    <dgm:cxn modelId="{2A880CC1-BA5C-472E-B1DF-B7788AAAD703}" type="presParOf" srcId="{82BA31A9-4C4E-4BE7-9731-F0427D7174B4}" destId="{7885F762-EB15-4D9D-A07E-9BE5EE019A81}" srcOrd="6" destOrd="0" presId="urn:microsoft.com/office/officeart/2005/8/layout/bProcess4"/>
    <dgm:cxn modelId="{95CA7234-5CAD-4804-B823-20CE082CD42D}" type="presParOf" srcId="{7885F762-EB15-4D9D-A07E-9BE5EE019A81}" destId="{711B0533-995F-4F54-A9C0-DEF240A5A41B}" srcOrd="0" destOrd="0" presId="urn:microsoft.com/office/officeart/2005/8/layout/bProcess4"/>
    <dgm:cxn modelId="{C9791FF1-8064-405C-BAA3-91CF52932225}" type="presParOf" srcId="{7885F762-EB15-4D9D-A07E-9BE5EE019A81}" destId="{06F7ADB4-5733-4C87-98F0-EE70F346C156}" srcOrd="1" destOrd="0" presId="urn:microsoft.com/office/officeart/2005/8/layout/bProcess4"/>
    <dgm:cxn modelId="{551BAF16-8741-4129-B523-A56A0F4002B5}" type="presParOf" srcId="{82BA31A9-4C4E-4BE7-9731-F0427D7174B4}" destId="{065CC938-0007-4644-A9AE-EA2EA6956D69}" srcOrd="7" destOrd="0" presId="urn:microsoft.com/office/officeart/2005/8/layout/bProcess4"/>
    <dgm:cxn modelId="{EDE4BA9F-0F26-4AF1-85BC-D1735CB118AB}" type="presParOf" srcId="{82BA31A9-4C4E-4BE7-9731-F0427D7174B4}" destId="{3E027082-00C9-489C-85CE-B1CF1DC4BF84}" srcOrd="8" destOrd="0" presId="urn:microsoft.com/office/officeart/2005/8/layout/bProcess4"/>
    <dgm:cxn modelId="{2D85D1FD-EFC1-4DE9-969E-21BDA5C6953D}" type="presParOf" srcId="{3E027082-00C9-489C-85CE-B1CF1DC4BF84}" destId="{F15F3BE7-795A-4D9D-BC3B-7BE48BBF185C}" srcOrd="0" destOrd="0" presId="urn:microsoft.com/office/officeart/2005/8/layout/bProcess4"/>
    <dgm:cxn modelId="{45AD9173-56F9-4DAA-A44E-6F6A4634186B}" type="presParOf" srcId="{3E027082-00C9-489C-85CE-B1CF1DC4BF84}" destId="{8AC4CF8A-AECB-46AF-ACD4-A0117EFD4FE9}" srcOrd="1" destOrd="0" presId="urn:microsoft.com/office/officeart/2005/8/layout/bProcess4"/>
    <dgm:cxn modelId="{67F614D5-5008-41E8-AA0F-14AAF4573265}" type="presParOf" srcId="{82BA31A9-4C4E-4BE7-9731-F0427D7174B4}" destId="{6AFE9A8D-53CE-46FD-A1CC-9A72502CCDE2}" srcOrd="9" destOrd="0" presId="urn:microsoft.com/office/officeart/2005/8/layout/bProcess4"/>
    <dgm:cxn modelId="{78940800-C9AA-4ED3-97BC-1B3119B7E5B0}" type="presParOf" srcId="{82BA31A9-4C4E-4BE7-9731-F0427D7174B4}" destId="{0724A65D-44AC-46B9-9796-0106AB5571FB}" srcOrd="10" destOrd="0" presId="urn:microsoft.com/office/officeart/2005/8/layout/bProcess4"/>
    <dgm:cxn modelId="{F3A521D5-9F1F-4090-B99C-222D609D44A8}" type="presParOf" srcId="{0724A65D-44AC-46B9-9796-0106AB5571FB}" destId="{9ECC4783-50F9-4EE2-8714-458B64C19FA3}" srcOrd="0" destOrd="0" presId="urn:microsoft.com/office/officeart/2005/8/layout/bProcess4"/>
    <dgm:cxn modelId="{C87827B0-FBBC-404F-B5DB-926D3FE02711}" type="presParOf" srcId="{0724A65D-44AC-46B9-9796-0106AB5571FB}" destId="{8C4D0B0E-4540-4787-AAA2-4D8E8B9FFFF1}" srcOrd="1" destOrd="0" presId="urn:microsoft.com/office/officeart/2005/8/layout/bProcess4"/>
    <dgm:cxn modelId="{EC9CF867-FCC2-4490-8C92-BE21F10C3B83}" type="presParOf" srcId="{82BA31A9-4C4E-4BE7-9731-F0427D7174B4}" destId="{12FBEB66-C8D3-4D52-81FE-526178941063}" srcOrd="11" destOrd="0" presId="urn:microsoft.com/office/officeart/2005/8/layout/bProcess4"/>
    <dgm:cxn modelId="{1B40E8EC-39F6-48BA-AD03-38E9BF0C061D}" type="presParOf" srcId="{82BA31A9-4C4E-4BE7-9731-F0427D7174B4}" destId="{1F5D42E9-9873-4E57-B257-11B9E36F4F71}" srcOrd="12" destOrd="0" presId="urn:microsoft.com/office/officeart/2005/8/layout/bProcess4"/>
    <dgm:cxn modelId="{C43B9EA0-0D53-4686-B4B3-FF89F2A8E5B1}" type="presParOf" srcId="{1F5D42E9-9873-4E57-B257-11B9E36F4F71}" destId="{4B98995D-EA78-4948-977B-612A5E97040A}" srcOrd="0" destOrd="0" presId="urn:microsoft.com/office/officeart/2005/8/layout/bProcess4"/>
    <dgm:cxn modelId="{A5C9F6FB-6B1C-461A-8D19-E0DBE5075A86}" type="presParOf" srcId="{1F5D42E9-9873-4E57-B257-11B9E36F4F71}" destId="{3D8050DD-3998-49CE-AF83-4AB7CD40AAAB}" srcOrd="1" destOrd="0" presId="urn:microsoft.com/office/officeart/2005/8/layout/bProcess4"/>
    <dgm:cxn modelId="{370D95DB-8939-4235-BC4E-29E1E14124D1}" type="presParOf" srcId="{82BA31A9-4C4E-4BE7-9731-F0427D7174B4}" destId="{205F81E5-B7D8-4367-92B6-0615FAE6ECB8}" srcOrd="13" destOrd="0" presId="urn:microsoft.com/office/officeart/2005/8/layout/bProcess4"/>
    <dgm:cxn modelId="{037828CF-287E-47FC-A9D4-FA25466964EB}" type="presParOf" srcId="{82BA31A9-4C4E-4BE7-9731-F0427D7174B4}" destId="{C548B616-775F-409B-A5A1-899C07FD58DC}" srcOrd="14" destOrd="0" presId="urn:microsoft.com/office/officeart/2005/8/layout/bProcess4"/>
    <dgm:cxn modelId="{E6C3F528-F5A0-46E2-8FC6-ED7504569D78}" type="presParOf" srcId="{C548B616-775F-409B-A5A1-899C07FD58DC}" destId="{48938D13-6F71-4431-892A-04EBE1DA5BEE}" srcOrd="0" destOrd="0" presId="urn:microsoft.com/office/officeart/2005/8/layout/bProcess4"/>
    <dgm:cxn modelId="{B34B2BA5-9431-45DC-BAD8-CED0FF97733B}" type="presParOf" srcId="{C548B616-775F-409B-A5A1-899C07FD58DC}" destId="{452FE158-001C-4E10-8B17-A16EB9ABE88A}" srcOrd="1" destOrd="0" presId="urn:microsoft.com/office/officeart/2005/8/layout/bProcess4"/>
    <dgm:cxn modelId="{3CDF58CC-50E8-4E3E-84CE-05E854EC02B6}" type="presParOf" srcId="{82BA31A9-4C4E-4BE7-9731-F0427D7174B4}" destId="{A0504211-A187-453F-98E7-46F9891E7FDE}" srcOrd="15" destOrd="0" presId="urn:microsoft.com/office/officeart/2005/8/layout/bProcess4"/>
    <dgm:cxn modelId="{5301D963-79B5-41CB-A623-3D89A3B7A36D}" type="presParOf" srcId="{82BA31A9-4C4E-4BE7-9731-F0427D7174B4}" destId="{C674935D-C0A2-431F-9446-01E022790CC6}" srcOrd="16" destOrd="0" presId="urn:microsoft.com/office/officeart/2005/8/layout/bProcess4"/>
    <dgm:cxn modelId="{C1B8BD6D-D1FB-4E84-98E0-37204D9CD3DD}" type="presParOf" srcId="{C674935D-C0A2-431F-9446-01E022790CC6}" destId="{D55B0D8C-AE3B-4F62-B4AC-17C52A0FA8D3}" srcOrd="0" destOrd="0" presId="urn:microsoft.com/office/officeart/2005/8/layout/bProcess4"/>
    <dgm:cxn modelId="{09F30F4C-BD95-42BE-B528-3A0FCD612247}" type="presParOf" srcId="{C674935D-C0A2-431F-9446-01E022790CC6}" destId="{A12143F0-3EC3-42C1-B6D6-9D3747238201}" srcOrd="1" destOrd="0" presId="urn:microsoft.com/office/officeart/2005/8/layout/bProcess4"/>
    <dgm:cxn modelId="{0982EBE0-F119-4E08-98D1-A12690A5554F}" type="presParOf" srcId="{82BA31A9-4C4E-4BE7-9731-F0427D7174B4}" destId="{0CE2B801-D160-443E-BDEA-F606BC9F51FA}" srcOrd="17" destOrd="0" presId="urn:microsoft.com/office/officeart/2005/8/layout/bProcess4"/>
    <dgm:cxn modelId="{B79E6F53-8D0C-4426-9050-C00999655111}" type="presParOf" srcId="{82BA31A9-4C4E-4BE7-9731-F0427D7174B4}" destId="{75D2D074-6E91-4BD0-83E3-65A2E9312360}" srcOrd="18" destOrd="0" presId="urn:microsoft.com/office/officeart/2005/8/layout/bProcess4"/>
    <dgm:cxn modelId="{88961A26-0429-4CFA-A247-E0767C3B49A6}" type="presParOf" srcId="{75D2D074-6E91-4BD0-83E3-65A2E9312360}" destId="{A79FBE68-F22D-4D02-918E-8FD042A1CF21}" srcOrd="0" destOrd="0" presId="urn:microsoft.com/office/officeart/2005/8/layout/bProcess4"/>
    <dgm:cxn modelId="{0C72591C-B2D1-49BA-8D7D-A7D4BB769496}" type="presParOf" srcId="{75D2D074-6E91-4BD0-83E3-65A2E9312360}" destId="{ACD06453-8DE9-48FD-8B32-A1A75478E71B}" srcOrd="1" destOrd="0" presId="urn:microsoft.com/office/officeart/2005/8/layout/bProcess4"/>
    <dgm:cxn modelId="{C63C7C37-F0FE-48E9-8188-5CF4DD37F269}" type="presParOf" srcId="{82BA31A9-4C4E-4BE7-9731-F0427D7174B4}" destId="{1338D2D1-EE2A-4011-A557-55C34364655A}" srcOrd="19" destOrd="0" presId="urn:microsoft.com/office/officeart/2005/8/layout/bProcess4"/>
    <dgm:cxn modelId="{18E73ADC-DF4A-4128-9356-2FC43FCBD9D7}" type="presParOf" srcId="{82BA31A9-4C4E-4BE7-9731-F0427D7174B4}" destId="{A1AD00A2-E0BD-4DBD-887C-14240C1C2EDD}" srcOrd="20" destOrd="0" presId="urn:microsoft.com/office/officeart/2005/8/layout/bProcess4"/>
    <dgm:cxn modelId="{B58A1F6A-697E-4550-88FA-781C39FDDF1B}" type="presParOf" srcId="{A1AD00A2-E0BD-4DBD-887C-14240C1C2EDD}" destId="{AF546EC6-A2C0-4C85-8825-321D8E365F7E}" srcOrd="0" destOrd="0" presId="urn:microsoft.com/office/officeart/2005/8/layout/bProcess4"/>
    <dgm:cxn modelId="{F74D4E9C-2F20-47BF-AF7B-34024A04A5DC}" type="presParOf" srcId="{A1AD00A2-E0BD-4DBD-887C-14240C1C2EDD}" destId="{0258012A-69BA-44ED-B6F1-2C76BEF04EDD}" srcOrd="1" destOrd="0" presId="urn:microsoft.com/office/officeart/2005/8/layout/bProcess4"/>
    <dgm:cxn modelId="{41053D2E-7599-4D77-A78E-848D96C69B7F}" type="presParOf" srcId="{82BA31A9-4C4E-4BE7-9731-F0427D7174B4}" destId="{387AB3B6-6190-4ADB-AFDA-3A42957289DA}" srcOrd="21" destOrd="0" presId="urn:microsoft.com/office/officeart/2005/8/layout/bProcess4"/>
    <dgm:cxn modelId="{4F3FFDE2-0CC7-4843-B08D-CDF251034920}" type="presParOf" srcId="{82BA31A9-4C4E-4BE7-9731-F0427D7174B4}" destId="{D521A3A2-430B-4639-9008-97EE3D29F64A}" srcOrd="22" destOrd="0" presId="urn:microsoft.com/office/officeart/2005/8/layout/bProcess4"/>
    <dgm:cxn modelId="{93856B42-6107-4031-AB01-431583C7AADD}" type="presParOf" srcId="{D521A3A2-430B-4639-9008-97EE3D29F64A}" destId="{1E233725-C55E-48CD-A77E-F8020DBC8E82}" srcOrd="0" destOrd="0" presId="urn:microsoft.com/office/officeart/2005/8/layout/bProcess4"/>
    <dgm:cxn modelId="{7470945F-2B03-4A89-B40C-316977553273}" type="presParOf" srcId="{D521A3A2-430B-4639-9008-97EE3D29F64A}" destId="{B3FCEC0E-5CBA-4658-8FC9-4ECDB19DFEF9}"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F4C280-0A31-4C98-BA2C-E391A2CAD4B6}">
      <dsp:nvSpPr>
        <dsp:cNvPr id="0" name=""/>
        <dsp:cNvSpPr/>
      </dsp:nvSpPr>
      <dsp:spPr>
        <a:xfrm rot="5400000">
          <a:off x="939303" y="758563"/>
          <a:ext cx="1183495" cy="142852"/>
        </a:xfrm>
        <a:prstGeom prst="rect">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EB59547-5DC9-4156-80A2-6464B50A374F}">
      <dsp:nvSpPr>
        <dsp:cNvPr id="0" name=""/>
        <dsp:cNvSpPr/>
      </dsp:nvSpPr>
      <dsp:spPr>
        <a:xfrm>
          <a:off x="1210128" y="1147"/>
          <a:ext cx="1587251" cy="952351"/>
        </a:xfrm>
        <a:prstGeom prst="roundRect">
          <a:avLst>
            <a:gd name="adj" fmla="val 10000"/>
          </a:avLst>
        </a:prstGeom>
        <a:solidFill>
          <a:schemeClr val="tx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Announce in Unified Agenda</a:t>
          </a:r>
          <a:endParaRPr lang="en-US" sz="1500" kern="1200" dirty="0"/>
        </a:p>
      </dsp:txBody>
      <dsp:txXfrm>
        <a:off x="1238021" y="29040"/>
        <a:ext cx="1531465" cy="896565"/>
      </dsp:txXfrm>
    </dsp:sp>
    <dsp:sp modelId="{E461EA61-7901-44F0-A199-4866B1495DA0}">
      <dsp:nvSpPr>
        <dsp:cNvPr id="0" name=""/>
        <dsp:cNvSpPr/>
      </dsp:nvSpPr>
      <dsp:spPr>
        <a:xfrm rot="5400000">
          <a:off x="939303" y="1949002"/>
          <a:ext cx="1183495" cy="142852"/>
        </a:xfrm>
        <a:prstGeom prst="rect">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B139279-7AAA-4851-A82D-AF1D24FAB5DD}">
      <dsp:nvSpPr>
        <dsp:cNvPr id="0" name=""/>
        <dsp:cNvSpPr/>
      </dsp:nvSpPr>
      <dsp:spPr>
        <a:xfrm>
          <a:off x="1210128" y="1191586"/>
          <a:ext cx="1587251" cy="952351"/>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Agency develops draft NPRM</a:t>
          </a:r>
          <a:endParaRPr lang="en-US" sz="1500" kern="1200" dirty="0"/>
        </a:p>
      </dsp:txBody>
      <dsp:txXfrm>
        <a:off x="1238021" y="1219479"/>
        <a:ext cx="1531465" cy="896565"/>
      </dsp:txXfrm>
    </dsp:sp>
    <dsp:sp modelId="{E755A68B-B167-42EA-A70F-CC21BCB47B68}">
      <dsp:nvSpPr>
        <dsp:cNvPr id="0" name=""/>
        <dsp:cNvSpPr/>
      </dsp:nvSpPr>
      <dsp:spPr>
        <a:xfrm rot="5400000">
          <a:off x="939303" y="3139441"/>
          <a:ext cx="1183495" cy="142852"/>
        </a:xfrm>
        <a:prstGeom prst="rect">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5927325-581E-41F0-AD89-DB40102B902B}">
      <dsp:nvSpPr>
        <dsp:cNvPr id="0" name=""/>
        <dsp:cNvSpPr/>
      </dsp:nvSpPr>
      <dsp:spPr>
        <a:xfrm>
          <a:off x="1210128" y="2382025"/>
          <a:ext cx="1587251" cy="952351"/>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Departmental (HHS) review</a:t>
          </a:r>
          <a:endParaRPr lang="en-US" sz="1500" kern="1200" dirty="0"/>
        </a:p>
      </dsp:txBody>
      <dsp:txXfrm>
        <a:off x="1238021" y="2409918"/>
        <a:ext cx="1531465" cy="896565"/>
      </dsp:txXfrm>
    </dsp:sp>
    <dsp:sp modelId="{065CC938-0007-4644-A9AE-EA2EA6956D69}">
      <dsp:nvSpPr>
        <dsp:cNvPr id="0" name=""/>
        <dsp:cNvSpPr/>
      </dsp:nvSpPr>
      <dsp:spPr>
        <a:xfrm>
          <a:off x="1534522" y="3734661"/>
          <a:ext cx="2104101" cy="142852"/>
        </a:xfrm>
        <a:prstGeom prst="rect">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6F7ADB4-5733-4C87-98F0-EE70F346C156}">
      <dsp:nvSpPr>
        <dsp:cNvPr id="0" name=""/>
        <dsp:cNvSpPr/>
      </dsp:nvSpPr>
      <dsp:spPr>
        <a:xfrm>
          <a:off x="1210128" y="3572464"/>
          <a:ext cx="1587251" cy="952351"/>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OMB review</a:t>
          </a:r>
          <a:endParaRPr lang="en-US" sz="1500" kern="1200" dirty="0"/>
        </a:p>
      </dsp:txBody>
      <dsp:txXfrm>
        <a:off x="1238021" y="3600357"/>
        <a:ext cx="1531465" cy="896565"/>
      </dsp:txXfrm>
    </dsp:sp>
    <dsp:sp modelId="{6AFE9A8D-53CE-46FD-A1CC-9A72502CCDE2}">
      <dsp:nvSpPr>
        <dsp:cNvPr id="0" name=""/>
        <dsp:cNvSpPr/>
      </dsp:nvSpPr>
      <dsp:spPr>
        <a:xfrm rot="16200000">
          <a:off x="3050348" y="3139441"/>
          <a:ext cx="1183495" cy="142852"/>
        </a:xfrm>
        <a:prstGeom prst="rect">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AC4CF8A-AECB-46AF-ACD4-A0117EFD4FE9}">
      <dsp:nvSpPr>
        <dsp:cNvPr id="0" name=""/>
        <dsp:cNvSpPr/>
      </dsp:nvSpPr>
      <dsp:spPr>
        <a:xfrm>
          <a:off x="3321174" y="3572464"/>
          <a:ext cx="1587251" cy="952351"/>
        </a:xfrm>
        <a:prstGeom prst="roundRect">
          <a:avLst>
            <a:gd name="adj" fmla="val 10000"/>
          </a:avLst>
        </a:prstGeom>
        <a:solidFill>
          <a:schemeClr val="tx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Publish in Federal Register </a:t>
          </a:r>
          <a:endParaRPr lang="en-US" sz="1500" kern="1200" dirty="0"/>
        </a:p>
      </dsp:txBody>
      <dsp:txXfrm>
        <a:off x="3349067" y="3600357"/>
        <a:ext cx="1531465" cy="896565"/>
      </dsp:txXfrm>
    </dsp:sp>
    <dsp:sp modelId="{12FBEB66-C8D3-4D52-81FE-526178941063}">
      <dsp:nvSpPr>
        <dsp:cNvPr id="0" name=""/>
        <dsp:cNvSpPr/>
      </dsp:nvSpPr>
      <dsp:spPr>
        <a:xfrm rot="16200000">
          <a:off x="3050348" y="1949002"/>
          <a:ext cx="1183495" cy="142852"/>
        </a:xfrm>
        <a:prstGeom prst="rect">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C4D0B0E-4540-4787-AAA2-4D8E8B9FFFF1}">
      <dsp:nvSpPr>
        <dsp:cNvPr id="0" name=""/>
        <dsp:cNvSpPr/>
      </dsp:nvSpPr>
      <dsp:spPr>
        <a:xfrm>
          <a:off x="3321174" y="2382025"/>
          <a:ext cx="1587251" cy="952351"/>
        </a:xfrm>
        <a:prstGeom prst="roundRect">
          <a:avLst>
            <a:gd name="adj" fmla="val 10000"/>
          </a:avLst>
        </a:prstGeom>
        <a:solidFill>
          <a:schemeClr val="tx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Public comment period</a:t>
          </a:r>
          <a:endParaRPr lang="en-US" sz="1500" kern="1200" dirty="0"/>
        </a:p>
      </dsp:txBody>
      <dsp:txXfrm>
        <a:off x="3349067" y="2409918"/>
        <a:ext cx="1531465" cy="896565"/>
      </dsp:txXfrm>
    </dsp:sp>
    <dsp:sp modelId="{205F81E5-B7D8-4367-92B6-0615FAE6ECB8}">
      <dsp:nvSpPr>
        <dsp:cNvPr id="0" name=""/>
        <dsp:cNvSpPr/>
      </dsp:nvSpPr>
      <dsp:spPr>
        <a:xfrm rot="16200000">
          <a:off x="3050348" y="758563"/>
          <a:ext cx="1183495" cy="142852"/>
        </a:xfrm>
        <a:prstGeom prst="rect">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D8050DD-3998-49CE-AF83-4AB7CD40AAAB}">
      <dsp:nvSpPr>
        <dsp:cNvPr id="0" name=""/>
        <dsp:cNvSpPr/>
      </dsp:nvSpPr>
      <dsp:spPr>
        <a:xfrm>
          <a:off x="3321174" y="1191586"/>
          <a:ext cx="1587251" cy="952351"/>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500" kern="1200" dirty="0" smtClean="0"/>
            <a:t>Agency response to comments</a:t>
          </a:r>
          <a:endParaRPr lang="en-US" sz="1500" kern="1200" dirty="0"/>
        </a:p>
      </dsp:txBody>
      <dsp:txXfrm>
        <a:off x="3349067" y="1219479"/>
        <a:ext cx="1531465" cy="896565"/>
      </dsp:txXfrm>
    </dsp:sp>
    <dsp:sp modelId="{A0504211-A187-453F-98E7-46F9891E7FDE}">
      <dsp:nvSpPr>
        <dsp:cNvPr id="0" name=""/>
        <dsp:cNvSpPr/>
      </dsp:nvSpPr>
      <dsp:spPr>
        <a:xfrm>
          <a:off x="3645567" y="163344"/>
          <a:ext cx="2104101" cy="142852"/>
        </a:xfrm>
        <a:prstGeom prst="rect">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52FE158-001C-4E10-8B17-A16EB9ABE88A}">
      <dsp:nvSpPr>
        <dsp:cNvPr id="0" name=""/>
        <dsp:cNvSpPr/>
      </dsp:nvSpPr>
      <dsp:spPr>
        <a:xfrm>
          <a:off x="3321174" y="1147"/>
          <a:ext cx="1587251" cy="952351"/>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Departmental review</a:t>
          </a:r>
          <a:endParaRPr lang="en-US" sz="1500" kern="1200" dirty="0"/>
        </a:p>
      </dsp:txBody>
      <dsp:txXfrm>
        <a:off x="3349067" y="29040"/>
        <a:ext cx="1531465" cy="896565"/>
      </dsp:txXfrm>
    </dsp:sp>
    <dsp:sp modelId="{0CE2B801-D160-443E-BDEA-F606BC9F51FA}">
      <dsp:nvSpPr>
        <dsp:cNvPr id="0" name=""/>
        <dsp:cNvSpPr/>
      </dsp:nvSpPr>
      <dsp:spPr>
        <a:xfrm rot="5400000">
          <a:off x="5161393" y="758563"/>
          <a:ext cx="1183495" cy="142852"/>
        </a:xfrm>
        <a:prstGeom prst="rect">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12143F0-3EC3-42C1-B6D6-9D3747238201}">
      <dsp:nvSpPr>
        <dsp:cNvPr id="0" name=""/>
        <dsp:cNvSpPr/>
      </dsp:nvSpPr>
      <dsp:spPr>
        <a:xfrm>
          <a:off x="5432219" y="1147"/>
          <a:ext cx="1587251" cy="952351"/>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OMB review</a:t>
          </a:r>
          <a:endParaRPr lang="en-US" sz="1500" kern="1200" dirty="0"/>
        </a:p>
      </dsp:txBody>
      <dsp:txXfrm>
        <a:off x="5460112" y="29040"/>
        <a:ext cx="1531465" cy="896565"/>
      </dsp:txXfrm>
    </dsp:sp>
    <dsp:sp modelId="{1338D2D1-EE2A-4011-A557-55C34364655A}">
      <dsp:nvSpPr>
        <dsp:cNvPr id="0" name=""/>
        <dsp:cNvSpPr/>
      </dsp:nvSpPr>
      <dsp:spPr>
        <a:xfrm rot="5400000">
          <a:off x="5161393" y="1949002"/>
          <a:ext cx="1183495" cy="142852"/>
        </a:xfrm>
        <a:prstGeom prst="rect">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CD06453-8DE9-48FD-8B32-A1A75478E71B}">
      <dsp:nvSpPr>
        <dsp:cNvPr id="0" name=""/>
        <dsp:cNvSpPr/>
      </dsp:nvSpPr>
      <dsp:spPr>
        <a:xfrm>
          <a:off x="5432219" y="1191586"/>
          <a:ext cx="1587251" cy="952351"/>
        </a:xfrm>
        <a:prstGeom prst="roundRect">
          <a:avLst>
            <a:gd name="adj" fmla="val 10000"/>
          </a:avLst>
        </a:prstGeom>
        <a:solidFill>
          <a:schemeClr val="tx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Publish final rule</a:t>
          </a:r>
          <a:endParaRPr lang="en-US" sz="1500" kern="1200" dirty="0"/>
        </a:p>
      </dsp:txBody>
      <dsp:txXfrm>
        <a:off x="5460112" y="1219479"/>
        <a:ext cx="1531465" cy="896565"/>
      </dsp:txXfrm>
    </dsp:sp>
    <dsp:sp modelId="{387AB3B6-6190-4ADB-AFDA-3A42957289DA}">
      <dsp:nvSpPr>
        <dsp:cNvPr id="0" name=""/>
        <dsp:cNvSpPr/>
      </dsp:nvSpPr>
      <dsp:spPr>
        <a:xfrm rot="5400000">
          <a:off x="5161393" y="3139441"/>
          <a:ext cx="1183495" cy="142852"/>
        </a:xfrm>
        <a:prstGeom prst="rect">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258012A-69BA-44ED-B6F1-2C76BEF04EDD}">
      <dsp:nvSpPr>
        <dsp:cNvPr id="0" name=""/>
        <dsp:cNvSpPr/>
      </dsp:nvSpPr>
      <dsp:spPr>
        <a:xfrm>
          <a:off x="5432219" y="2382025"/>
          <a:ext cx="1587251" cy="952351"/>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Congressional review</a:t>
          </a:r>
          <a:endParaRPr lang="en-US" sz="1500" kern="1200" dirty="0"/>
        </a:p>
      </dsp:txBody>
      <dsp:txXfrm>
        <a:off x="5460112" y="2409918"/>
        <a:ext cx="1531465" cy="896565"/>
      </dsp:txXfrm>
    </dsp:sp>
    <dsp:sp modelId="{B3FCEC0E-5CBA-4658-8FC9-4ECDB19DFEF9}">
      <dsp:nvSpPr>
        <dsp:cNvPr id="0" name=""/>
        <dsp:cNvSpPr/>
      </dsp:nvSpPr>
      <dsp:spPr>
        <a:xfrm>
          <a:off x="5432219" y="3572464"/>
          <a:ext cx="1587251" cy="952351"/>
        </a:xfrm>
        <a:prstGeom prst="roundRect">
          <a:avLst>
            <a:gd name="adj" fmla="val 10000"/>
          </a:avLst>
        </a:prstGeom>
        <a:solidFill>
          <a:schemeClr val="tx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Rule takes effect (e.g., 90 days after publication)</a:t>
          </a:r>
          <a:endParaRPr lang="en-US" sz="1500" kern="1200" dirty="0"/>
        </a:p>
      </dsp:txBody>
      <dsp:txXfrm>
        <a:off x="5460112" y="3600357"/>
        <a:ext cx="1531465" cy="896565"/>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D4A0E556-860A-4CEF-AE14-31419D34A7FB}" type="datetimeFigureOut">
              <a:rPr lang="en-US" smtClean="0"/>
              <a:t>6/8/2016</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D478F2B0-0249-48BC-871B-F734274DDC3B}" type="slidenum">
              <a:rPr lang="en-US" smtClean="0"/>
              <a:t>‹#›</a:t>
            </a:fld>
            <a:endParaRPr lang="en-US"/>
          </a:p>
        </p:txBody>
      </p:sp>
    </p:spTree>
    <p:extLst>
      <p:ext uri="{BB962C8B-B14F-4D97-AF65-F5344CB8AC3E}">
        <p14:creationId xmlns:p14="http://schemas.microsoft.com/office/powerpoint/2010/main" val="269563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CFB44BC7-A710-40D1-8C33-8604D6CCF116}" type="datetimeFigureOut">
              <a:rPr lang="en-US" smtClean="0"/>
              <a:t>6/8/2016</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965AC693-B42C-46D4-8B11-78502A483908}" type="slidenum">
              <a:rPr lang="en-US" smtClean="0"/>
              <a:t>‹#›</a:t>
            </a:fld>
            <a:endParaRPr lang="en-US"/>
          </a:p>
        </p:txBody>
      </p:sp>
    </p:spTree>
    <p:extLst>
      <p:ext uri="{BB962C8B-B14F-4D97-AF65-F5344CB8AC3E}">
        <p14:creationId xmlns:p14="http://schemas.microsoft.com/office/powerpoint/2010/main" val="606882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is.nlm.nih.gov/"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www.lib.uaa.alaska.edu/hsi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part of the big picture.</a:t>
            </a:r>
          </a:p>
          <a:p>
            <a:r>
              <a:rPr lang="en-US" dirty="0" smtClean="0"/>
              <a:t>When things in life shatter, use the pieces to create a mosaic that is even more awesome and beautiful</a:t>
            </a:r>
            <a:r>
              <a:rPr lang="en-US" baseline="0" dirty="0" smtClean="0"/>
              <a:t> that what you started with.</a:t>
            </a:r>
          </a:p>
          <a:p>
            <a:r>
              <a:rPr lang="en-US" baseline="0" dirty="0" smtClean="0"/>
              <a:t>Moving pieces/innovation/recombination in new forms</a:t>
            </a:r>
            <a:endParaRPr lang="en-US" dirty="0"/>
          </a:p>
        </p:txBody>
      </p:sp>
      <p:sp>
        <p:nvSpPr>
          <p:cNvPr id="4" name="Slide Number Placeholder 3"/>
          <p:cNvSpPr>
            <a:spLocks noGrp="1"/>
          </p:cNvSpPr>
          <p:nvPr>
            <p:ph type="sldNum" sz="quarter" idx="10"/>
          </p:nvPr>
        </p:nvSpPr>
        <p:spPr/>
        <p:txBody>
          <a:bodyPr/>
          <a:lstStyle/>
          <a:p>
            <a:fld id="{0F6D9FC2-DEC6-4F26-B2A9-21E210A6C5DD}" type="slidenum">
              <a:rPr lang="en-US" smtClean="0"/>
              <a:t>1</a:t>
            </a:fld>
            <a:endParaRPr lang="en-US"/>
          </a:p>
        </p:txBody>
      </p:sp>
    </p:spTree>
    <p:extLst>
      <p:ext uri="{BB962C8B-B14F-4D97-AF65-F5344CB8AC3E}">
        <p14:creationId xmlns:p14="http://schemas.microsoft.com/office/powerpoint/2010/main" val="747000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Arctic Health is a central source for information on the diverse aspects of the Arctic environment and the health of northern peoples. The site provides access to over 250,000 evaluated health information records from hundreds of local, state, national, and international agencies, as well as from professional societies and universities. Information specific to Arctic research, climate change, traditional healing, food, air and water and other resources from the special collections </a:t>
            </a:r>
            <a:r>
              <a:rPr lang="en-US" smtClean="0"/>
              <a:t>of the </a:t>
            </a:r>
            <a:r>
              <a:rPr lang="en-US" dirty="0" smtClean="0"/>
              <a:t>Alaska Medical Library is included. </a:t>
            </a:r>
          </a:p>
          <a:p>
            <a:endParaRPr lang="en-US" dirty="0"/>
          </a:p>
          <a:p>
            <a:r>
              <a:rPr lang="en-US" dirty="0" smtClean="0"/>
              <a:t>The Arctic Health website is sponsored by the National Library of Medicine's </a:t>
            </a:r>
            <a:r>
              <a:rPr lang="en-US" dirty="0" smtClean="0">
                <a:hlinkClick r:id="rId3"/>
              </a:rPr>
              <a:t>Division of Specialized Information Services</a:t>
            </a:r>
            <a:r>
              <a:rPr lang="en-US" dirty="0" smtClean="0"/>
              <a:t> and maintained by the University of Alaska Anchorage's </a:t>
            </a:r>
            <a:r>
              <a:rPr lang="en-US" dirty="0" smtClean="0">
                <a:hlinkClick r:id="rId4"/>
              </a:rPr>
              <a:t>Alaska Medical Library</a:t>
            </a:r>
            <a:r>
              <a:rPr lang="en-US" dirty="0" smtClean="0"/>
              <a:t>. </a:t>
            </a:r>
          </a:p>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25FC7028-C39D-4D42-8341-B494337EAA1B}" type="slidenum">
              <a:rPr lang="en-US" smtClean="0"/>
              <a:t>27</a:t>
            </a:fld>
            <a:endParaRPr lang="en-US"/>
          </a:p>
        </p:txBody>
      </p:sp>
    </p:spTree>
    <p:extLst>
      <p:ext uri="{BB962C8B-B14F-4D97-AF65-F5344CB8AC3E}">
        <p14:creationId xmlns:p14="http://schemas.microsoft.com/office/powerpoint/2010/main" val="771201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Fun</a:t>
            </a:r>
            <a:r>
              <a:rPr lang="en-US" baseline="0" dirty="0" smtClean="0"/>
              <a:t> facts:   Average number of personal authors per citation has risen steadily since 1950 and is now about 5.5 per MEDLINE/PubMed citation.</a:t>
            </a:r>
          </a:p>
          <a:p>
            <a:r>
              <a:rPr lang="en-US" baseline="0" dirty="0" smtClean="0"/>
              <a:t>The article with the largest number of authors has 5,124.</a:t>
            </a:r>
            <a:endParaRPr lang="en-US" dirty="0"/>
          </a:p>
        </p:txBody>
      </p:sp>
      <p:sp>
        <p:nvSpPr>
          <p:cNvPr id="4" name="Slide Number Placeholder 3"/>
          <p:cNvSpPr>
            <a:spLocks noGrp="1"/>
          </p:cNvSpPr>
          <p:nvPr>
            <p:ph type="sldNum" sz="quarter" idx="10"/>
          </p:nvPr>
        </p:nvSpPr>
        <p:spPr/>
        <p:txBody>
          <a:bodyPr/>
          <a:lstStyle/>
          <a:p>
            <a:fld id="{965AC693-B42C-46D4-8B11-78502A483908}" type="slidenum">
              <a:rPr lang="en-US" smtClean="0"/>
              <a:t>28</a:t>
            </a:fld>
            <a:endParaRPr lang="en-US"/>
          </a:p>
        </p:txBody>
      </p:sp>
    </p:spTree>
    <p:extLst>
      <p:ext uri="{BB962C8B-B14F-4D97-AF65-F5344CB8AC3E}">
        <p14:creationId xmlns:p14="http://schemas.microsoft.com/office/powerpoint/2010/main" val="279672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899DB-9F03-431B-87E3-A8FC593665D0}" type="slidenum">
              <a:rPr lang="en-US" smtClean="0"/>
              <a:t>31</a:t>
            </a:fld>
            <a:endParaRPr lang="en-US"/>
          </a:p>
        </p:txBody>
      </p:sp>
    </p:spTree>
    <p:extLst>
      <p:ext uri="{BB962C8B-B14F-4D97-AF65-F5344CB8AC3E}">
        <p14:creationId xmlns:p14="http://schemas.microsoft.com/office/powerpoint/2010/main" val="162603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899DB-9F03-431B-87E3-A8FC593665D0}" type="slidenum">
              <a:rPr lang="en-US" smtClean="0"/>
              <a:t>32</a:t>
            </a:fld>
            <a:endParaRPr lang="en-US"/>
          </a:p>
        </p:txBody>
      </p:sp>
    </p:spTree>
    <p:extLst>
      <p:ext uri="{BB962C8B-B14F-4D97-AF65-F5344CB8AC3E}">
        <p14:creationId xmlns:p14="http://schemas.microsoft.com/office/powerpoint/2010/main" val="414387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SafeHome</a:t>
            </a:r>
            <a:r>
              <a:rPr lang="en-US" dirty="0" smtClean="0"/>
              <a:t> Simulator system, a set of immersive Virtual Reality Training tools and display systems to train patients in safe discharge procedures in captured environments of their actual houses. The aim is to lower patient readmission by significantly improving discharge planning and training. </a:t>
            </a:r>
            <a:endParaRPr lang="en-US" dirty="0"/>
          </a:p>
        </p:txBody>
      </p:sp>
      <p:sp>
        <p:nvSpPr>
          <p:cNvPr id="4" name="Slide Number Placeholder 3"/>
          <p:cNvSpPr>
            <a:spLocks noGrp="1"/>
          </p:cNvSpPr>
          <p:nvPr>
            <p:ph type="sldNum" sz="quarter" idx="10"/>
          </p:nvPr>
        </p:nvSpPr>
        <p:spPr/>
        <p:txBody>
          <a:bodyPr/>
          <a:lstStyle/>
          <a:p>
            <a:fld id="{965AC693-B42C-46D4-8B11-78502A483908}" type="slidenum">
              <a:rPr lang="en-US" smtClean="0"/>
              <a:t>3</a:t>
            </a:fld>
            <a:endParaRPr lang="en-US"/>
          </a:p>
        </p:txBody>
      </p:sp>
    </p:spTree>
    <p:extLst>
      <p:ext uri="{BB962C8B-B14F-4D97-AF65-F5344CB8AC3E}">
        <p14:creationId xmlns:p14="http://schemas.microsoft.com/office/powerpoint/2010/main" val="1129183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ffectLst>
                  <a:outerShdw blurRad="38100" dist="38100" dir="2700000" algn="tl">
                    <a:srgbClr val="000000">
                      <a:alpha val="43137"/>
                    </a:srgbClr>
                  </a:outerShdw>
                </a:effectLst>
              </a:rPr>
              <a:t>Reproducibility of Pre-Clinical Research</a:t>
            </a:r>
          </a:p>
          <a:p>
            <a:r>
              <a:rPr lang="en-US" dirty="0" err="1" smtClean="0">
                <a:effectLst>
                  <a:outerShdw blurRad="38100" dist="38100" dir="2700000" algn="tl">
                    <a:srgbClr val="000000">
                      <a:alpha val="43137"/>
                    </a:srgbClr>
                  </a:outerShdw>
                </a:effectLst>
              </a:rPr>
              <a:t>Research!America</a:t>
            </a:r>
            <a:endParaRPr lang="en-US" dirty="0" smtClean="0">
              <a:effectLst>
                <a:outerShdw blurRad="38100" dist="38100" dir="2700000" algn="tl">
                  <a:srgbClr val="000000">
                    <a:alpha val="43137"/>
                  </a:srgbClr>
                </a:outerShdw>
              </a:effectLst>
            </a:endParaRPr>
          </a:p>
          <a:p>
            <a:r>
              <a:rPr lang="en-US" dirty="0" smtClean="0">
                <a:effectLst>
                  <a:outerShdw blurRad="38100" dist="38100" dir="2700000" algn="tl">
                    <a:srgbClr val="000000">
                      <a:alpha val="43137"/>
                    </a:srgbClr>
                  </a:outerShdw>
                </a:effectLst>
              </a:rPr>
              <a:t>Save the date:  June 9-10, 2016</a:t>
            </a:r>
          </a:p>
          <a:p>
            <a:r>
              <a:rPr lang="en-US" dirty="0" smtClean="0">
                <a:effectLst>
                  <a:outerShdw blurRad="38100" dist="38100" dir="2700000" algn="tl">
                    <a:srgbClr val="000000">
                      <a:alpha val="43137"/>
                    </a:srgbClr>
                  </a:outerShdw>
                </a:effectLst>
              </a:rPr>
              <a:t>National Library of Medicine </a:t>
            </a:r>
          </a:p>
          <a:p>
            <a:endParaRPr lang="en-US" dirty="0" smtClean="0"/>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cs typeface="Arial" charset="0"/>
              </a:defRPr>
            </a:lvl1pPr>
            <a:lvl2pPr marL="38922178" indent="-38453040" eaLnBrk="0" hangingPunct="0">
              <a:defRPr sz="2500">
                <a:solidFill>
                  <a:schemeClr val="tx1"/>
                </a:solidFill>
                <a:latin typeface="Arial" charset="0"/>
                <a:cs typeface="Arial" charset="0"/>
              </a:defRPr>
            </a:lvl2pPr>
            <a:lvl3pPr eaLnBrk="0" hangingPunct="0">
              <a:defRPr sz="2500">
                <a:solidFill>
                  <a:schemeClr val="tx1"/>
                </a:solidFill>
                <a:latin typeface="Arial" charset="0"/>
                <a:cs typeface="Arial" charset="0"/>
              </a:defRPr>
            </a:lvl3pPr>
            <a:lvl4pPr eaLnBrk="0" hangingPunct="0">
              <a:defRPr sz="2500">
                <a:solidFill>
                  <a:schemeClr val="tx1"/>
                </a:solidFill>
                <a:latin typeface="Arial" charset="0"/>
                <a:cs typeface="Arial" charset="0"/>
              </a:defRPr>
            </a:lvl4pPr>
            <a:lvl5pPr eaLnBrk="0" hangingPunct="0">
              <a:defRPr sz="2500">
                <a:solidFill>
                  <a:schemeClr val="tx1"/>
                </a:solidFill>
                <a:latin typeface="Arial" charset="0"/>
                <a:cs typeface="Arial" charset="0"/>
              </a:defRPr>
            </a:lvl5pPr>
            <a:lvl6pPr marL="469138" eaLnBrk="0" fontAlgn="base" hangingPunct="0">
              <a:spcBef>
                <a:spcPct val="0"/>
              </a:spcBef>
              <a:spcAft>
                <a:spcPct val="0"/>
              </a:spcAft>
              <a:defRPr sz="2500">
                <a:solidFill>
                  <a:schemeClr val="tx1"/>
                </a:solidFill>
                <a:latin typeface="Arial" charset="0"/>
                <a:cs typeface="Arial" charset="0"/>
              </a:defRPr>
            </a:lvl6pPr>
            <a:lvl7pPr marL="938276" eaLnBrk="0" fontAlgn="base" hangingPunct="0">
              <a:spcBef>
                <a:spcPct val="0"/>
              </a:spcBef>
              <a:spcAft>
                <a:spcPct val="0"/>
              </a:spcAft>
              <a:defRPr sz="2500">
                <a:solidFill>
                  <a:schemeClr val="tx1"/>
                </a:solidFill>
                <a:latin typeface="Arial" charset="0"/>
                <a:cs typeface="Arial" charset="0"/>
              </a:defRPr>
            </a:lvl7pPr>
            <a:lvl8pPr marL="1407416" eaLnBrk="0" fontAlgn="base" hangingPunct="0">
              <a:spcBef>
                <a:spcPct val="0"/>
              </a:spcBef>
              <a:spcAft>
                <a:spcPct val="0"/>
              </a:spcAft>
              <a:defRPr sz="2500">
                <a:solidFill>
                  <a:schemeClr val="tx1"/>
                </a:solidFill>
                <a:latin typeface="Arial" charset="0"/>
                <a:cs typeface="Arial" charset="0"/>
              </a:defRPr>
            </a:lvl8pPr>
            <a:lvl9pPr marL="1876553" eaLnBrk="0" fontAlgn="base" hangingPunct="0">
              <a:spcBef>
                <a:spcPct val="0"/>
              </a:spcBef>
              <a:spcAft>
                <a:spcPct val="0"/>
              </a:spcAft>
              <a:defRPr sz="2500">
                <a:solidFill>
                  <a:schemeClr val="tx1"/>
                </a:solidFill>
                <a:latin typeface="Arial" charset="0"/>
                <a:cs typeface="Arial" charset="0"/>
              </a:defRPr>
            </a:lvl9pPr>
          </a:lstStyle>
          <a:p>
            <a:pPr eaLnBrk="1" hangingPunct="1"/>
            <a:fld id="{6768EE61-85AD-45B6-9318-AFE9B5F3E86A}" type="slidenum">
              <a:rPr lang="en-US" sz="1200"/>
              <a:pPr eaLnBrk="1" hangingPunct="1"/>
              <a:t>9</a:t>
            </a:fld>
            <a:endParaRPr lang="en-US" sz="1200"/>
          </a:p>
        </p:txBody>
      </p:sp>
    </p:spTree>
    <p:extLst>
      <p:ext uri="{BB962C8B-B14F-4D97-AF65-F5344CB8AC3E}">
        <p14:creationId xmlns:p14="http://schemas.microsoft.com/office/powerpoint/2010/main" val="2126750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a:t>
            </a:r>
            <a:r>
              <a:rPr lang="en-US" baseline="0" dirty="0" smtClean="0"/>
              <a:t> October, NIH published new guidance about addressing scientific rigor in research grants applications, effective in 2016.  Last December, NIH announced the intention to issue new requirements for training grant applications, which will become effective in 2017.</a:t>
            </a:r>
            <a:endParaRPr lang="en-US" dirty="0"/>
          </a:p>
        </p:txBody>
      </p:sp>
      <p:sp>
        <p:nvSpPr>
          <p:cNvPr id="4" name="Slide Number Placeholder 3"/>
          <p:cNvSpPr>
            <a:spLocks noGrp="1"/>
          </p:cNvSpPr>
          <p:nvPr>
            <p:ph type="sldNum" sz="quarter" idx="10"/>
          </p:nvPr>
        </p:nvSpPr>
        <p:spPr/>
        <p:txBody>
          <a:bodyPr/>
          <a:lstStyle/>
          <a:p>
            <a:fld id="{965AC693-B42C-46D4-8B11-78502A483908}" type="slidenum">
              <a:rPr lang="en-US" smtClean="0"/>
              <a:t>10</a:t>
            </a:fld>
            <a:endParaRPr lang="en-US"/>
          </a:p>
        </p:txBody>
      </p:sp>
    </p:spTree>
    <p:extLst>
      <p:ext uri="{BB962C8B-B14F-4D97-AF65-F5344CB8AC3E}">
        <p14:creationId xmlns:p14="http://schemas.microsoft.com/office/powerpoint/2010/main" val="2057701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6D9FC2-DEC6-4F26-B2A9-21E210A6C5DD}" type="slidenum">
              <a:rPr lang="en-US" smtClean="0"/>
              <a:t>17</a:t>
            </a:fld>
            <a:endParaRPr lang="en-US"/>
          </a:p>
        </p:txBody>
      </p:sp>
    </p:spTree>
    <p:extLst>
      <p:ext uri="{BB962C8B-B14F-4D97-AF65-F5344CB8AC3E}">
        <p14:creationId xmlns:p14="http://schemas.microsoft.com/office/powerpoint/2010/main" val="104274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bwMode="auto">
          <a:noFill/>
          <a:ln>
            <a:solidFill>
              <a:srgbClr val="000000"/>
            </a:solidFill>
            <a:miter lim="800000"/>
            <a:headEnd/>
            <a:tailEnd/>
          </a:ln>
        </p:spPr>
      </p:sp>
      <p:sp>
        <p:nvSpPr>
          <p:cNvPr id="5325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374637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5AC693-B42C-46D4-8B11-78502A483908}" type="slidenum">
              <a:rPr lang="en-US" smtClean="0"/>
              <a:t>19</a:t>
            </a:fld>
            <a:endParaRPr lang="en-US"/>
          </a:p>
        </p:txBody>
      </p:sp>
    </p:spTree>
    <p:extLst>
      <p:ext uri="{BB962C8B-B14F-4D97-AF65-F5344CB8AC3E}">
        <p14:creationId xmlns:p14="http://schemas.microsoft.com/office/powerpoint/2010/main" val="42002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5AC693-B42C-46D4-8B11-78502A483908}" type="slidenum">
              <a:rPr lang="en-US" smtClean="0"/>
              <a:t>23</a:t>
            </a:fld>
            <a:endParaRPr lang="en-US"/>
          </a:p>
        </p:txBody>
      </p:sp>
    </p:spTree>
    <p:extLst>
      <p:ext uri="{BB962C8B-B14F-4D97-AF65-F5344CB8AC3E}">
        <p14:creationId xmlns:p14="http://schemas.microsoft.com/office/powerpoint/2010/main" val="275638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HealthReach</a:t>
            </a:r>
            <a:r>
              <a:rPr lang="en-US" dirty="0" smtClean="0"/>
              <a:t> is a database of quality multilingual and multicultural health resources. Consumer health information is available in multiple languages, with many documents available in audio.</a:t>
            </a:r>
          </a:p>
          <a:p>
            <a:endParaRPr lang="en-US" dirty="0" smtClean="0"/>
          </a:p>
          <a:p>
            <a:r>
              <a:rPr lang="en-US" dirty="0" smtClean="0"/>
              <a:t>Once a portal for refugee service providers as RHIN.org, the website now serves anyone assisting limited English-proficiency individuals. </a:t>
            </a:r>
          </a:p>
          <a:p>
            <a:endParaRPr lang="en-US" dirty="0" smtClean="0"/>
          </a:p>
          <a:p>
            <a:r>
              <a:rPr lang="en-US" dirty="0" smtClean="0"/>
              <a:t>The website </a:t>
            </a:r>
            <a:r>
              <a:rPr lang="en-US" smtClean="0"/>
              <a:t>redesign is </a:t>
            </a:r>
            <a:r>
              <a:rPr lang="en-US" dirty="0" smtClean="0"/>
              <a:t>based on a needs assessment and usability study involving refugee health coordinators, healthcare professionals, and information professionals. </a:t>
            </a:r>
          </a:p>
          <a:p>
            <a:endParaRPr lang="en-US" dirty="0" smtClean="0"/>
          </a:p>
          <a:p>
            <a:r>
              <a:rPr lang="en-US" dirty="0" smtClean="0"/>
              <a:t>The</a:t>
            </a:r>
            <a:r>
              <a:rPr lang="en-US" baseline="0" dirty="0" smtClean="0"/>
              <a:t> new site will be live by the end of May. </a:t>
            </a:r>
            <a:endParaRPr lang="en-US" dirty="0" smtClean="0"/>
          </a:p>
        </p:txBody>
      </p:sp>
      <p:sp>
        <p:nvSpPr>
          <p:cNvPr id="4" name="Slide Number Placeholder 3"/>
          <p:cNvSpPr>
            <a:spLocks noGrp="1"/>
          </p:cNvSpPr>
          <p:nvPr>
            <p:ph type="sldNum" sz="quarter" idx="10"/>
          </p:nvPr>
        </p:nvSpPr>
        <p:spPr/>
        <p:txBody>
          <a:bodyPr/>
          <a:lstStyle/>
          <a:p>
            <a:fld id="{FC5A6CA3-9B8F-4733-A37E-FC2B9CA68706}" type="slidenum">
              <a:rPr lang="en-US" smtClean="0"/>
              <a:t>26</a:t>
            </a:fld>
            <a:endParaRPr lang="en-US"/>
          </a:p>
        </p:txBody>
      </p:sp>
    </p:spTree>
    <p:extLst>
      <p:ext uri="{BB962C8B-B14F-4D97-AF65-F5344CB8AC3E}">
        <p14:creationId xmlns:p14="http://schemas.microsoft.com/office/powerpoint/2010/main" val="9466078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6" descr="Logo of the U.S. Department of Health &amp; Human Services" title="HH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56511" y="6324600"/>
            <a:ext cx="535369" cy="533400"/>
          </a:xfrm>
          <a:prstGeom prst="rect">
            <a:avLst/>
          </a:prstGeom>
        </p:spPr>
      </p:pic>
    </p:spTree>
    <p:extLst>
      <p:ext uri="{BB962C8B-B14F-4D97-AF65-F5344CB8AC3E}">
        <p14:creationId xmlns:p14="http://schemas.microsoft.com/office/powerpoint/2010/main" val="58754018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0044306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86069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774238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88962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0415755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47200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281557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1857466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18846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9710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162052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67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6EC8B-9E95-4567-92FB-64514F577C9E}" type="slidenum">
              <a:rPr lang="en-US" smtClean="0"/>
              <a:t>‹#›</a:t>
            </a:fld>
            <a:endParaRPr lang="en-US"/>
          </a:p>
        </p:txBody>
      </p:sp>
      <p:sp>
        <p:nvSpPr>
          <p:cNvPr id="10" name="Rectangle 9"/>
          <p:cNvSpPr/>
          <p:nvPr/>
        </p:nvSpPr>
        <p:spPr>
          <a:xfrm>
            <a:off x="0" y="6230863"/>
            <a:ext cx="9144000" cy="703337"/>
          </a:xfrm>
          <a:prstGeom prst="rect">
            <a:avLst/>
          </a:prstGeom>
          <a:solidFill>
            <a:srgbClr val="2055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200" y="6230863"/>
            <a:ext cx="2994000" cy="640283"/>
          </a:xfrm>
          <a:prstGeom prst="rect">
            <a:avLst/>
          </a:prstGeom>
        </p:spPr>
      </p:pic>
    </p:spTree>
    <p:extLst>
      <p:ext uri="{BB962C8B-B14F-4D97-AF65-F5344CB8AC3E}">
        <p14:creationId xmlns:p14="http://schemas.microsoft.com/office/powerpoint/2010/main" val="69348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lh@nlm.nih.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95496"/>
            <a:ext cx="9144000" cy="3601433"/>
          </a:xfrm>
        </p:spPr>
        <p:txBody>
          <a:bodyPr>
            <a:normAutofit fontScale="90000"/>
          </a:bodyPr>
          <a:lstStyle/>
          <a:p>
            <a:pPr lvl="0"/>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latin typeface="Castellar" panose="020A0402060406010301" pitchFamily="18" charset="0"/>
              </a:rPr>
              <a:t>Turning the Kaleidoscope:</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Changes in  the big picture</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sz="2800" dirty="0" smtClean="0">
                <a:effectLst>
                  <a:outerShdw blurRad="38100" dist="38100" dir="2700000" algn="tl">
                    <a:srgbClr val="000000">
                      <a:alpha val="43137"/>
                    </a:srgbClr>
                  </a:outerShdw>
                </a:effectLst>
              </a:rPr>
              <a:t>The </a:t>
            </a:r>
            <a:r>
              <a:rPr lang="en-US" sz="2800" dirty="0">
                <a:effectLst>
                  <a:outerShdw blurRad="38100" dist="38100" dir="2700000" algn="tl">
                    <a:srgbClr val="000000">
                      <a:alpha val="43137"/>
                    </a:srgbClr>
                  </a:outerShdw>
                </a:effectLst>
              </a:rPr>
              <a:t>NLM Update – Part </a:t>
            </a:r>
            <a:r>
              <a:rPr lang="en-US" sz="2800" dirty="0" smtClean="0">
                <a:effectLst>
                  <a:outerShdw blurRad="38100" dist="38100" dir="2700000" algn="tl">
                    <a:srgbClr val="000000">
                      <a:alpha val="43137"/>
                    </a:srgbClr>
                  </a:outerShdw>
                </a:effectLst>
              </a:rPr>
              <a:t>3</a:t>
            </a:r>
            <a:br>
              <a:rPr lang="en-US" sz="2800" dirty="0" smtClean="0">
                <a:effectLst>
                  <a:outerShdw blurRad="38100" dist="38100" dir="2700000" algn="tl">
                    <a:srgbClr val="000000">
                      <a:alpha val="43137"/>
                    </a:srgbClr>
                  </a:outerShdw>
                </a:effectLst>
              </a:rPr>
            </a:br>
            <a:r>
              <a:rPr lang="en-US" sz="2800" dirty="0" smtClean="0">
                <a:effectLst>
                  <a:outerShdw blurRad="38100" dist="38100" dir="2700000" algn="tl">
                    <a:srgbClr val="000000">
                      <a:alpha val="43137"/>
                    </a:srgbClr>
                  </a:outerShdw>
                </a:effectLst>
              </a:rPr>
              <a:t>						</a:t>
            </a:r>
            <a:r>
              <a:rPr lang="en-US" sz="1800" dirty="0" smtClean="0">
                <a:effectLst>
                  <a:outerShdw blurRad="38100" dist="38100" dir="2700000" algn="tl">
                    <a:srgbClr val="000000">
                      <a:alpha val="43137"/>
                    </a:srgbClr>
                  </a:outerShdw>
                </a:effectLst>
              </a:rPr>
              <a:t> </a:t>
            </a:r>
            <a:r>
              <a:rPr lang="en-US" sz="2400" dirty="0"/>
              <a:t/>
            </a:r>
            <a:br>
              <a:rPr lang="en-US" sz="2400" dirty="0"/>
            </a:br>
            <a:endParaRPr lang="en-US" sz="28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381000" y="3733800"/>
            <a:ext cx="8305800" cy="2362200"/>
          </a:xfrm>
        </p:spPr>
        <p:txBody>
          <a:bodyPr>
            <a:normAutofit fontScale="70000" lnSpcReduction="20000"/>
          </a:bodyPr>
          <a:lstStyle/>
          <a:p>
            <a:pPr lvl="0" algn="r"/>
            <a:r>
              <a:rPr lang="en-US" sz="3600" dirty="0" smtClean="0">
                <a:solidFill>
                  <a:schemeClr val="tx1"/>
                </a:solidFill>
                <a:effectLst>
                  <a:outerShdw blurRad="38100" dist="38100" dir="2700000" algn="tl">
                    <a:srgbClr val="000000">
                      <a:alpha val="43137"/>
                    </a:srgbClr>
                  </a:outerShdw>
                </a:effectLst>
              </a:rPr>
              <a:t>Betsy L. Humphreys, MLS, FMLA</a:t>
            </a:r>
          </a:p>
          <a:p>
            <a:pPr lvl="0" algn="r"/>
            <a:r>
              <a:rPr lang="en-US" dirty="0" smtClean="0">
                <a:solidFill>
                  <a:schemeClr val="tx1"/>
                </a:solidFill>
                <a:effectLst>
                  <a:outerShdw blurRad="38100" dist="38100" dir="2700000" algn="tl">
                    <a:srgbClr val="000000">
                      <a:alpha val="43137"/>
                    </a:srgbClr>
                  </a:outerShdw>
                </a:effectLst>
              </a:rPr>
              <a:t>Acting Director</a:t>
            </a:r>
          </a:p>
          <a:p>
            <a:pPr lvl="0" algn="r"/>
            <a:r>
              <a:rPr lang="en-US" dirty="0" smtClean="0">
                <a:solidFill>
                  <a:schemeClr val="tx1"/>
                </a:solidFill>
                <a:effectLst>
                  <a:outerShdw blurRad="38100" dist="38100" dir="2700000" algn="tl">
                    <a:srgbClr val="000000">
                      <a:alpha val="43137"/>
                    </a:srgbClr>
                  </a:outerShdw>
                </a:effectLst>
              </a:rPr>
              <a:t>National Library of Medicine</a:t>
            </a:r>
          </a:p>
          <a:p>
            <a:pPr lvl="0" algn="r"/>
            <a:r>
              <a:rPr lang="en-US" sz="2600" dirty="0" smtClean="0">
                <a:solidFill>
                  <a:schemeClr val="tx1"/>
                </a:solidFill>
                <a:effectLst>
                  <a:outerShdw blurRad="38100" dist="38100" dir="2700000" algn="tl">
                    <a:srgbClr val="000000">
                      <a:alpha val="43137"/>
                    </a:srgbClr>
                  </a:outerShdw>
                </a:effectLst>
              </a:rPr>
              <a:t>National Institutes of Health</a:t>
            </a:r>
          </a:p>
          <a:p>
            <a:pPr lvl="0" algn="r"/>
            <a:r>
              <a:rPr lang="en-US" sz="2600" dirty="0" smtClean="0">
                <a:solidFill>
                  <a:schemeClr val="tx1"/>
                </a:solidFill>
                <a:effectLst>
                  <a:outerShdw blurRad="38100" dist="38100" dir="2700000" algn="tl">
                    <a:srgbClr val="000000">
                      <a:alpha val="43137"/>
                    </a:srgbClr>
                  </a:outerShdw>
                </a:effectLst>
              </a:rPr>
              <a:t>U.S. Department of Health and Human Services </a:t>
            </a:r>
          </a:p>
          <a:p>
            <a:pPr lvl="0" algn="r"/>
            <a:r>
              <a:rPr lang="en-US" dirty="0" smtClean="0">
                <a:solidFill>
                  <a:schemeClr val="tx1"/>
                </a:solidFill>
                <a:effectLst>
                  <a:outerShdw blurRad="38100" dist="38100" dir="2700000" algn="tl">
                    <a:srgbClr val="000000">
                      <a:alpha val="43137"/>
                    </a:srgbClr>
                  </a:outerShdw>
                </a:effectLst>
                <a:hlinkClick r:id="rId3"/>
              </a:rPr>
              <a:t>blh@nlm.nih.gov</a:t>
            </a:r>
            <a:endParaRPr lang="en-US" dirty="0" smtClean="0">
              <a:solidFill>
                <a:schemeClr val="tx1"/>
              </a:solidFill>
              <a:effectLst>
                <a:outerShdw blurRad="38100" dist="38100" dir="2700000" algn="tl">
                  <a:srgbClr val="000000">
                    <a:alpha val="43137"/>
                  </a:srgbClr>
                </a:outerShdw>
              </a:effectLst>
            </a:endParaRPr>
          </a:p>
          <a:p>
            <a:pPr lvl="0" algn="r"/>
            <a:r>
              <a:rPr lang="en-US" dirty="0" smtClean="0">
                <a:solidFill>
                  <a:schemeClr val="tx1"/>
                </a:solidFill>
                <a:effectLst>
                  <a:outerShdw blurRad="38100" dist="38100" dir="2700000" algn="tl">
                    <a:srgbClr val="000000">
                      <a:alpha val="43137"/>
                    </a:srgbClr>
                  </a:outerShdw>
                </a:effectLst>
              </a:rPr>
              <a:t>May 17, 2016</a:t>
            </a:r>
          </a:p>
          <a:p>
            <a:endParaRPr lang="en-US" dirty="0"/>
          </a:p>
        </p:txBody>
      </p:sp>
      <p:pic>
        <p:nvPicPr>
          <p:cNvPr id="4" name="Content Placeholder 7" descr="Mosaic picture  of MLA 16 " title="Mosaic"/>
          <p:cNvPicPr>
            <a:picLocks noChangeAspect="1"/>
          </p:cNvPicPr>
          <p:nvPr/>
        </p:nvPicPr>
        <p:blipFill rotWithShape="1">
          <a:blip r:embed="rId4"/>
          <a:srcRect l="45928" t="10777" r="16156" b="24000"/>
          <a:stretch/>
        </p:blipFill>
        <p:spPr>
          <a:xfrm>
            <a:off x="0" y="3078205"/>
            <a:ext cx="2832079" cy="3044834"/>
          </a:xfrm>
          <a:prstGeom prst="rect">
            <a:avLst/>
          </a:prstGeom>
        </p:spPr>
      </p:pic>
    </p:spTree>
    <p:extLst>
      <p:ext uri="{BB962C8B-B14F-4D97-AF65-F5344CB8AC3E}">
        <p14:creationId xmlns:p14="http://schemas.microsoft.com/office/powerpoint/2010/main" val="11608593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6720"/>
            <a:ext cx="8229600" cy="1143000"/>
          </a:xfrm>
        </p:spPr>
        <p:txBody>
          <a:bodyPr>
            <a:normAutofit fontScale="90000"/>
          </a:bodyPr>
          <a:lstStyle/>
          <a:p>
            <a:r>
              <a:rPr lang="en-US" dirty="0" smtClean="0">
                <a:effectLst>
                  <a:outerShdw blurRad="38100" dist="38100" dir="2700000" algn="tl">
                    <a:srgbClr val="000000">
                      <a:alpha val="43137"/>
                    </a:srgbClr>
                  </a:outerShdw>
                </a:effectLst>
              </a:rPr>
              <a:t>New NIH grant requirements: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research (2016--); training  (2017--)</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dirty="0"/>
          </a:p>
        </p:txBody>
      </p:sp>
      <p:pic>
        <p:nvPicPr>
          <p:cNvPr id="4" name="Picture 3" descr="Screenshot of NIH Grant and Funding website" title="New NIH grant requirements "/>
          <p:cNvPicPr>
            <a:picLocks noChangeAspect="1"/>
          </p:cNvPicPr>
          <p:nvPr/>
        </p:nvPicPr>
        <p:blipFill rotWithShape="1">
          <a:blip r:embed="rId3"/>
          <a:srcRect l="-716" t="12727" r="716" b="4546"/>
          <a:stretch/>
        </p:blipFill>
        <p:spPr>
          <a:xfrm>
            <a:off x="15240" y="1569720"/>
            <a:ext cx="8978565" cy="4176077"/>
          </a:xfrm>
          <a:prstGeom prst="rect">
            <a:avLst/>
          </a:prstGeom>
        </p:spPr>
      </p:pic>
    </p:spTree>
    <p:extLst>
      <p:ext uri="{BB962C8B-B14F-4D97-AF65-F5344CB8AC3E}">
        <p14:creationId xmlns:p14="http://schemas.microsoft.com/office/powerpoint/2010/main" val="34783474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effectLst>
                  <a:outerShdw blurRad="38100" dist="38100" dir="2700000" algn="tl">
                    <a:srgbClr val="000000">
                      <a:alpha val="43137"/>
                    </a:srgbClr>
                  </a:outerShdw>
                </a:effectLst>
              </a:rPr>
              <a:t>Training resources that may help…</a:t>
            </a:r>
            <a:endParaRPr lang="en-US" dirty="0">
              <a:effectLst>
                <a:outerShdw blurRad="38100" dist="38100" dir="2700000" algn="tl">
                  <a:srgbClr val="000000">
                    <a:alpha val="43137"/>
                  </a:srgbClr>
                </a:outerShdw>
              </a:effectLst>
            </a:endParaRPr>
          </a:p>
        </p:txBody>
      </p:sp>
      <p:sp>
        <p:nvSpPr>
          <p:cNvPr id="4" name="Content Placeholder 3"/>
          <p:cNvSpPr>
            <a:spLocks noGrp="1"/>
          </p:cNvSpPr>
          <p:nvPr>
            <p:ph idx="1"/>
          </p:nvPr>
        </p:nvSpPr>
        <p:spPr/>
        <p:txBody>
          <a:bodyPr/>
          <a:lstStyle/>
          <a:p>
            <a:endParaRPr lang="en-US"/>
          </a:p>
        </p:txBody>
      </p:sp>
      <p:pic>
        <p:nvPicPr>
          <p:cNvPr id="5" name="Picture 4" descr="Screenshot of the National Institute of General Medical Sciences (Research Training web page)" title="Training resources that may help"/>
          <p:cNvPicPr>
            <a:picLocks noChangeAspect="1"/>
          </p:cNvPicPr>
          <p:nvPr/>
        </p:nvPicPr>
        <p:blipFill rotWithShape="1">
          <a:blip r:embed="rId2"/>
          <a:srcRect t="6371" b="6673"/>
          <a:stretch/>
        </p:blipFill>
        <p:spPr>
          <a:xfrm>
            <a:off x="-25951" y="1600200"/>
            <a:ext cx="9195901" cy="4495800"/>
          </a:xfrm>
          <a:prstGeom prst="rect">
            <a:avLst/>
          </a:prstGeom>
        </p:spPr>
      </p:pic>
    </p:spTree>
    <p:extLst>
      <p:ext uri="{BB962C8B-B14F-4D97-AF65-F5344CB8AC3E}">
        <p14:creationId xmlns:p14="http://schemas.microsoft.com/office/powerpoint/2010/main" val="38065002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   </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544E2012-FF69-40DD-B351-CA8D40CF1F42}" type="slidenum">
              <a:rPr lang="en-US" smtClean="0"/>
              <a:t>12</a:t>
            </a:fld>
            <a:endParaRPr lang="en-US"/>
          </a:p>
        </p:txBody>
      </p:sp>
      <p:pic>
        <p:nvPicPr>
          <p:cNvPr id="3" name="Picture 2" descr="Screenshot of NIH Office of Extramural Research website (NIH sharing policies and related guidance on NIH-funded research resources" title="NIH Office of Extramural Research"/>
          <p:cNvPicPr>
            <a:picLocks noChangeAspect="1"/>
          </p:cNvPicPr>
          <p:nvPr/>
        </p:nvPicPr>
        <p:blipFill rotWithShape="1">
          <a:blip r:embed="rId2"/>
          <a:srcRect l="1" t="13280" r="8266" b="6250"/>
          <a:stretch/>
        </p:blipFill>
        <p:spPr>
          <a:xfrm>
            <a:off x="0" y="0"/>
            <a:ext cx="9144000" cy="6200334"/>
          </a:xfrm>
          <a:prstGeom prst="rect">
            <a:avLst/>
          </a:prstGeom>
        </p:spPr>
      </p:pic>
      <p:sp>
        <p:nvSpPr>
          <p:cNvPr id="7" name="Rectangle 6" title="red box around NIH Public Access Plan for Increaing Access to Scientific Publication and Digital Scientific Data from NIH Funded Scientific Research"/>
          <p:cNvSpPr/>
          <p:nvPr/>
        </p:nvSpPr>
        <p:spPr>
          <a:xfrm>
            <a:off x="2819400" y="4343400"/>
            <a:ext cx="5943600" cy="1295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t>
            </a:r>
            <a:endParaRPr lang="en-US" dirty="0"/>
          </a:p>
        </p:txBody>
      </p:sp>
    </p:spTree>
    <p:extLst>
      <p:ext uri="{BB962C8B-B14F-4D97-AF65-F5344CB8AC3E}">
        <p14:creationId xmlns:p14="http://schemas.microsoft.com/office/powerpoint/2010/main" val="38811713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200" b="1" dirty="0" smtClean="0"/>
              <a:t>NIH Plan: Digital </a:t>
            </a:r>
            <a:r>
              <a:rPr lang="en-US" sz="3200" b="1" dirty="0"/>
              <a:t>Scientific </a:t>
            </a:r>
            <a:r>
              <a:rPr lang="en-US" sz="3200" b="1" dirty="0" smtClean="0"/>
              <a:t>Data  </a:t>
            </a:r>
            <a:endParaRPr lang="en-US" sz="3200" b="1" dirty="0"/>
          </a:p>
        </p:txBody>
      </p:sp>
      <p:sp>
        <p:nvSpPr>
          <p:cNvPr id="3" name="Content Placeholder 2"/>
          <p:cNvSpPr>
            <a:spLocks noGrp="1"/>
          </p:cNvSpPr>
          <p:nvPr>
            <p:ph idx="1"/>
          </p:nvPr>
        </p:nvSpPr>
        <p:spPr>
          <a:xfrm>
            <a:off x="304800" y="1295400"/>
            <a:ext cx="8610600" cy="5562600"/>
          </a:xfrm>
        </p:spPr>
        <p:txBody>
          <a:bodyPr>
            <a:normAutofit fontScale="62500" lnSpcReduction="20000"/>
          </a:bodyPr>
          <a:lstStyle/>
          <a:p>
            <a:r>
              <a:rPr lang="en-US" sz="3600" dirty="0" smtClean="0"/>
              <a:t>Require Data Management and Sharing Plans</a:t>
            </a:r>
          </a:p>
          <a:p>
            <a:r>
              <a:rPr lang="en-US" sz="3600" dirty="0" smtClean="0"/>
              <a:t>Ensure Policy </a:t>
            </a:r>
            <a:r>
              <a:rPr lang="en-US" sz="3600" dirty="0"/>
              <a:t>Considerations </a:t>
            </a:r>
            <a:r>
              <a:rPr lang="en-US" sz="3600" dirty="0" smtClean="0"/>
              <a:t>are Addressed</a:t>
            </a:r>
          </a:p>
          <a:p>
            <a:r>
              <a:rPr lang="en-US" sz="3600" dirty="0" smtClean="0"/>
              <a:t>Evaluate </a:t>
            </a:r>
            <a:r>
              <a:rPr lang="en-US" sz="3600" dirty="0"/>
              <a:t>Data Management </a:t>
            </a:r>
            <a:r>
              <a:rPr lang="en-US" sz="3600" dirty="0" smtClean="0"/>
              <a:t>Plans</a:t>
            </a:r>
          </a:p>
          <a:p>
            <a:r>
              <a:rPr lang="en-US" sz="3600" dirty="0"/>
              <a:t>Support for Data Management</a:t>
            </a:r>
          </a:p>
          <a:p>
            <a:r>
              <a:rPr lang="en-US" sz="3600" dirty="0"/>
              <a:t>Leverage Existing Archives and Repositories</a:t>
            </a:r>
          </a:p>
          <a:p>
            <a:r>
              <a:rPr lang="en-US" sz="3600" dirty="0"/>
              <a:t>Improve Public Access to Scientific Data</a:t>
            </a:r>
          </a:p>
          <a:p>
            <a:r>
              <a:rPr lang="en-US" sz="3600" dirty="0"/>
              <a:t>Optimize Accessibility, Interoperability, and Long-Term Stewardship</a:t>
            </a:r>
          </a:p>
          <a:p>
            <a:r>
              <a:rPr lang="en-US" sz="3600" dirty="0"/>
              <a:t>Develop Attribution for Scientific Data</a:t>
            </a:r>
          </a:p>
          <a:p>
            <a:r>
              <a:rPr lang="en-US" sz="3600" dirty="0"/>
              <a:t>Support Training and Workforce Development</a:t>
            </a:r>
          </a:p>
          <a:p>
            <a:r>
              <a:rPr lang="en-US" sz="3600" dirty="0"/>
              <a:t>Notify Researchers of Obligations</a:t>
            </a:r>
          </a:p>
          <a:p>
            <a:r>
              <a:rPr lang="en-US" sz="3600" dirty="0"/>
              <a:t>Ensure compliance with data management plans and policies</a:t>
            </a:r>
          </a:p>
          <a:p>
            <a:r>
              <a:rPr lang="en-US" sz="3600" dirty="0"/>
              <a:t>Cooperate with the Private Sector</a:t>
            </a:r>
          </a:p>
          <a:p>
            <a:r>
              <a:rPr lang="en-US" sz="3600" dirty="0"/>
              <a:t>Conduct cost-benefit analysis  </a:t>
            </a:r>
          </a:p>
          <a:p>
            <a:r>
              <a:rPr lang="en-US" sz="4000" dirty="0"/>
              <a:t>Assess Long-Term Preservation Needs</a:t>
            </a:r>
          </a:p>
          <a:p>
            <a:endParaRPr lang="en-US" sz="3600" dirty="0" smtClean="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8E376C8D-1B27-431A-B19C-555316D586E6}" type="slidenum">
              <a:rPr lang="en-US" smtClean="0"/>
              <a:t>13</a:t>
            </a:fld>
            <a:endParaRPr lang="en-US" dirty="0"/>
          </a:p>
        </p:txBody>
      </p:sp>
      <p:sp>
        <p:nvSpPr>
          <p:cNvPr id="5" name="Rectangle 4"/>
          <p:cNvSpPr>
            <a:spLocks noChangeArrowheads="1"/>
          </p:cNvSpPr>
          <p:nvPr/>
        </p:nvSpPr>
        <p:spPr bwMode="auto">
          <a:xfrm>
            <a:off x="4273062" y="5410200"/>
            <a:ext cx="4876800" cy="533400"/>
          </a:xfrm>
          <a:prstGeom prst="rect">
            <a:avLst/>
          </a:prstGeom>
          <a:solidFill>
            <a:srgbClr val="C00000"/>
          </a:solidFill>
          <a:ln w="9525">
            <a:solidFill>
              <a:schemeClr val="tx1"/>
            </a:solidFill>
            <a:miter lim="800000"/>
            <a:headEnd/>
            <a:tailEnd/>
          </a:ln>
          <a:effectLst/>
        </p:spPr>
        <p:txBody>
          <a:bodyPr wrap="none" anchor="ctr"/>
          <a:lstStyle/>
          <a:p>
            <a:pPr algn="ctr">
              <a:defRPr/>
            </a:pPr>
            <a:r>
              <a:rPr lang="en-US" sz="2000" b="1" dirty="0" smtClean="0">
                <a:solidFill>
                  <a:schemeClr val="bg1"/>
                </a:solidFill>
                <a:effectLst>
                  <a:outerShdw blurRad="38100" dist="38100" dir="2700000" algn="tl">
                    <a:srgbClr val="000000"/>
                  </a:outerShdw>
                </a:effectLst>
              </a:rPr>
              <a:t>Additional NIH guidance not yet released</a:t>
            </a:r>
            <a:endParaRPr lang="en-US" sz="1400" b="1" dirty="0" smtClean="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38607382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More NIH Requests for Input Coming</a:t>
            </a:r>
            <a:endParaRPr lang="en-US" dirty="0"/>
          </a:p>
        </p:txBody>
      </p:sp>
      <p:sp>
        <p:nvSpPr>
          <p:cNvPr id="3" name="Content Placeholder 2"/>
          <p:cNvSpPr>
            <a:spLocks noGrp="1"/>
          </p:cNvSpPr>
          <p:nvPr>
            <p:ph idx="1"/>
          </p:nvPr>
        </p:nvSpPr>
        <p:spPr/>
        <p:txBody>
          <a:bodyPr/>
          <a:lstStyle/>
          <a:p>
            <a:pPr lvl="1"/>
            <a:r>
              <a:rPr lang="x-none" b="1" dirty="0" smtClean="0"/>
              <a:t>Data </a:t>
            </a:r>
            <a:r>
              <a:rPr lang="x-none" b="1" dirty="0"/>
              <a:t>Annotation in Biomedical Core Research Facilities and Related Needs for Community Education and </a:t>
            </a:r>
            <a:r>
              <a:rPr lang="x-none" b="1" dirty="0" smtClean="0"/>
              <a:t>Training</a:t>
            </a:r>
            <a:endParaRPr lang="en-US" b="1" dirty="0" smtClean="0"/>
          </a:p>
          <a:p>
            <a:pPr lvl="1"/>
            <a:r>
              <a:rPr lang="en-US" b="1" dirty="0" smtClean="0"/>
              <a:t>Data Priorities, Data Citation, etc.</a:t>
            </a:r>
          </a:p>
          <a:p>
            <a:pPr marL="457200" lvl="1" indent="0">
              <a:buNone/>
            </a:pPr>
            <a:endParaRPr lang="en-US" b="1" dirty="0"/>
          </a:p>
          <a:p>
            <a:pPr marL="457200" lvl="1" indent="0">
              <a:buNone/>
            </a:pPr>
            <a:r>
              <a:rPr lang="en-US" b="1" dirty="0" smtClean="0"/>
              <a:t>NLM and NN/LM will publicize these as they are issued.</a:t>
            </a:r>
          </a:p>
          <a:p>
            <a:pPr lvl="1"/>
            <a:endParaRPr lang="en-US" b="1" dirty="0"/>
          </a:p>
          <a:p>
            <a:pPr lvl="1"/>
            <a:endParaRPr lang="en-US" dirty="0"/>
          </a:p>
        </p:txBody>
      </p:sp>
    </p:spTree>
    <p:extLst>
      <p:ext uri="{BB962C8B-B14F-4D97-AF65-F5344CB8AC3E}">
        <p14:creationId xmlns:p14="http://schemas.microsoft.com/office/powerpoint/2010/main" val="24794276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BD2K Open Educational Resource Grants Managed by NLM, FY 2015</a:t>
            </a:r>
            <a:endParaRPr lang="en-US" dirty="0"/>
          </a:p>
        </p:txBody>
      </p:sp>
      <p:sp>
        <p:nvSpPr>
          <p:cNvPr id="3" name="Content Placeholder 2"/>
          <p:cNvSpPr>
            <a:spLocks noGrp="1"/>
          </p:cNvSpPr>
          <p:nvPr>
            <p:ph idx="1"/>
          </p:nvPr>
        </p:nvSpPr>
        <p:spPr/>
        <p:txBody>
          <a:bodyPr>
            <a:normAutofit fontScale="77500" lnSpcReduction="20000"/>
          </a:bodyPr>
          <a:lstStyle/>
          <a:p>
            <a:r>
              <a:rPr lang="en-US" dirty="0"/>
              <a:t>Demystifying Biomedical Big Data: A User’s </a:t>
            </a:r>
            <a:r>
              <a:rPr lang="en-US" dirty="0" smtClean="0"/>
              <a:t>Guide. Haddad, </a:t>
            </a:r>
            <a:r>
              <a:rPr lang="en-US" dirty="0" err="1" smtClean="0"/>
              <a:t>Bassem</a:t>
            </a:r>
            <a:r>
              <a:rPr lang="en-US" dirty="0" smtClean="0"/>
              <a:t>. R25 LM012285 Georgetown U</a:t>
            </a:r>
          </a:p>
          <a:p>
            <a:r>
              <a:rPr lang="en-US" dirty="0"/>
              <a:t>Best Practices in Research Data Management Massive Open Online </a:t>
            </a:r>
            <a:r>
              <a:rPr lang="en-US" dirty="0" smtClean="0"/>
              <a:t>Course. </a:t>
            </a:r>
            <a:r>
              <a:rPr lang="en-US" b="1" i="1" dirty="0" smtClean="0"/>
              <a:t>Martin Elaine</a:t>
            </a:r>
            <a:r>
              <a:rPr lang="en-US" dirty="0" smtClean="0"/>
              <a:t>. R25 LM012284 U Mass Worchester</a:t>
            </a:r>
          </a:p>
          <a:p>
            <a:r>
              <a:rPr lang="en-US" dirty="0"/>
              <a:t>Enabling Data Science in </a:t>
            </a:r>
            <a:r>
              <a:rPr lang="en-US" dirty="0" smtClean="0"/>
              <a:t>Biology. Lawson, Catherine. R25 LM012286 Rutgers</a:t>
            </a:r>
          </a:p>
          <a:p>
            <a:r>
              <a:rPr lang="en-US" dirty="0"/>
              <a:t>Training &amp; Tools for </a:t>
            </a:r>
            <a:r>
              <a:rPr lang="en-US" dirty="0" err="1"/>
              <a:t>Informationists</a:t>
            </a:r>
            <a:r>
              <a:rPr lang="en-US" dirty="0"/>
              <a:t> to Facilitate Sharing of Next Generation Sequencing </a:t>
            </a:r>
            <a:r>
              <a:rPr lang="en-US" dirty="0" smtClean="0"/>
              <a:t>Data. </a:t>
            </a:r>
            <a:r>
              <a:rPr lang="en-US" b="1" i="1" dirty="0" smtClean="0"/>
              <a:t>Seymour, Anne</a:t>
            </a:r>
            <a:r>
              <a:rPr lang="en-US" dirty="0" smtClean="0"/>
              <a:t>. </a:t>
            </a:r>
            <a:r>
              <a:rPr lang="en-US" dirty="0"/>
              <a:t>R25 LM012288 </a:t>
            </a:r>
            <a:r>
              <a:rPr lang="en-US" dirty="0" smtClean="0"/>
              <a:t> JHU</a:t>
            </a:r>
          </a:p>
          <a:p>
            <a:r>
              <a:rPr lang="en-US" dirty="0"/>
              <a:t>Preparing Medical Librarians to Understand and Teach Research Data </a:t>
            </a:r>
            <a:r>
              <a:rPr lang="en-US" dirty="0" smtClean="0"/>
              <a:t>Management. </a:t>
            </a:r>
            <a:r>
              <a:rPr lang="en-US" b="1" i="1" dirty="0" smtClean="0"/>
              <a:t>Surkis, Alisa. </a:t>
            </a:r>
            <a:r>
              <a:rPr lang="en-US" dirty="0"/>
              <a:t>R25 LM012283 </a:t>
            </a:r>
            <a:r>
              <a:rPr lang="en-US" dirty="0" smtClean="0"/>
              <a:t>NYU</a:t>
            </a:r>
            <a:endParaRPr lang="en-US" dirty="0"/>
          </a:p>
        </p:txBody>
      </p:sp>
    </p:spTree>
    <p:extLst>
      <p:ext uri="{BB962C8B-B14F-4D97-AF65-F5344CB8AC3E}">
        <p14:creationId xmlns:p14="http://schemas.microsoft.com/office/powerpoint/2010/main" val="12500859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smtClean="0">
                <a:effectLst>
                  <a:outerShdw blurRad="38100" dist="38100" dir="2700000" algn="tl">
                    <a:srgbClr val="000000">
                      <a:alpha val="43137"/>
                    </a:srgbClr>
                  </a:outerShdw>
                </a:effectLst>
              </a:rPr>
              <a:t>FY 2015 </a:t>
            </a:r>
            <a:r>
              <a:rPr lang="en-US" dirty="0" err="1" smtClean="0">
                <a:effectLst>
                  <a:outerShdw blurRad="38100" dist="38100" dir="2700000" algn="tl">
                    <a:srgbClr val="000000">
                      <a:alpha val="43137"/>
                    </a:srgbClr>
                  </a:outerShdw>
                </a:effectLst>
              </a:rPr>
              <a:t>Informationist</a:t>
            </a:r>
            <a:r>
              <a:rPr lang="en-US" dirty="0" smtClean="0">
                <a:effectLst>
                  <a:outerShdw blurRad="38100" dist="38100" dir="2700000" algn="tl">
                    <a:srgbClr val="000000">
                      <a:alpha val="43137"/>
                    </a:srgbClr>
                  </a:outerShdw>
                </a:effectLst>
              </a:rPr>
              <a:t> Supplements</a:t>
            </a:r>
            <a:endParaRPr lang="en-US" dirty="0">
              <a:effectLst>
                <a:outerShdw blurRad="38100" dist="38100" dir="2700000" algn="tl">
                  <a:srgbClr val="000000">
                    <a:alpha val="43137"/>
                  </a:srgbClr>
                </a:outerShdw>
              </a:effectLst>
            </a:endParaRPr>
          </a:p>
        </p:txBody>
      </p:sp>
      <p:sp>
        <p:nvSpPr>
          <p:cNvPr id="10" name="Content Placeholder 9"/>
          <p:cNvSpPr>
            <a:spLocks noGrp="1"/>
          </p:cNvSpPr>
          <p:nvPr>
            <p:ph idx="1"/>
          </p:nvPr>
        </p:nvSpPr>
        <p:spPr/>
        <p:txBody>
          <a:bodyPr>
            <a:normAutofit lnSpcReduction="10000"/>
          </a:bodyPr>
          <a:lstStyle/>
          <a:p>
            <a:pPr marL="400050"/>
            <a:r>
              <a:rPr lang="en-US" sz="2000" dirty="0" smtClean="0"/>
              <a:t>Eleven awards issued, 18 </a:t>
            </a:r>
            <a:r>
              <a:rPr lang="en-US" sz="2000" dirty="0" err="1" smtClean="0"/>
              <a:t>informationists</a:t>
            </a:r>
            <a:r>
              <a:rPr lang="en-US" sz="2000" dirty="0" smtClean="0"/>
              <a:t> embedded in research teams, e.g.,</a:t>
            </a:r>
          </a:p>
          <a:p>
            <a:pPr marL="400050"/>
            <a:r>
              <a:rPr lang="en-US" sz="2000" dirty="0" smtClean="0"/>
              <a:t>Farrell, Brenda F. Curation &amp; Management of Electrophysiological Data from Outer Hair Cells of </a:t>
            </a:r>
            <a:r>
              <a:rPr lang="en-US" sz="2000" dirty="0" err="1" smtClean="0"/>
              <a:t>Cavia</a:t>
            </a:r>
            <a:r>
              <a:rPr lang="en-US" sz="2000" dirty="0" smtClean="0"/>
              <a:t> </a:t>
            </a:r>
            <a:r>
              <a:rPr lang="en-US" sz="2000" dirty="0" err="1" smtClean="0"/>
              <a:t>Porcellus</a:t>
            </a:r>
            <a:r>
              <a:rPr lang="en-US" sz="2000" dirty="0" smtClean="0"/>
              <a:t>. Baylor U. </a:t>
            </a:r>
          </a:p>
          <a:p>
            <a:pPr marL="800100" lvl="1"/>
            <a:r>
              <a:rPr lang="en-US" sz="1600" dirty="0" err="1" smtClean="0"/>
              <a:t>Informationist</a:t>
            </a:r>
            <a:r>
              <a:rPr lang="en-US" sz="1600" dirty="0" smtClean="0"/>
              <a:t> </a:t>
            </a:r>
            <a:r>
              <a:rPr lang="en-US" sz="1600" dirty="0" smtClean="0">
                <a:effectLst>
                  <a:outerShdw blurRad="38100" dist="38100" dir="2700000" algn="tl">
                    <a:srgbClr val="000000">
                      <a:alpha val="43137"/>
                    </a:srgbClr>
                  </a:outerShdw>
                </a:effectLst>
              </a:rPr>
              <a:t>Jason </a:t>
            </a:r>
            <a:r>
              <a:rPr lang="en-US" sz="1600" dirty="0" err="1" smtClean="0">
                <a:effectLst>
                  <a:outerShdw blurRad="38100" dist="38100" dir="2700000" algn="tl">
                    <a:srgbClr val="000000">
                      <a:alpha val="43137"/>
                    </a:srgbClr>
                  </a:outerShdw>
                </a:effectLst>
              </a:rPr>
              <a:t>Bengston</a:t>
            </a:r>
            <a:r>
              <a:rPr lang="en-US" sz="1600" dirty="0" smtClean="0">
                <a:effectLst>
                  <a:outerShdw blurRad="38100" dist="38100" dir="2700000" algn="tl">
                    <a:srgbClr val="000000">
                      <a:alpha val="43137"/>
                    </a:srgbClr>
                  </a:outerShdw>
                </a:effectLst>
              </a:rPr>
              <a:t> </a:t>
            </a:r>
            <a:r>
              <a:rPr lang="en-US" sz="1600" dirty="0" smtClean="0"/>
              <a:t>will develop a data management plan to curate data, including metadata, documentation for future users, and placement in public repositories.</a:t>
            </a:r>
          </a:p>
          <a:p>
            <a:pPr marL="400050"/>
            <a:r>
              <a:rPr lang="en-US" sz="2000" dirty="0" smtClean="0"/>
              <a:t>Pang, </a:t>
            </a:r>
            <a:r>
              <a:rPr lang="en-US" sz="2000" dirty="0" err="1" smtClean="0"/>
              <a:t>Xiaowu</a:t>
            </a:r>
            <a:r>
              <a:rPr lang="en-US" sz="2000" dirty="0" smtClean="0"/>
              <a:t>. </a:t>
            </a:r>
            <a:r>
              <a:rPr lang="en-US" sz="2000" dirty="0"/>
              <a:t>Howard/Hopkins </a:t>
            </a:r>
            <a:r>
              <a:rPr lang="en-US" sz="2000" dirty="0" err="1"/>
              <a:t>Intercenter</a:t>
            </a:r>
            <a:r>
              <a:rPr lang="en-US" sz="2000" dirty="0"/>
              <a:t> Collaboration in HPV-Associated Cancer </a:t>
            </a:r>
            <a:r>
              <a:rPr lang="en-US" sz="2000" dirty="0" smtClean="0"/>
              <a:t>Studies. Howard U. </a:t>
            </a:r>
          </a:p>
          <a:p>
            <a:pPr marL="800100" lvl="1"/>
            <a:r>
              <a:rPr lang="en-US" sz="1600" dirty="0" err="1" smtClean="0"/>
              <a:t>Informationist</a:t>
            </a:r>
            <a:r>
              <a:rPr lang="en-US" sz="1600" dirty="0" smtClean="0"/>
              <a:t> </a:t>
            </a:r>
            <a:r>
              <a:rPr lang="en-US" sz="1600" dirty="0" smtClean="0">
                <a:effectLst>
                  <a:outerShdw blurRad="38100" dist="38100" dir="2700000" algn="tl">
                    <a:srgbClr val="000000">
                      <a:alpha val="43137"/>
                    </a:srgbClr>
                  </a:outerShdw>
                </a:effectLst>
              </a:rPr>
              <a:t>Young-</a:t>
            </a:r>
            <a:r>
              <a:rPr lang="en-US" sz="1600" dirty="0" err="1" smtClean="0">
                <a:effectLst>
                  <a:outerShdw blurRad="38100" dist="38100" dir="2700000" algn="tl">
                    <a:srgbClr val="000000">
                      <a:alpha val="43137"/>
                    </a:srgbClr>
                  </a:outerShdw>
                </a:effectLst>
              </a:rPr>
              <a:t>Joo</a:t>
            </a:r>
            <a:r>
              <a:rPr lang="en-US" sz="1600" dirty="0" smtClean="0">
                <a:effectLst>
                  <a:outerShdw blurRad="38100" dist="38100" dir="2700000" algn="tl">
                    <a:srgbClr val="000000">
                      <a:alpha val="43137"/>
                    </a:srgbClr>
                  </a:outerShdw>
                </a:effectLst>
              </a:rPr>
              <a:t> Lee </a:t>
            </a:r>
            <a:r>
              <a:rPr lang="en-US" sz="1600" dirty="0" smtClean="0"/>
              <a:t>will build a system to improve quality and transfer of data in 3 pilot projects between Howard U and JHU; develop a data dictionary. Develop metadata for citing data, and identify useful visualization tools.</a:t>
            </a:r>
          </a:p>
          <a:p>
            <a:pPr marL="400050"/>
            <a:r>
              <a:rPr lang="en-US" sz="2000" dirty="0" err="1" smtClean="0"/>
              <a:t>Evanoff</a:t>
            </a:r>
            <a:r>
              <a:rPr lang="en-US" sz="2000" dirty="0" smtClean="0"/>
              <a:t>, Bradley. Washington U CTSA.</a:t>
            </a:r>
          </a:p>
          <a:p>
            <a:pPr marL="800100" lvl="1"/>
            <a:r>
              <a:rPr lang="en-US" sz="1600" dirty="0" smtClean="0"/>
              <a:t> </a:t>
            </a:r>
            <a:r>
              <a:rPr lang="en-US" sz="1600" dirty="0" err="1" smtClean="0"/>
              <a:t>Informationists</a:t>
            </a:r>
            <a:r>
              <a:rPr lang="en-US" sz="1600" dirty="0" smtClean="0"/>
              <a:t> will help them improve reproducibility by interviewing researchers, studying workflows for writing up methods and data reporting, and developing a scoring system for reproducibility of research. </a:t>
            </a:r>
          </a:p>
          <a:p>
            <a:pPr marL="400050"/>
            <a:endParaRPr lang="en-US" sz="2000" dirty="0"/>
          </a:p>
        </p:txBody>
      </p:sp>
    </p:spTree>
    <p:extLst>
      <p:ext uri="{BB962C8B-B14F-4D97-AF65-F5344CB8AC3E}">
        <p14:creationId xmlns:p14="http://schemas.microsoft.com/office/powerpoint/2010/main" val="28865024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    </a:t>
            </a:r>
            <a:endParaRPr lang="en-US" dirty="0"/>
          </a:p>
        </p:txBody>
      </p:sp>
      <p:sp>
        <p:nvSpPr>
          <p:cNvPr id="3" name="Rectangle 5"/>
          <p:cNvSpPr>
            <a:spLocks noChangeArrowheads="1"/>
          </p:cNvSpPr>
          <p:nvPr/>
        </p:nvSpPr>
        <p:spPr bwMode="auto">
          <a:xfrm>
            <a:off x="3429000" y="5943600"/>
            <a:ext cx="4876800" cy="533400"/>
          </a:xfrm>
          <a:prstGeom prst="rect">
            <a:avLst/>
          </a:prstGeom>
          <a:solidFill>
            <a:schemeClr val="accent1"/>
          </a:solidFill>
          <a:ln w="9525">
            <a:solidFill>
              <a:schemeClr val="tx1"/>
            </a:solidFill>
            <a:miter lim="800000"/>
            <a:headEnd/>
            <a:tailEnd/>
          </a:ln>
          <a:effectLst/>
        </p:spPr>
        <p:txBody>
          <a:bodyPr wrap="none" anchor="ctr"/>
          <a:lstStyle/>
          <a:p>
            <a:pPr algn="ctr">
              <a:defRPr/>
            </a:pPr>
            <a:r>
              <a:rPr lang="en-US" sz="2000" b="1" dirty="0" smtClean="0">
                <a:solidFill>
                  <a:schemeClr val="bg1"/>
                </a:solidFill>
                <a:effectLst>
                  <a:outerShdw blurRad="38100" dist="38100" dir="2700000" algn="tl">
                    <a:srgbClr val="000000"/>
                  </a:outerShdw>
                </a:effectLst>
              </a:rPr>
              <a:t>Summary results for 21,245 trials </a:t>
            </a:r>
            <a:r>
              <a:rPr lang="en-US" sz="1400" b="1" dirty="0" smtClean="0">
                <a:solidFill>
                  <a:schemeClr val="bg1"/>
                </a:solidFill>
                <a:effectLst>
                  <a:outerShdw blurRad="38100" dist="38100" dir="2700000" algn="tl">
                    <a:srgbClr val="000000"/>
                  </a:outerShdw>
                </a:effectLst>
              </a:rPr>
              <a:t>5/9/2016</a:t>
            </a:r>
          </a:p>
        </p:txBody>
      </p:sp>
      <p:pic>
        <p:nvPicPr>
          <p:cNvPr id="4" name="Picture 3" descr="Screenshot of the ClinicalTrials.gov website" title="ClinicalTrials.gov"/>
          <p:cNvPicPr>
            <a:picLocks noChangeAspect="1"/>
          </p:cNvPicPr>
          <p:nvPr/>
        </p:nvPicPr>
        <p:blipFill rotWithShape="1">
          <a:blip r:embed="rId3"/>
          <a:srcRect l="16226" t="12500" r="17669" b="24039"/>
          <a:stretch/>
        </p:blipFill>
        <p:spPr>
          <a:xfrm>
            <a:off x="0" y="457200"/>
            <a:ext cx="9144000" cy="5486400"/>
          </a:xfrm>
          <a:prstGeom prst="rect">
            <a:avLst/>
          </a:prstGeom>
        </p:spPr>
      </p:pic>
      <p:sp>
        <p:nvSpPr>
          <p:cNvPr id="5" name="Rectangle 4"/>
          <p:cNvSpPr>
            <a:spLocks noChangeArrowheads="1"/>
          </p:cNvSpPr>
          <p:nvPr/>
        </p:nvSpPr>
        <p:spPr bwMode="auto">
          <a:xfrm>
            <a:off x="6019800" y="1905000"/>
            <a:ext cx="1828800" cy="304800"/>
          </a:xfrm>
          <a:prstGeom prst="rect">
            <a:avLst/>
          </a:prstGeom>
          <a:solidFill>
            <a:srgbClr val="C00000"/>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000" b="1" dirty="0" smtClean="0">
                <a:solidFill>
                  <a:schemeClr val="bg1"/>
                </a:solidFill>
                <a:effectLst>
                  <a:outerShdw blurRad="38100" dist="38100" dir="2700000" algn="tl">
                    <a:srgbClr val="000000">
                      <a:alpha val="43137"/>
                    </a:srgbClr>
                  </a:outerShdw>
                </a:effectLst>
                <a:latin typeface="Arial" panose="020B0604020202020204" pitchFamily="34" charset="0"/>
              </a:rPr>
              <a:t>15,273 in Canada   </a:t>
            </a:r>
            <a:r>
              <a:rPr lang="en-US" altLang="en-US" sz="800" b="1" dirty="0" smtClean="0">
                <a:solidFill>
                  <a:schemeClr val="bg1"/>
                </a:solidFill>
                <a:effectLst>
                  <a:outerShdw blurRad="38100" dist="38100" dir="2700000" algn="tl">
                    <a:srgbClr val="000000">
                      <a:alpha val="43137"/>
                    </a:srgbClr>
                  </a:outerShdw>
                </a:effectLst>
                <a:latin typeface="Arial" panose="020B0604020202020204" pitchFamily="34" charset="0"/>
              </a:rPr>
              <a:t>5/9/2016</a:t>
            </a:r>
            <a:endParaRPr lang="en-US" altLang="en-US" sz="800" b="1" dirty="0">
              <a:solidFill>
                <a:schemeClr val="bg1"/>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40132879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457200" y="122238"/>
            <a:ext cx="8229600" cy="1020762"/>
          </a:xfrm>
        </p:spPr>
        <p:txBody>
          <a:bodyPr>
            <a:normAutofit fontScale="90000"/>
          </a:bodyPr>
          <a:lstStyle/>
          <a:p>
            <a:pPr eaLnBrk="1" hangingPunct="1"/>
            <a:r>
              <a:rPr lang="en-US" sz="3100" b="1" dirty="0" smtClean="0"/>
              <a:t>U.S. Clinical Trials Registration &amp; Results Submission</a:t>
            </a:r>
            <a:br>
              <a:rPr lang="en-US" sz="3100" b="1" dirty="0" smtClean="0"/>
            </a:br>
            <a:r>
              <a:rPr lang="en-US" sz="3100" b="1" dirty="0" smtClean="0"/>
              <a:t>Rulemaking Process – drug &amp; device trials </a:t>
            </a:r>
            <a:r>
              <a:rPr lang="en-US" sz="3200" b="1" dirty="0" smtClean="0"/>
              <a:t>(2008-- )</a:t>
            </a:r>
            <a:endParaRPr lang="en-US" sz="3200" b="1" dirty="0" smtClean="0">
              <a:solidFill>
                <a:srgbClr val="FF0000"/>
              </a:solidFill>
            </a:endParaRPr>
          </a:p>
        </p:txBody>
      </p:sp>
      <p:graphicFrame>
        <p:nvGraphicFramePr>
          <p:cNvPr id="4" name="Content Placeholder 3" descr="Flowchart of the Rulemaking Process – drug &amp; device trials (2008-- )" title="U.S. Clinical Trials Registration &amp; Results Submission"/>
          <p:cNvGraphicFramePr>
            <a:graphicFrameLocks noGrp="1"/>
          </p:cNvGraphicFramePr>
          <p:nvPr>
            <p:ph idx="1"/>
            <p:extLst>
              <p:ext uri="{D42A27DB-BD31-4B8C-83A1-F6EECF244321}">
                <p14:modId xmlns:p14="http://schemas.microsoft.com/office/powerpoint/2010/main" val="4017908085"/>
              </p:ext>
            </p:extLst>
          </p:nvPr>
        </p:nvGraphicFramePr>
        <p:xfrm>
          <a:off x="457200" y="11430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lide Number Placeholder 8"/>
          <p:cNvSpPr>
            <a:spLocks noGrp="1"/>
          </p:cNvSpPr>
          <p:nvPr>
            <p:ph type="sldNum" sz="quarter" idx="4294967295"/>
          </p:nvPr>
        </p:nvSpPr>
        <p:spPr>
          <a:xfrm>
            <a:off x="6553200" y="6356350"/>
            <a:ext cx="2133600" cy="365125"/>
          </a:xfrm>
          <a:prstGeom prst="rect">
            <a:avLst/>
          </a:prstGeom>
        </p:spPr>
        <p:txBody>
          <a:bodyPr/>
          <a:lstStyle/>
          <a:p>
            <a:pPr>
              <a:defRPr/>
            </a:pPr>
            <a:fld id="{E7ED5D06-7D31-4C6F-9200-20F7F4E96A98}" type="slidenum">
              <a:rPr lang="en-US"/>
              <a:pPr>
                <a:defRPr/>
              </a:pPr>
              <a:t>18</a:t>
            </a:fld>
            <a:endParaRPr lang="en-US"/>
          </a:p>
        </p:txBody>
      </p:sp>
      <p:sp>
        <p:nvSpPr>
          <p:cNvPr id="52227" name="TextBox 4"/>
          <p:cNvSpPr txBox="1">
            <a:spLocks noChangeArrowheads="1"/>
          </p:cNvSpPr>
          <p:nvPr/>
        </p:nvSpPr>
        <p:spPr bwMode="auto">
          <a:xfrm>
            <a:off x="761999" y="5791200"/>
            <a:ext cx="7685253" cy="400110"/>
          </a:xfrm>
          <a:prstGeom prst="rect">
            <a:avLst/>
          </a:prstGeom>
          <a:noFill/>
          <a:ln w="9525">
            <a:noFill/>
            <a:miter lim="800000"/>
            <a:headEnd/>
            <a:tailEnd/>
          </a:ln>
        </p:spPr>
        <p:txBody>
          <a:bodyPr wrap="square">
            <a:spAutoFit/>
          </a:bodyPr>
          <a:lstStyle/>
          <a:p>
            <a:r>
              <a:rPr lang="en-US" sz="2000" i="1" dirty="0" smtClean="0">
                <a:effectLst>
                  <a:outerShdw blurRad="38100" dist="38100" dir="2700000" algn="tl">
                    <a:srgbClr val="000000">
                      <a:alpha val="43137"/>
                    </a:srgbClr>
                  </a:outerShdw>
                </a:effectLst>
                <a:latin typeface="Calibri" pitchFamily="34" charset="0"/>
              </a:rPr>
              <a:t>Proposed NIH Policy also covers Phase 1 and trials of </a:t>
            </a:r>
            <a:r>
              <a:rPr lang="en-US" sz="2000" b="1" i="1" dirty="0" smtClean="0">
                <a:effectLst>
                  <a:outerShdw blurRad="38100" dist="38100" dir="2700000" algn="tl">
                    <a:srgbClr val="000000">
                      <a:alpha val="43137"/>
                    </a:srgbClr>
                  </a:outerShdw>
                </a:effectLst>
                <a:latin typeface="Calibri" pitchFamily="34" charset="0"/>
              </a:rPr>
              <a:t>ANY</a:t>
            </a:r>
            <a:r>
              <a:rPr lang="en-US" sz="2000" i="1" dirty="0" smtClean="0">
                <a:effectLst>
                  <a:outerShdw blurRad="38100" dist="38100" dir="2700000" algn="tl">
                    <a:srgbClr val="000000">
                      <a:alpha val="43137"/>
                    </a:srgbClr>
                  </a:outerShdw>
                </a:effectLst>
                <a:latin typeface="Calibri" pitchFamily="34" charset="0"/>
              </a:rPr>
              <a:t> intervention</a:t>
            </a:r>
            <a:endParaRPr lang="en-US" sz="2000" i="1" dirty="0">
              <a:effectLst>
                <a:outerShdw blurRad="38100" dist="38100" dir="2700000" algn="tl">
                  <a:srgbClr val="000000">
                    <a:alpha val="43137"/>
                  </a:srgbClr>
                </a:outerShdw>
              </a:effectLst>
              <a:latin typeface="Calibri" pitchFamily="34" charset="0"/>
            </a:endParaRPr>
          </a:p>
        </p:txBody>
      </p:sp>
      <p:sp>
        <p:nvSpPr>
          <p:cNvPr id="52228" name="TextBox 5"/>
          <p:cNvSpPr txBox="1">
            <a:spLocks noChangeArrowheads="1"/>
          </p:cNvSpPr>
          <p:nvPr/>
        </p:nvSpPr>
        <p:spPr bwMode="auto">
          <a:xfrm>
            <a:off x="2180303" y="1979096"/>
            <a:ext cx="1447800" cy="369332"/>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r>
              <a:rPr lang="en-US" b="1" dirty="0" smtClean="0">
                <a:effectLst>
                  <a:outerShdw blurRad="38100" dist="38100" dir="2700000" algn="tl">
                    <a:srgbClr val="000000">
                      <a:alpha val="43137"/>
                    </a:srgbClr>
                  </a:outerShdw>
                </a:effectLst>
                <a:latin typeface="Calibri" pitchFamily="34" charset="0"/>
              </a:rPr>
              <a:t>We are here</a:t>
            </a:r>
            <a:endParaRPr lang="en-US" b="1" dirty="0">
              <a:effectLst>
                <a:outerShdw blurRad="38100" dist="38100" dir="2700000" algn="tl">
                  <a:srgbClr val="000000">
                    <a:alpha val="43137"/>
                  </a:srgbClr>
                </a:outerShdw>
              </a:effectLst>
              <a:latin typeface="Calibri" pitchFamily="34" charset="0"/>
            </a:endParaRPr>
          </a:p>
        </p:txBody>
      </p:sp>
      <p:cxnSp>
        <p:nvCxnSpPr>
          <p:cNvPr id="8" name="Straight Arrow Connector 7" title="We are here with arrow pointing to Agency Response to comments"/>
          <p:cNvCxnSpPr/>
          <p:nvPr/>
        </p:nvCxnSpPr>
        <p:spPr>
          <a:xfrm>
            <a:off x="3486150" y="2370817"/>
            <a:ext cx="342900" cy="80439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13" y="76200"/>
            <a:ext cx="8996647" cy="487297"/>
          </a:xfrm>
        </p:spPr>
        <p:txBody>
          <a:bodyPr>
            <a:normAutofit fontScale="90000"/>
          </a:bodyPr>
          <a:lstStyle/>
          <a:p>
            <a:r>
              <a:rPr lang="en-US" dirty="0" smtClean="0">
                <a:effectLst>
                  <a:outerShdw blurRad="38100" dist="38100" dir="2700000" algn="tl">
                    <a:srgbClr val="000000">
                      <a:alpha val="43137"/>
                    </a:srgbClr>
                  </a:outerShdw>
                </a:effectLst>
              </a:rPr>
              <a:t>Progress on public access to publications</a:t>
            </a:r>
            <a:endParaRPr lang="en-US" dirty="0">
              <a:effectLst>
                <a:outerShdw blurRad="38100" dist="38100" dir="2700000" algn="tl">
                  <a:srgbClr val="000000">
                    <a:alpha val="43137"/>
                  </a:srgbClr>
                </a:outerShdw>
              </a:effectLst>
            </a:endParaRPr>
          </a:p>
        </p:txBody>
      </p:sp>
      <p:pic>
        <p:nvPicPr>
          <p:cNvPr id="3" name="Picture 2" descr="Screenshot of PubMed Central Web page" title="Progress on public access to publications"/>
          <p:cNvPicPr>
            <a:picLocks noChangeAspect="1"/>
          </p:cNvPicPr>
          <p:nvPr/>
        </p:nvPicPr>
        <p:blipFill rotWithShape="1">
          <a:blip r:embed="rId3"/>
          <a:srcRect l="5325" t="17213" r="7829" b="4770"/>
          <a:stretch/>
        </p:blipFill>
        <p:spPr>
          <a:xfrm>
            <a:off x="0" y="832854"/>
            <a:ext cx="9116959" cy="4958346"/>
          </a:xfrm>
          <a:prstGeom prst="rect">
            <a:avLst/>
          </a:prstGeom>
        </p:spPr>
      </p:pic>
      <p:sp>
        <p:nvSpPr>
          <p:cNvPr id="4" name="Content Placeholder 3"/>
          <p:cNvSpPr>
            <a:spLocks noGrp="1"/>
          </p:cNvSpPr>
          <p:nvPr>
            <p:ph idx="1"/>
          </p:nvPr>
        </p:nvSpPr>
        <p:spPr/>
        <p:txBody>
          <a:bodyPr/>
          <a:lstStyle/>
          <a:p>
            <a:endParaRPr lang="en-US" dirty="0"/>
          </a:p>
        </p:txBody>
      </p:sp>
      <p:sp>
        <p:nvSpPr>
          <p:cNvPr id="6" name="TextBox 5"/>
          <p:cNvSpPr txBox="1">
            <a:spLocks noChangeArrowheads="1"/>
          </p:cNvSpPr>
          <p:nvPr/>
        </p:nvSpPr>
        <p:spPr bwMode="auto">
          <a:xfrm>
            <a:off x="144894" y="3297279"/>
            <a:ext cx="3534697" cy="923330"/>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r>
              <a:rPr lang="en-US" b="1" dirty="0" smtClean="0">
                <a:effectLst>
                  <a:outerShdw blurRad="38100" dist="38100" dir="2700000" algn="tl">
                    <a:srgbClr val="000000">
                      <a:alpha val="43137"/>
                    </a:srgbClr>
                  </a:outerShdw>
                </a:effectLst>
                <a:latin typeface="Calibri" pitchFamily="34" charset="0"/>
              </a:rPr>
              <a:t>Author manuscripts now available for download – in addition to open access subset</a:t>
            </a:r>
            <a:endParaRPr lang="en-US" b="1" dirty="0">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12742282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76400"/>
            <a:ext cx="2514600" cy="1143000"/>
          </a:xfrm>
        </p:spPr>
        <p:txBody>
          <a:bodyPr>
            <a:normAutofit/>
          </a:bodyPr>
          <a:lstStyle/>
          <a:p>
            <a:r>
              <a:rPr lang="en-US" sz="800" b="1" dirty="0" smtClean="0"/>
              <a:t>New NLM Director,</a:t>
            </a:r>
            <a:br>
              <a:rPr lang="en-US" sz="800" b="1" dirty="0" smtClean="0"/>
            </a:br>
            <a:r>
              <a:rPr lang="en-US" sz="800" b="1" dirty="0" smtClean="0"/>
              <a:t>Patricia </a:t>
            </a:r>
            <a:r>
              <a:rPr lang="en-US" sz="800" b="1" dirty="0" err="1"/>
              <a:t>Flatley</a:t>
            </a:r>
            <a:r>
              <a:rPr lang="en-US" sz="800" b="1" dirty="0"/>
              <a:t> Brennan, RN, Ph.D. FAAN, FACMI</a:t>
            </a:r>
          </a:p>
        </p:txBody>
      </p:sp>
      <p:sp>
        <p:nvSpPr>
          <p:cNvPr id="5" name="Text Placeholder 4"/>
          <p:cNvSpPr>
            <a:spLocks noGrp="1"/>
          </p:cNvSpPr>
          <p:nvPr>
            <p:ph type="body" sz="quarter" idx="4294967295"/>
          </p:nvPr>
        </p:nvSpPr>
        <p:spPr>
          <a:xfrm>
            <a:off x="4510088" y="522288"/>
            <a:ext cx="4633912" cy="1012825"/>
          </a:xfrm>
        </p:spPr>
        <p:txBody>
          <a:bodyPr>
            <a:normAutofit fontScale="77500" lnSpcReduction="20000"/>
          </a:bodyPr>
          <a:lstStyle/>
          <a:p>
            <a:r>
              <a:rPr lang="en-US" sz="5200" b="0" dirty="0" smtClean="0">
                <a:latin typeface="Castellar" panose="020A0402060406010301" pitchFamily="18" charset="0"/>
              </a:rPr>
              <a:t>ARRIVING!!</a:t>
            </a:r>
          </a:p>
          <a:p>
            <a:r>
              <a:rPr lang="en-US" sz="2800" dirty="0" smtClean="0"/>
              <a:t>New NLM Director </a:t>
            </a:r>
            <a:r>
              <a:rPr lang="en-US" dirty="0" smtClean="0"/>
              <a:t>– August 2016</a:t>
            </a:r>
            <a:endParaRPr lang="en-US" dirty="0"/>
          </a:p>
        </p:txBody>
      </p:sp>
      <p:sp>
        <p:nvSpPr>
          <p:cNvPr id="6" name="Content Placeholder 5"/>
          <p:cNvSpPr>
            <a:spLocks noGrp="1"/>
          </p:cNvSpPr>
          <p:nvPr>
            <p:ph sz="quarter" idx="4294967295"/>
          </p:nvPr>
        </p:nvSpPr>
        <p:spPr>
          <a:xfrm>
            <a:off x="4343400" y="1535113"/>
            <a:ext cx="4800600" cy="4103687"/>
          </a:xfrm>
        </p:spPr>
        <p:txBody>
          <a:bodyPr/>
          <a:lstStyle/>
          <a:p>
            <a:pPr marL="0" indent="0">
              <a:buNone/>
            </a:pPr>
            <a:endParaRPr lang="en-US" b="1" dirty="0" smtClean="0"/>
          </a:p>
          <a:p>
            <a:pPr marL="0" indent="0">
              <a:buNone/>
            </a:pPr>
            <a:endParaRPr lang="en-US" b="1" dirty="0"/>
          </a:p>
          <a:p>
            <a:pPr marL="0" indent="0">
              <a:buNone/>
            </a:pPr>
            <a:r>
              <a:rPr lang="en-US" b="1" dirty="0" smtClean="0"/>
              <a:t>Patricia Flatley Brennan, RN, Ph.D. FAAN, FACMI</a:t>
            </a:r>
          </a:p>
          <a:p>
            <a:pPr marL="0" indent="0">
              <a:buNone/>
            </a:pPr>
            <a:r>
              <a:rPr lang="en-US" sz="2000" dirty="0" err="1"/>
              <a:t>Moehlman</a:t>
            </a:r>
            <a:r>
              <a:rPr lang="en-US" sz="2000" dirty="0"/>
              <a:t> Bascom Professor of Nursing &amp;</a:t>
            </a:r>
            <a:r>
              <a:rPr lang="en-US" sz="2000" dirty="0" smtClean="0"/>
              <a:t> </a:t>
            </a:r>
            <a:r>
              <a:rPr lang="en-US" sz="2000" dirty="0"/>
              <a:t>Industrial Engineering</a:t>
            </a:r>
          </a:p>
          <a:p>
            <a:pPr marL="0" indent="0">
              <a:buNone/>
            </a:pPr>
            <a:r>
              <a:rPr lang="en-US" sz="2000" dirty="0"/>
              <a:t>School of Nursing </a:t>
            </a:r>
            <a:r>
              <a:rPr lang="en-US" sz="2000" dirty="0" smtClean="0"/>
              <a:t>&amp; </a:t>
            </a:r>
            <a:r>
              <a:rPr lang="en-US" sz="2000" dirty="0"/>
              <a:t>College of Engineering</a:t>
            </a:r>
          </a:p>
          <a:p>
            <a:pPr marL="0" indent="0">
              <a:buNone/>
            </a:pPr>
            <a:r>
              <a:rPr lang="en-US" sz="2000" dirty="0"/>
              <a:t>University of </a:t>
            </a:r>
            <a:r>
              <a:rPr lang="en-US" sz="2000" dirty="0" smtClean="0"/>
              <a:t>Wisconsin-Madison</a:t>
            </a:r>
          </a:p>
          <a:p>
            <a:pPr marL="0" indent="0">
              <a:buNone/>
            </a:pPr>
            <a:endParaRPr lang="en-US" sz="2000" dirty="0"/>
          </a:p>
          <a:p>
            <a:pPr marL="0" indent="0">
              <a:buNone/>
            </a:pPr>
            <a:endParaRPr lang="en-US" dirty="0"/>
          </a:p>
        </p:txBody>
      </p:sp>
      <p:pic>
        <p:nvPicPr>
          <p:cNvPr id="7" name="Picture 6" descr="Picture of Patricia Flatley Brennan" title="Patricia Flatley Brennan, RN, Ph.D. FAAN, FACMI"/>
          <p:cNvPicPr>
            <a:picLocks noChangeAspect="1"/>
          </p:cNvPicPr>
          <p:nvPr/>
        </p:nvPicPr>
        <p:blipFill rotWithShape="1">
          <a:blip r:embed="rId2"/>
          <a:srcRect l="20833" t="43334" r="52916" b="3999"/>
          <a:stretch/>
        </p:blipFill>
        <p:spPr>
          <a:xfrm>
            <a:off x="228600" y="533400"/>
            <a:ext cx="4010628" cy="5029200"/>
          </a:xfrm>
          <a:prstGeom prst="rect">
            <a:avLst/>
          </a:prstGeom>
        </p:spPr>
      </p:pic>
    </p:spTree>
    <p:extLst>
      <p:ext uri="{BB962C8B-B14F-4D97-AF65-F5344CB8AC3E}">
        <p14:creationId xmlns:p14="http://schemas.microsoft.com/office/powerpoint/2010/main" val="4314125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       </a:t>
            </a:r>
            <a:endParaRPr lang="en-US" dirty="0"/>
          </a:p>
        </p:txBody>
      </p:sp>
      <p:sp>
        <p:nvSpPr>
          <p:cNvPr id="17" name="Title 6"/>
          <p:cNvSpPr txBox="1">
            <a:spLocks/>
          </p:cNvSpPr>
          <p:nvPr/>
        </p:nvSpPr>
        <p:spPr>
          <a:xfrm>
            <a:off x="4068014" y="383906"/>
            <a:ext cx="5056930" cy="8572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4200" dirty="0" smtClean="0">
                <a:solidFill>
                  <a:srgbClr val="000000"/>
                </a:solidFill>
                <a:latin typeface="American Typewriter"/>
                <a:cs typeface="American Typewriter"/>
              </a:rPr>
              <a:t>PMC-Public Access Participants</a:t>
            </a:r>
            <a:endParaRPr lang="en-US" sz="4200" dirty="0">
              <a:solidFill>
                <a:srgbClr val="000000"/>
              </a:solidFill>
              <a:latin typeface="American Typewriter"/>
              <a:cs typeface="American Typewriter"/>
            </a:endParaRPr>
          </a:p>
        </p:txBody>
      </p:sp>
      <p:pic>
        <p:nvPicPr>
          <p:cNvPr id="4" name="Picture 3" descr="Logo of Agency for Healthcare Research and Quality (AHRQ" title="PMC-Public Access Participant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0302" y="2069439"/>
            <a:ext cx="1325213" cy="633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Logo for The Food and Drug Administration (FDA)" title="PMC-Public Access Participant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1993" y="2129448"/>
            <a:ext cx="1298309" cy="69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Office of the Assistant Secretary for Preparedness and Response (ASPR) Logo" title="PMC-Public Access Participant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2205" y="2069439"/>
            <a:ext cx="1328326" cy="684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Department of Veterans Affairs logo" title="PMC-Public Access Participants"/>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6741" y="3321890"/>
            <a:ext cx="1277854" cy="12143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Centers for Disease Control and Prevention (CDC) logo" title="PMC-Public Access Participants"/>
          <p:cNvPicPr>
            <a:picLocks noChangeAspect="1"/>
          </p:cNvPicPr>
          <p:nvPr/>
        </p:nvPicPr>
        <p:blipFill>
          <a:blip r:embed="rId6"/>
          <a:stretch>
            <a:fillRect/>
          </a:stretch>
        </p:blipFill>
        <p:spPr>
          <a:xfrm>
            <a:off x="1880997" y="2075048"/>
            <a:ext cx="1114500" cy="661768"/>
          </a:xfrm>
          <a:prstGeom prst="rect">
            <a:avLst/>
          </a:prstGeom>
        </p:spPr>
      </p:pic>
      <p:pic>
        <p:nvPicPr>
          <p:cNvPr id="10" name="Picture 9" descr="U.S. Department of Health &amp; Human Services (HHS) logo" title="PMC-Public Access Participants"/>
          <p:cNvPicPr>
            <a:picLocks noChangeAspect="1"/>
          </p:cNvPicPr>
          <p:nvPr/>
        </p:nvPicPr>
        <p:blipFill>
          <a:blip r:embed="rId7"/>
          <a:stretch>
            <a:fillRect/>
          </a:stretch>
        </p:blipFill>
        <p:spPr>
          <a:xfrm>
            <a:off x="84155" y="1778512"/>
            <a:ext cx="1532808" cy="1351643"/>
          </a:xfrm>
          <a:prstGeom prst="rect">
            <a:avLst/>
          </a:prstGeom>
        </p:spPr>
      </p:pic>
      <p:pic>
        <p:nvPicPr>
          <p:cNvPr id="14" name="Picture 13" descr="National Aeronautics and Space Administration (NASA) logo" title="PMC-Public Access Participants"/>
          <p:cNvPicPr>
            <a:picLocks noChangeAspect="1"/>
          </p:cNvPicPr>
          <p:nvPr/>
        </p:nvPicPr>
        <p:blipFill>
          <a:blip r:embed="rId8"/>
          <a:stretch>
            <a:fillRect/>
          </a:stretch>
        </p:blipFill>
        <p:spPr>
          <a:xfrm>
            <a:off x="1880997" y="3416038"/>
            <a:ext cx="1225408" cy="973589"/>
          </a:xfrm>
          <a:prstGeom prst="rect">
            <a:avLst/>
          </a:prstGeom>
        </p:spPr>
      </p:pic>
      <p:pic>
        <p:nvPicPr>
          <p:cNvPr id="15" name="Picture 14" descr="Administration for Community Living (ACL) logo" title="PMC-Public Access Participants"/>
          <p:cNvPicPr>
            <a:picLocks noChangeAspect="1"/>
          </p:cNvPicPr>
          <p:nvPr/>
        </p:nvPicPr>
        <p:blipFill>
          <a:blip r:embed="rId9"/>
          <a:stretch>
            <a:fillRect/>
          </a:stretch>
        </p:blipFill>
        <p:spPr>
          <a:xfrm>
            <a:off x="6088952" y="2139767"/>
            <a:ext cx="1434898" cy="581630"/>
          </a:xfrm>
          <a:prstGeom prst="rect">
            <a:avLst/>
          </a:prstGeom>
        </p:spPr>
      </p:pic>
      <p:pic>
        <p:nvPicPr>
          <p:cNvPr id="16" name="Picture 15" descr="US Environmental Protection Agency (EPA) logo" title="PMC-Public Access Participants"/>
          <p:cNvPicPr>
            <a:picLocks noChangeAspect="1"/>
          </p:cNvPicPr>
          <p:nvPr/>
        </p:nvPicPr>
        <p:blipFill>
          <a:blip r:embed="rId10"/>
          <a:stretch>
            <a:fillRect/>
          </a:stretch>
        </p:blipFill>
        <p:spPr>
          <a:xfrm>
            <a:off x="3416075" y="3449394"/>
            <a:ext cx="1015781" cy="964989"/>
          </a:xfrm>
          <a:prstGeom prst="rect">
            <a:avLst/>
          </a:prstGeom>
        </p:spPr>
      </p:pic>
      <p:pic>
        <p:nvPicPr>
          <p:cNvPr id="18" name="Picture 17" descr="National Institutes of Health (NIH) logo " title="PMC-Public Access Participants"/>
          <p:cNvPicPr>
            <a:picLocks noChangeAspect="1"/>
          </p:cNvPicPr>
          <p:nvPr/>
        </p:nvPicPr>
        <p:blipFill>
          <a:blip r:embed="rId11"/>
          <a:stretch>
            <a:fillRect/>
          </a:stretch>
        </p:blipFill>
        <p:spPr>
          <a:xfrm>
            <a:off x="133825" y="266927"/>
            <a:ext cx="1433469" cy="1159495"/>
          </a:xfrm>
          <a:prstGeom prst="rect">
            <a:avLst/>
          </a:prstGeom>
        </p:spPr>
      </p:pic>
      <p:pic>
        <p:nvPicPr>
          <p:cNvPr id="21" name="Picture 20" descr="The Howard Hughes Medical Institute (hhmi)" title="PMC-Public Access Participants"/>
          <p:cNvPicPr>
            <a:picLocks noChangeAspect="1"/>
          </p:cNvPicPr>
          <p:nvPr/>
        </p:nvPicPr>
        <p:blipFill>
          <a:blip r:embed="rId12"/>
          <a:stretch>
            <a:fillRect/>
          </a:stretch>
        </p:blipFill>
        <p:spPr>
          <a:xfrm>
            <a:off x="2004502" y="344317"/>
            <a:ext cx="1451841" cy="966456"/>
          </a:xfrm>
          <a:prstGeom prst="rect">
            <a:avLst/>
          </a:prstGeom>
        </p:spPr>
      </p:pic>
      <p:pic>
        <p:nvPicPr>
          <p:cNvPr id="9" name="Picture 8" descr="The National Institute of Standards and Technology (NIST) logo" title="PMC-Public Access Participants"/>
          <p:cNvPicPr>
            <a:picLocks noChangeAspect="1"/>
          </p:cNvPicPr>
          <p:nvPr/>
        </p:nvPicPr>
        <p:blipFill>
          <a:blip r:embed="rId13"/>
          <a:stretch>
            <a:fillRect/>
          </a:stretch>
        </p:blipFill>
        <p:spPr>
          <a:xfrm>
            <a:off x="4741526" y="3531545"/>
            <a:ext cx="1810286" cy="587158"/>
          </a:xfrm>
          <a:prstGeom prst="rect">
            <a:avLst/>
          </a:prstGeom>
        </p:spPr>
      </p:pic>
      <p:pic>
        <p:nvPicPr>
          <p:cNvPr id="2" name="Picture 1" descr="Canadian Institutes of Health Research (CIHR) logo" title="PMC-Public Access Participants"/>
          <p:cNvPicPr>
            <a:picLocks noChangeAspect="1"/>
          </p:cNvPicPr>
          <p:nvPr/>
        </p:nvPicPr>
        <p:blipFill rotWithShape="1">
          <a:blip r:embed="rId14"/>
          <a:srcRect t="-1" b="1021"/>
          <a:stretch/>
        </p:blipFill>
        <p:spPr>
          <a:xfrm>
            <a:off x="585494" y="4842081"/>
            <a:ext cx="1963600" cy="1051731"/>
          </a:xfrm>
          <a:prstGeom prst="rect">
            <a:avLst/>
          </a:prstGeom>
        </p:spPr>
      </p:pic>
      <p:pic>
        <p:nvPicPr>
          <p:cNvPr id="3" name="Picture 2" descr="Bill &amp; Melinda Gates Foundation logo" title="PMC-Public Access Participants"/>
          <p:cNvPicPr>
            <a:picLocks noChangeAspect="1"/>
          </p:cNvPicPr>
          <p:nvPr/>
        </p:nvPicPr>
        <p:blipFill>
          <a:blip r:embed="rId15"/>
          <a:stretch>
            <a:fillRect/>
          </a:stretch>
        </p:blipFill>
        <p:spPr>
          <a:xfrm>
            <a:off x="3272342" y="4886257"/>
            <a:ext cx="2938368" cy="949119"/>
          </a:xfrm>
          <a:prstGeom prst="rect">
            <a:avLst/>
          </a:prstGeom>
        </p:spPr>
      </p:pic>
      <p:pic>
        <p:nvPicPr>
          <p:cNvPr id="11" name="Picture 10" descr="Patient-Centered Outcomes Research Institute (PCORI) logo" title="PMC-Public Access Participants"/>
          <p:cNvPicPr>
            <a:picLocks noChangeAspect="1"/>
          </p:cNvPicPr>
          <p:nvPr/>
        </p:nvPicPr>
        <p:blipFill>
          <a:blip r:embed="rId16"/>
          <a:stretch>
            <a:fillRect/>
          </a:stretch>
        </p:blipFill>
        <p:spPr>
          <a:xfrm>
            <a:off x="6618602" y="4193619"/>
            <a:ext cx="1889103" cy="1700193"/>
          </a:xfrm>
          <a:prstGeom prst="rect">
            <a:avLst/>
          </a:prstGeom>
        </p:spPr>
      </p:pic>
    </p:spTree>
    <p:extLst>
      <p:ext uri="{BB962C8B-B14F-4D97-AF65-F5344CB8AC3E}">
        <p14:creationId xmlns:p14="http://schemas.microsoft.com/office/powerpoint/2010/main" val="42881950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      </a:t>
            </a:r>
            <a:endParaRPr lang="en-US" dirty="0"/>
          </a:p>
        </p:txBody>
      </p:sp>
      <p:pic>
        <p:nvPicPr>
          <p:cNvPr id="4" name="Picture 3" descr="Screenshot of PMC for Author manuscripts submitted via the Canadian Institutes of Health Research&#10;" title="Author manuscripts submitted via the Canadian Institutes of Health Research "/>
          <p:cNvPicPr>
            <a:picLocks noChangeAspect="1"/>
          </p:cNvPicPr>
          <p:nvPr/>
        </p:nvPicPr>
        <p:blipFill rotWithShape="1">
          <a:blip r:embed="rId2"/>
          <a:srcRect l="9943" t="11364" r="12642" b="3800"/>
          <a:stretch/>
        </p:blipFill>
        <p:spPr>
          <a:xfrm>
            <a:off x="266700" y="152400"/>
            <a:ext cx="8610600" cy="5897605"/>
          </a:xfrm>
          <a:prstGeom prst="rect">
            <a:avLst/>
          </a:prstGeom>
        </p:spPr>
      </p:pic>
      <p:sp>
        <p:nvSpPr>
          <p:cNvPr id="5" name="TextBox 5"/>
          <p:cNvSpPr txBox="1">
            <a:spLocks noChangeArrowheads="1"/>
          </p:cNvSpPr>
          <p:nvPr/>
        </p:nvSpPr>
        <p:spPr bwMode="auto">
          <a:xfrm>
            <a:off x="2552700" y="276431"/>
            <a:ext cx="4038600" cy="646331"/>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r>
              <a:rPr lang="en-US" b="1" dirty="0" smtClean="0">
                <a:effectLst>
                  <a:outerShdw blurRad="38100" dist="38100" dir="2700000" algn="tl">
                    <a:srgbClr val="000000">
                      <a:alpha val="43137"/>
                    </a:srgbClr>
                  </a:outerShdw>
                </a:effectLst>
                <a:latin typeface="Calibri" pitchFamily="34" charset="0"/>
              </a:rPr>
              <a:t>Author manuscripts submitted via the </a:t>
            </a:r>
          </a:p>
          <a:p>
            <a:r>
              <a:rPr lang="en-US" b="1" dirty="0" smtClean="0">
                <a:effectLst>
                  <a:outerShdw blurRad="38100" dist="38100" dir="2700000" algn="tl">
                    <a:srgbClr val="000000">
                      <a:alpha val="43137"/>
                    </a:srgbClr>
                  </a:outerShdw>
                </a:effectLst>
                <a:latin typeface="Calibri" pitchFamily="34" charset="0"/>
              </a:rPr>
              <a:t>Canadian Institutes of Health Research</a:t>
            </a:r>
            <a:endParaRPr lang="en-US" b="1" dirty="0">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35485060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70" y="76200"/>
            <a:ext cx="8878529" cy="486088"/>
          </a:xfrm>
        </p:spPr>
        <p:txBody>
          <a:bodyPr>
            <a:normAutofit fontScale="90000"/>
          </a:bodyPr>
          <a:lstStyle/>
          <a:p>
            <a:r>
              <a:rPr lang="en-US" sz="3600" dirty="0" smtClean="0">
                <a:effectLst>
                  <a:outerShdw blurRad="38100" dist="38100" dir="2700000" algn="tl">
                    <a:srgbClr val="000000">
                      <a:alpha val="43137"/>
                    </a:srgbClr>
                  </a:outerShdw>
                </a:effectLst>
              </a:rPr>
              <a:t>New (better?) measure of impact of articles</a:t>
            </a:r>
            <a:endParaRPr lang="en-US" sz="3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a:p>
        </p:txBody>
      </p:sp>
      <p:pic>
        <p:nvPicPr>
          <p:cNvPr id="5" name="Picture 4" descr="screen shot of icite.od.nih.gov" title="screen shot of icite.od.nih.gov"/>
          <p:cNvPicPr>
            <a:picLocks noChangeAspect="1"/>
          </p:cNvPicPr>
          <p:nvPr/>
        </p:nvPicPr>
        <p:blipFill rotWithShape="1">
          <a:blip r:embed="rId2"/>
          <a:srcRect l="9956" t="6250" r="10982" b="3960"/>
          <a:stretch/>
        </p:blipFill>
        <p:spPr>
          <a:xfrm>
            <a:off x="0" y="562288"/>
            <a:ext cx="9144000" cy="5838512"/>
          </a:xfrm>
          <a:prstGeom prst="rect">
            <a:avLst/>
          </a:prstGeom>
        </p:spPr>
      </p:pic>
      <p:sp>
        <p:nvSpPr>
          <p:cNvPr id="6" name="Rectangle 5"/>
          <p:cNvSpPr>
            <a:spLocks noChangeArrowheads="1"/>
          </p:cNvSpPr>
          <p:nvPr/>
        </p:nvSpPr>
        <p:spPr bwMode="auto">
          <a:xfrm>
            <a:off x="4882662" y="5463382"/>
            <a:ext cx="4032738" cy="533400"/>
          </a:xfrm>
          <a:prstGeom prst="rect">
            <a:avLst/>
          </a:prstGeom>
          <a:solidFill>
            <a:srgbClr val="C00000"/>
          </a:solidFill>
          <a:ln w="9525">
            <a:solidFill>
              <a:schemeClr val="tx1"/>
            </a:solidFill>
            <a:miter lim="800000"/>
            <a:headEnd/>
            <a:tailEnd/>
          </a:ln>
          <a:effectLst/>
        </p:spPr>
        <p:txBody>
          <a:bodyPr wrap="none" anchor="ctr"/>
          <a:lstStyle/>
          <a:p>
            <a:pPr algn="ctr">
              <a:defRPr/>
            </a:pPr>
            <a:r>
              <a:rPr lang="en-US" sz="2000" b="1" dirty="0" smtClean="0">
                <a:solidFill>
                  <a:schemeClr val="bg1"/>
                </a:solidFill>
                <a:effectLst>
                  <a:outerShdw blurRad="38100" dist="38100" dir="2700000" algn="tl">
                    <a:srgbClr val="000000"/>
                  </a:outerShdw>
                </a:effectLst>
              </a:rPr>
              <a:t>Try it at: https://icite.od.nih.gov</a:t>
            </a:r>
            <a:endParaRPr lang="en-US" sz="1400" b="1" dirty="0" smtClean="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19898442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4" y="107309"/>
            <a:ext cx="8984226" cy="548328"/>
          </a:xfrm>
        </p:spPr>
        <p:txBody>
          <a:bodyPr>
            <a:noAutofit/>
          </a:bodyPr>
          <a:lstStyle/>
          <a:p>
            <a:r>
              <a:rPr lang="en-US" sz="2800" dirty="0" smtClean="0">
                <a:effectLst>
                  <a:outerShdw blurRad="38100" dist="38100" dir="2700000" algn="tl">
                    <a:srgbClr val="000000">
                      <a:alpha val="43137"/>
                    </a:srgbClr>
                  </a:outerShdw>
                </a:effectLst>
              </a:rPr>
              <a:t>Consolidated Access to International Evidence</a:t>
            </a:r>
            <a:endParaRPr lang="en-US" sz="2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dirty="0"/>
          </a:p>
        </p:txBody>
      </p:sp>
      <p:pic>
        <p:nvPicPr>
          <p:cNvPr id="4" name="Picture 3" descr="PubMed Health partenership list" title="Consolidated Access to International Evidence"/>
          <p:cNvPicPr>
            <a:picLocks noChangeAspect="1"/>
          </p:cNvPicPr>
          <p:nvPr/>
        </p:nvPicPr>
        <p:blipFill>
          <a:blip r:embed="rId3"/>
          <a:stretch>
            <a:fillRect/>
          </a:stretch>
        </p:blipFill>
        <p:spPr>
          <a:xfrm>
            <a:off x="266700" y="5334000"/>
            <a:ext cx="8610600" cy="1340491"/>
          </a:xfrm>
          <a:prstGeom prst="rect">
            <a:avLst/>
          </a:prstGeom>
          <a:ln w="57150">
            <a:solidFill>
              <a:schemeClr val="tx1"/>
            </a:solidFill>
          </a:ln>
        </p:spPr>
      </p:pic>
      <p:pic>
        <p:nvPicPr>
          <p:cNvPr id="5" name="Picture 4" descr="Screenshot of PubMed Health Web page (For Researchers)" title="PubMed Health"/>
          <p:cNvPicPr>
            <a:picLocks noChangeAspect="1"/>
          </p:cNvPicPr>
          <p:nvPr/>
        </p:nvPicPr>
        <p:blipFill rotWithShape="1">
          <a:blip r:embed="rId4"/>
          <a:srcRect t="7417" b="5062"/>
          <a:stretch/>
        </p:blipFill>
        <p:spPr>
          <a:xfrm>
            <a:off x="7374" y="655637"/>
            <a:ext cx="9136626" cy="4495801"/>
          </a:xfrm>
          <a:prstGeom prst="rect">
            <a:avLst/>
          </a:prstGeom>
        </p:spPr>
      </p:pic>
    </p:spTree>
    <p:extLst>
      <p:ext uri="{BB962C8B-B14F-4D97-AF65-F5344CB8AC3E}">
        <p14:creationId xmlns:p14="http://schemas.microsoft.com/office/powerpoint/2010/main" val="26910921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a:bodyPr>
          <a:lstStyle/>
          <a:p>
            <a:r>
              <a:rPr lang="en-US" dirty="0" smtClean="0">
                <a:effectLst>
                  <a:outerShdw blurRad="38100" dist="38100" dir="2700000" algn="tl">
                    <a:srgbClr val="000000">
                      <a:alpha val="43137"/>
                    </a:srgbClr>
                  </a:outerShdw>
                </a:effectLst>
              </a:rPr>
              <a:t>Including Canadian Reviews</a:t>
            </a:r>
            <a:endParaRPr lang="en-US" dirty="0">
              <a:effectLst>
                <a:outerShdw blurRad="38100" dist="38100" dir="2700000" algn="tl">
                  <a:srgbClr val="000000">
                    <a:alpha val="43137"/>
                  </a:srgbClr>
                </a:outerShdw>
              </a:effectLst>
            </a:endParaRPr>
          </a:p>
        </p:txBody>
      </p:sp>
      <p:pic>
        <p:nvPicPr>
          <p:cNvPr id="4" name="Content Placeholder 3" descr="PubMed Health Web page showing results including Canadian Reviews" title="PubMed Health"/>
          <p:cNvPicPr>
            <a:picLocks noGrp="1" noChangeAspect="1"/>
          </p:cNvPicPr>
          <p:nvPr>
            <p:ph idx="1"/>
          </p:nvPr>
        </p:nvPicPr>
        <p:blipFill rotWithShape="1">
          <a:blip r:embed="rId2"/>
          <a:srcRect t="11257" b="3064"/>
          <a:stretch/>
        </p:blipFill>
        <p:spPr>
          <a:xfrm>
            <a:off x="37001" y="990600"/>
            <a:ext cx="9106999" cy="4876800"/>
          </a:xfrm>
          <a:prstGeom prst="rect">
            <a:avLst/>
          </a:prstGeom>
        </p:spPr>
      </p:pic>
    </p:spTree>
    <p:extLst>
      <p:ext uri="{BB962C8B-B14F-4D97-AF65-F5344CB8AC3E}">
        <p14:creationId xmlns:p14="http://schemas.microsoft.com/office/powerpoint/2010/main" val="7982235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EHRs and Clinical Research Data</a:t>
            </a:r>
            <a:endParaRPr lang="en-US" dirty="0"/>
          </a:p>
        </p:txBody>
      </p:sp>
      <p:pic>
        <p:nvPicPr>
          <p:cNvPr id="4" name="Picture 3" descr="Screenshot of U.S National Library of Medicine" title="EHRs and Clinical Research Data"/>
          <p:cNvPicPr>
            <a:picLocks noChangeAspect="1"/>
          </p:cNvPicPr>
          <p:nvPr/>
        </p:nvPicPr>
        <p:blipFill rotWithShape="1">
          <a:blip r:embed="rId2"/>
          <a:srcRect t="4166" b="5209"/>
          <a:stretch/>
        </p:blipFill>
        <p:spPr>
          <a:xfrm>
            <a:off x="0" y="1479639"/>
            <a:ext cx="9179292" cy="4677004"/>
          </a:xfrm>
          <a:prstGeom prst="rect">
            <a:avLst/>
          </a:prstGeom>
        </p:spPr>
      </p:pic>
    </p:spTree>
    <p:extLst>
      <p:ext uri="{BB962C8B-B14F-4D97-AF65-F5344CB8AC3E}">
        <p14:creationId xmlns:p14="http://schemas.microsoft.com/office/powerpoint/2010/main" val="26875754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69566" y="952190"/>
            <a:ext cx="4114800" cy="650953"/>
          </a:xfrm>
        </p:spPr>
        <p:txBody>
          <a:bodyPr>
            <a:noAutofit/>
          </a:bodyPr>
          <a:lstStyle/>
          <a:p>
            <a:r>
              <a:rPr lang="en-US" sz="2100" b="1" dirty="0" err="1">
                <a:latin typeface="+mn-lt"/>
              </a:rPr>
              <a:t>HealthReach</a:t>
            </a:r>
            <a:r>
              <a:rPr lang="en-US" sz="2100" b="1" dirty="0">
                <a:latin typeface="+mn-lt"/>
              </a:rPr>
              <a:t> </a:t>
            </a:r>
            <a:br>
              <a:rPr lang="en-US" sz="2100" b="1" dirty="0">
                <a:latin typeface="+mn-lt"/>
              </a:rPr>
            </a:br>
            <a:r>
              <a:rPr lang="en-US" sz="2100" b="1" dirty="0" smtClean="0">
                <a:latin typeface="+mn-lt"/>
              </a:rPr>
              <a:t>https://healthreach.nlm.nih.gov</a:t>
            </a:r>
            <a:endParaRPr lang="en-US" sz="2100" b="1" dirty="0">
              <a:latin typeface="+mn-lt"/>
            </a:endParaRPr>
          </a:p>
        </p:txBody>
      </p:sp>
      <p:pic>
        <p:nvPicPr>
          <p:cNvPr id="6" name="Content Placeholder 5" descr="Screenshot of Health Reach Website" title="Health Reach "/>
          <p:cNvPicPr>
            <a:picLocks noGrp="1" noChangeAspect="1"/>
          </p:cNvPicPr>
          <p:nvPr>
            <p:ph idx="1"/>
          </p:nvPr>
        </p:nvPicPr>
        <p:blipFill rotWithShape="1">
          <a:blip r:embed="rId3">
            <a:extLst>
              <a:ext uri="{28A0092B-C50C-407E-A947-70E740481C1C}">
                <a14:useLocalDpi xmlns:a14="http://schemas.microsoft.com/office/drawing/2010/main" val="0"/>
              </a:ext>
            </a:extLst>
          </a:blip>
          <a:srcRect l="10221" r="7899"/>
          <a:stretch/>
        </p:blipFill>
        <p:spPr>
          <a:xfrm>
            <a:off x="256914" y="762000"/>
            <a:ext cx="4869433" cy="4921352"/>
          </a:xfrm>
        </p:spPr>
      </p:pic>
      <p:sp>
        <p:nvSpPr>
          <p:cNvPr id="2" name="TextBox 1"/>
          <p:cNvSpPr txBox="1"/>
          <p:nvPr/>
        </p:nvSpPr>
        <p:spPr>
          <a:xfrm>
            <a:off x="5148470" y="2009547"/>
            <a:ext cx="3756992" cy="3323987"/>
          </a:xfrm>
          <a:prstGeom prst="rect">
            <a:avLst/>
          </a:prstGeom>
          <a:noFill/>
        </p:spPr>
        <p:txBody>
          <a:bodyPr wrap="square" rtlCol="0">
            <a:spAutoFit/>
          </a:bodyPr>
          <a:lstStyle/>
          <a:p>
            <a:r>
              <a:rPr lang="en-US" sz="2100" dirty="0"/>
              <a:t>Enhancements of redesign:</a:t>
            </a:r>
          </a:p>
          <a:p>
            <a:pPr marL="257175" indent="-257175">
              <a:buFont typeface="Arial" panose="020B0604020202020204" pitchFamily="34" charset="0"/>
              <a:buChar char="•"/>
            </a:pPr>
            <a:r>
              <a:rPr lang="en-US" sz="2100" dirty="0"/>
              <a:t>Streamlined search &amp; results</a:t>
            </a:r>
          </a:p>
          <a:p>
            <a:pPr marL="257175" indent="-257175">
              <a:buFont typeface="Arial" panose="020B0604020202020204" pitchFamily="34" charset="0"/>
              <a:buChar char="•"/>
            </a:pPr>
            <a:r>
              <a:rPr lang="en-US" sz="2100" dirty="0"/>
              <a:t>Responsive design for tablets and mobile devices</a:t>
            </a:r>
          </a:p>
          <a:p>
            <a:pPr marL="257175" indent="-257175">
              <a:buFont typeface="Arial" panose="020B0604020202020204" pitchFamily="34" charset="0"/>
              <a:buChar char="•"/>
            </a:pPr>
            <a:r>
              <a:rPr lang="en-US" sz="2100" dirty="0"/>
              <a:t>Detailed abstracts</a:t>
            </a:r>
          </a:p>
          <a:p>
            <a:pPr marL="257175" indent="-257175">
              <a:buFont typeface="Arial" panose="020B0604020202020204" pitchFamily="34" charset="0"/>
              <a:buChar char="•"/>
            </a:pPr>
            <a:r>
              <a:rPr lang="en-US" sz="2100" dirty="0"/>
              <a:t>Listserv for new content updates</a:t>
            </a:r>
          </a:p>
          <a:p>
            <a:pPr marL="257175" indent="-257175">
              <a:buFont typeface="Arial" panose="020B0604020202020204" pitchFamily="34" charset="0"/>
              <a:buChar char="•"/>
            </a:pPr>
            <a:endParaRPr lang="en-US" sz="2100" dirty="0"/>
          </a:p>
          <a:p>
            <a:r>
              <a:rPr lang="en-US" sz="2100" i="1" dirty="0" smtClean="0">
                <a:effectLst>
                  <a:outerShdw blurRad="38100" dist="38100" dir="2700000" algn="tl">
                    <a:srgbClr val="000000">
                      <a:alpha val="43137"/>
                    </a:srgbClr>
                  </a:outerShdw>
                </a:effectLst>
              </a:rPr>
              <a:t>    Coming soon – end of May</a:t>
            </a:r>
            <a:endParaRPr lang="en-US" sz="2100" i="1" dirty="0">
              <a:effectLst>
                <a:outerShdw blurRad="38100" dist="38100" dir="2700000" algn="tl">
                  <a:srgbClr val="000000">
                    <a:alpha val="43137"/>
                  </a:srgbClr>
                </a:outerShdw>
              </a:effectLst>
            </a:endParaRPr>
          </a:p>
          <a:p>
            <a:endParaRPr lang="en-US" sz="2100" dirty="0"/>
          </a:p>
        </p:txBody>
      </p:sp>
    </p:spTree>
    <p:extLst>
      <p:ext uri="{BB962C8B-B14F-4D97-AF65-F5344CB8AC3E}">
        <p14:creationId xmlns:p14="http://schemas.microsoft.com/office/powerpoint/2010/main" val="37922375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effectLst>
                  <a:outerShdw blurRad="38100" dist="38100" dir="2700000" algn="tl">
                    <a:srgbClr val="000000">
                      <a:alpha val="43137"/>
                    </a:srgbClr>
                  </a:outerShdw>
                </a:effectLst>
              </a:rPr>
              <a:t>Arctic Health</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http://arctichealth.nlm.nih.gov/</a:t>
            </a:r>
          </a:p>
        </p:txBody>
      </p:sp>
      <p:sp>
        <p:nvSpPr>
          <p:cNvPr id="3" name="Content Placeholder 2"/>
          <p:cNvSpPr>
            <a:spLocks noGrp="1"/>
          </p:cNvSpPr>
          <p:nvPr>
            <p:ph idx="1"/>
          </p:nvPr>
        </p:nvSpPr>
        <p:spPr>
          <a:xfrm>
            <a:off x="1599615" y="2091688"/>
            <a:ext cx="5520928" cy="3740147"/>
          </a:xfrm>
        </p:spPr>
        <p:txBody>
          <a:bodyPr/>
          <a:lstStyle/>
          <a:p>
            <a:endParaRPr lang="en-US" dirty="0"/>
          </a:p>
        </p:txBody>
      </p:sp>
      <p:pic>
        <p:nvPicPr>
          <p:cNvPr id="2050"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9615" y="2054284"/>
            <a:ext cx="5520928" cy="377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61667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785" y="353437"/>
            <a:ext cx="7983415" cy="103763"/>
          </a:xfrm>
        </p:spPr>
        <p:txBody>
          <a:bodyPr>
            <a:noAutofit/>
          </a:bodyPr>
          <a:lstStyle/>
          <a:p>
            <a:r>
              <a:rPr lang="en-US" sz="3200" i="1" dirty="0" smtClean="0">
                <a:effectLst>
                  <a:outerShdw blurRad="38100" dist="38100" dir="2700000" algn="tl">
                    <a:srgbClr val="000000">
                      <a:alpha val="43137"/>
                    </a:srgbClr>
                  </a:outerShdw>
                </a:effectLst>
              </a:rPr>
              <a:t/>
            </a:r>
            <a:br>
              <a:rPr lang="en-US" sz="3200" i="1"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Constantly updated sources of NLM Updates</a:t>
            </a:r>
            <a:endParaRPr lang="en-US" sz="3200" dirty="0">
              <a:effectLst>
                <a:outerShdw blurRad="38100" dist="38100" dir="2700000" algn="tl">
                  <a:srgbClr val="000000">
                    <a:alpha val="43137"/>
                  </a:srgbClr>
                </a:outerShdw>
              </a:effectLst>
            </a:endParaRPr>
          </a:p>
        </p:txBody>
      </p:sp>
      <p:pic>
        <p:nvPicPr>
          <p:cNvPr id="4" name="Content Placeholder 3" descr="Screenshot of NLM Technical Bulletin Web page" title="Constantly updated sources of NLM Updates"/>
          <p:cNvPicPr>
            <a:picLocks noGrp="1" noChangeAspect="1"/>
          </p:cNvPicPr>
          <p:nvPr>
            <p:ph idx="1"/>
          </p:nvPr>
        </p:nvPicPr>
        <p:blipFill rotWithShape="1">
          <a:blip r:embed="rId3"/>
          <a:srcRect l="18432" t="11785" r="17380" b="24237"/>
          <a:stretch/>
        </p:blipFill>
        <p:spPr>
          <a:xfrm>
            <a:off x="474785" y="946879"/>
            <a:ext cx="8305800" cy="5174106"/>
          </a:xfrm>
          <a:prstGeom prst="rect">
            <a:avLst/>
          </a:prstGeom>
        </p:spPr>
      </p:pic>
      <p:sp>
        <p:nvSpPr>
          <p:cNvPr id="5" name="Rectangle 4" descr="Screenshot of number of authors per MEDLINE/PUBMED Citation from NLM Technical Bulletin" title="Constantly updated sources of NLM Updates"/>
          <p:cNvSpPr/>
          <p:nvPr/>
        </p:nvSpPr>
        <p:spPr>
          <a:xfrm>
            <a:off x="6172200" y="2133600"/>
            <a:ext cx="24384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77806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200" dirty="0" smtClean="0">
                <a:effectLst>
                  <a:outerShdw blurRad="38100" dist="38100" dir="2700000" algn="tl">
                    <a:srgbClr val="000000">
                      <a:alpha val="43137"/>
                    </a:srgbClr>
                  </a:outerShdw>
                </a:effectLst>
              </a:rPr>
              <a:t>Constantly updated sources of NLM Updates</a:t>
            </a:r>
            <a:endParaRPr lang="en-US" sz="32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dirty="0"/>
          </a:p>
        </p:txBody>
      </p:sp>
      <p:pic>
        <p:nvPicPr>
          <p:cNvPr id="4" name="Picture 3" descr="Screenshot of NLM RSS Feeds for News, Podcasts, and Webcasts Web page" title="Constantly updated sources of NLM Updates"/>
          <p:cNvPicPr>
            <a:picLocks noChangeAspect="1"/>
          </p:cNvPicPr>
          <p:nvPr/>
        </p:nvPicPr>
        <p:blipFill rotWithShape="1">
          <a:blip r:embed="rId2"/>
          <a:srcRect t="10939" r="1299" b="3957"/>
          <a:stretch/>
        </p:blipFill>
        <p:spPr>
          <a:xfrm>
            <a:off x="0" y="1213690"/>
            <a:ext cx="9151951" cy="4932011"/>
          </a:xfrm>
          <a:prstGeom prst="rect">
            <a:avLst/>
          </a:prstGeom>
        </p:spPr>
      </p:pic>
    </p:spTree>
    <p:extLst>
      <p:ext uri="{BB962C8B-B14F-4D97-AF65-F5344CB8AC3E}">
        <p14:creationId xmlns:p14="http://schemas.microsoft.com/office/powerpoint/2010/main" val="4658603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3" name="Picture 2" descr="Picture of word cloud" title="Word cloud"/>
          <p:cNvPicPr>
            <a:picLocks noChangeAspect="1"/>
          </p:cNvPicPr>
          <p:nvPr/>
        </p:nvPicPr>
        <p:blipFill rotWithShape="1">
          <a:blip r:embed="rId3"/>
          <a:srcRect l="28361" t="25038" r="29097" b="30253"/>
          <a:stretch/>
        </p:blipFill>
        <p:spPr>
          <a:xfrm>
            <a:off x="197338" y="228600"/>
            <a:ext cx="8915400" cy="5856112"/>
          </a:xfrm>
          <a:prstGeom prst="rect">
            <a:avLst/>
          </a:prstGeom>
        </p:spPr>
      </p:pic>
      <p:sp>
        <p:nvSpPr>
          <p:cNvPr id="4" name="Rectangle 5"/>
          <p:cNvSpPr>
            <a:spLocks noChangeArrowheads="1"/>
          </p:cNvSpPr>
          <p:nvPr/>
        </p:nvSpPr>
        <p:spPr bwMode="auto">
          <a:xfrm>
            <a:off x="0" y="6019800"/>
            <a:ext cx="7467600" cy="304800"/>
          </a:xfrm>
          <a:prstGeom prst="rect">
            <a:avLst/>
          </a:prstGeom>
          <a:solidFill>
            <a:schemeClr val="accent1"/>
          </a:solidFill>
          <a:ln w="9525">
            <a:solidFill>
              <a:schemeClr val="tx1"/>
            </a:solidFill>
            <a:miter lim="800000"/>
            <a:headEnd/>
            <a:tailEnd/>
          </a:ln>
          <a:effectLst/>
        </p:spPr>
        <p:txBody>
          <a:bodyPr wrap="none" anchor="ctr"/>
          <a:lstStyle/>
          <a:p>
            <a:pPr algn="ctr">
              <a:defRPr/>
            </a:pPr>
            <a:r>
              <a:rPr lang="en-US" sz="2000" b="1" dirty="0" smtClean="0">
                <a:solidFill>
                  <a:schemeClr val="bg1"/>
                </a:solidFill>
                <a:effectLst>
                  <a:outerShdw blurRad="38100" dist="38100" dir="2700000" algn="tl">
                    <a:srgbClr val="000000"/>
                  </a:outerShdw>
                </a:effectLst>
              </a:rPr>
              <a:t>Source Text: titles of peer-reviewed articles in PF Brennan’s CV</a:t>
            </a:r>
            <a:r>
              <a:rPr lang="en-US" sz="1400" b="1" dirty="0" smtClean="0">
                <a:solidFill>
                  <a:schemeClr val="bg1"/>
                </a:solidFill>
                <a:effectLst>
                  <a:outerShdw blurRad="38100" dist="38100" dir="2700000" algn="tl">
                    <a:srgbClr val="000000"/>
                  </a:outerShdw>
                </a:effectLst>
              </a:rPr>
              <a:t>(3/2016)</a:t>
            </a:r>
          </a:p>
        </p:txBody>
      </p:sp>
    </p:spTree>
    <p:extLst>
      <p:ext uri="{BB962C8B-B14F-4D97-AF65-F5344CB8AC3E}">
        <p14:creationId xmlns:p14="http://schemas.microsoft.com/office/powerpoint/2010/main" val="10865080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Group  picture" title="118 years of cooperation between Canadian &amp; US health sciences librarians"/>
          <p:cNvSpPr>
            <a:spLocks noGrp="1"/>
          </p:cNvSpPr>
          <p:nvPr>
            <p:ph type="title"/>
          </p:nvPr>
        </p:nvSpPr>
        <p:spPr>
          <a:xfrm>
            <a:off x="304800" y="0"/>
            <a:ext cx="8198709" cy="882818"/>
          </a:xfrm>
        </p:spPr>
        <p:txBody>
          <a:bodyPr>
            <a:normAutofit fontScale="90000"/>
          </a:bodyPr>
          <a:lstStyle/>
          <a:p>
            <a:r>
              <a:rPr lang="en-US" dirty="0" smtClean="0"/>
              <a:t/>
            </a:r>
            <a:br>
              <a:rPr lang="en-US" dirty="0" smtClean="0"/>
            </a:br>
            <a:r>
              <a:rPr lang="en-US" i="1" dirty="0" smtClean="0">
                <a:effectLst>
                  <a:outerShdw blurRad="38100" dist="38100" dir="2700000" algn="tl">
                    <a:srgbClr val="000000">
                      <a:alpha val="43137"/>
                    </a:srgbClr>
                  </a:outerShdw>
                </a:effectLst>
              </a:rPr>
              <a:t>Some things DON’T Change…</a:t>
            </a:r>
            <a:br>
              <a:rPr lang="en-US" i="1"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118 years of cooperation between Canadian &amp; US health sciences librarians</a:t>
            </a:r>
            <a:endParaRPr lang="en-US" sz="3600"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pic>
        <p:nvPicPr>
          <p:cNvPr id="7" name="Picture 6" descr="Group picture" title="118 years of cooperation between Canadian &amp; US health sciences librarians"/>
          <p:cNvPicPr>
            <a:picLocks noChangeAspect="1"/>
          </p:cNvPicPr>
          <p:nvPr/>
        </p:nvPicPr>
        <p:blipFill>
          <a:blip r:embed="rId2"/>
          <a:stretch>
            <a:fillRect/>
          </a:stretch>
        </p:blipFill>
        <p:spPr>
          <a:xfrm>
            <a:off x="914400" y="1528712"/>
            <a:ext cx="2790825" cy="4581525"/>
          </a:xfrm>
          <a:prstGeom prst="rect">
            <a:avLst/>
          </a:prstGeom>
        </p:spPr>
      </p:pic>
      <p:pic>
        <p:nvPicPr>
          <p:cNvPr id="8" name="Content Placeholder 7" descr="Mosaic flyer of MLA'16" title="118 years of cooperation between Canadian &amp; US health sciences librarians"/>
          <p:cNvPicPr>
            <a:picLocks noGrp="1" noChangeAspect="1"/>
          </p:cNvPicPr>
          <p:nvPr>
            <p:ph sz="quarter" idx="4"/>
          </p:nvPr>
        </p:nvPicPr>
        <p:blipFill rotWithShape="1">
          <a:blip r:embed="rId3"/>
          <a:srcRect l="45928" t="10777" r="16156" b="24000"/>
          <a:stretch/>
        </p:blipFill>
        <p:spPr>
          <a:xfrm>
            <a:off x="4828314" y="1867284"/>
            <a:ext cx="3675195" cy="3951288"/>
          </a:xfrm>
          <a:prstGeom prst="rect">
            <a:avLst/>
          </a:prstGeom>
        </p:spPr>
      </p:pic>
      <p:sp>
        <p:nvSpPr>
          <p:cNvPr id="10" name="Rectangle 9"/>
          <p:cNvSpPr>
            <a:spLocks noChangeArrowheads="1"/>
          </p:cNvSpPr>
          <p:nvPr/>
        </p:nvSpPr>
        <p:spPr bwMode="auto">
          <a:xfrm>
            <a:off x="91062" y="6178015"/>
            <a:ext cx="9023441" cy="560637"/>
          </a:xfrm>
          <a:prstGeom prst="rect">
            <a:avLst/>
          </a:prstGeom>
          <a:solidFill>
            <a:srgbClr val="C00000"/>
          </a:solidFill>
          <a:ln w="9525">
            <a:solidFill>
              <a:schemeClr val="tx1"/>
            </a:solidFill>
            <a:miter lim="800000"/>
            <a:headEnd/>
            <a:tailEnd/>
          </a:ln>
          <a:effectLst/>
        </p:spPr>
        <p:txBody>
          <a:bodyPr wrap="none" anchor="ctr"/>
          <a:lstStyle/>
          <a:p>
            <a:pPr algn="ctr">
              <a:defRPr/>
            </a:pPr>
            <a:r>
              <a:rPr lang="en-US" b="1" dirty="0">
                <a:solidFill>
                  <a:schemeClr val="bg1"/>
                </a:solidFill>
                <a:effectLst>
                  <a:outerShdw blurRad="38100" dist="38100" dir="2700000" algn="tl">
                    <a:srgbClr val="000000"/>
                  </a:outerShdw>
                </a:effectLst>
              </a:rPr>
              <a:t>https://circulatingnow.nlm.nih.gov/2016/05/02/118-and-counting-happy-birthday-mla</a:t>
            </a:r>
            <a:r>
              <a:rPr lang="en-US" sz="2000" b="1" dirty="0">
                <a:solidFill>
                  <a:schemeClr val="bg1"/>
                </a:solidFill>
                <a:effectLst>
                  <a:outerShdw blurRad="38100" dist="38100" dir="2700000" algn="tl">
                    <a:srgbClr val="000000"/>
                  </a:outerShdw>
                </a:effectLst>
              </a:rPr>
              <a:t>/</a:t>
            </a:r>
            <a:endParaRPr lang="en-US" sz="1400" b="1" dirty="0" smtClean="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9928854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4721"/>
            <a:ext cx="7886700" cy="1325563"/>
          </a:xfrm>
        </p:spPr>
        <p:txBody>
          <a:bodyPr>
            <a:normAutofit fontScale="90000"/>
          </a:bodyPr>
          <a:lstStyle/>
          <a:p>
            <a:r>
              <a:rPr lang="en-US" b="1" dirty="0" smtClean="0"/>
              <a:t>NLM Associate Fellows 2015-2016</a:t>
            </a:r>
            <a:endParaRPr lang="en-US" b="1" dirty="0"/>
          </a:p>
        </p:txBody>
      </p:sp>
      <p:pic>
        <p:nvPicPr>
          <p:cNvPr id="4" name="Content Placeholder 3" descr="Left to right: Tyler Nix, Loan Nguyen, Becky Baltich Nelson" title="Photo of NLM Associate Fellows, 2015-201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6800" y="1310842"/>
            <a:ext cx="3265714"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016500" y="1917702"/>
            <a:ext cx="3886200" cy="2400657"/>
          </a:xfrm>
          <a:prstGeom prst="rect">
            <a:avLst/>
          </a:prstGeom>
          <a:noFill/>
        </p:spPr>
        <p:txBody>
          <a:bodyPr wrap="square" rtlCol="0">
            <a:spAutoFit/>
          </a:bodyPr>
          <a:lstStyle/>
          <a:p>
            <a:endParaRPr lang="en-US" b="1" dirty="0"/>
          </a:p>
          <a:p>
            <a:endParaRPr lang="en-US" b="1" dirty="0"/>
          </a:p>
          <a:p>
            <a:endParaRPr lang="en-US" b="1" dirty="0"/>
          </a:p>
          <a:p>
            <a:r>
              <a:rPr lang="en-US" sz="3200" b="1" dirty="0"/>
              <a:t>Tyler Nix</a:t>
            </a:r>
          </a:p>
          <a:p>
            <a:r>
              <a:rPr lang="en-US" sz="3200" b="1" dirty="0"/>
              <a:t>Loan Nguyen</a:t>
            </a:r>
          </a:p>
          <a:p>
            <a:r>
              <a:rPr lang="en-US" sz="3200" b="1" dirty="0"/>
              <a:t>Becky Baltich Nelson</a:t>
            </a:r>
          </a:p>
        </p:txBody>
      </p:sp>
    </p:spTree>
    <p:extLst>
      <p:ext uri="{BB962C8B-B14F-4D97-AF65-F5344CB8AC3E}">
        <p14:creationId xmlns:p14="http://schemas.microsoft.com/office/powerpoint/2010/main" val="1313737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66750" y="0"/>
            <a:ext cx="7886700" cy="1325563"/>
          </a:xfrm>
        </p:spPr>
        <p:txBody>
          <a:bodyPr/>
          <a:lstStyle/>
          <a:p>
            <a:r>
              <a:rPr lang="en-US" b="1" dirty="0" smtClean="0"/>
              <a:t>NLM Associate Fellows, 2</a:t>
            </a:r>
            <a:r>
              <a:rPr lang="en-US" b="1" baseline="30000" dirty="0" smtClean="0"/>
              <a:t>nd</a:t>
            </a:r>
            <a:r>
              <a:rPr lang="en-US" b="1" dirty="0" smtClean="0"/>
              <a:t> Year</a:t>
            </a:r>
            <a:endParaRPr lang="en-US" b="1" dirty="0"/>
          </a:p>
        </p:txBody>
      </p:sp>
      <p:pic>
        <p:nvPicPr>
          <p:cNvPr id="6" name="Content Placeholder 5" descr="Photo of Lori E. Harris, NLM Associate Fellow, 2nd year, University of Cincinnati" title="Photo of Lori E. Harris"/>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543132" y="2007765"/>
            <a:ext cx="2267167" cy="3022600"/>
          </a:xfrm>
          <a:prstGeom prst="rect">
            <a:avLst/>
          </a:prstGeom>
          <a:ln>
            <a:noFill/>
          </a:ln>
          <a:effectLst>
            <a:outerShdw blurRad="292100" dist="139700" dir="2700000" algn="tl" rotWithShape="0">
              <a:srgbClr val="333333">
                <a:alpha val="65000"/>
              </a:srgbClr>
            </a:outerShdw>
          </a:effectLst>
        </p:spPr>
      </p:pic>
      <p:pic>
        <p:nvPicPr>
          <p:cNvPr id="7" name="Picture 6" descr="Photo of Ariel Deardorff, NLM Associate Fellow, 2nd year, University of California, San Francisco" title="Photo of Ariel Deardorf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050" y="2007765"/>
            <a:ext cx="2266950" cy="3022600"/>
          </a:xfrm>
          <a:prstGeom prst="rect">
            <a:avLst/>
          </a:prstGeom>
          <a:ln>
            <a:noFill/>
          </a:ln>
          <a:effectLst>
            <a:outerShdw blurRad="292100" dist="139700" dir="2700000" algn="tl" rotWithShape="0">
              <a:srgbClr val="333333">
                <a:alpha val="65000"/>
              </a:srgbClr>
            </a:outerShdw>
          </a:effectLst>
        </p:spPr>
      </p:pic>
      <p:pic>
        <p:nvPicPr>
          <p:cNvPr id="8" name="Picture 7" descr="Photo of Erin Foster, NLM Associate Fellow, 2nd year, Oregon Health &amp; Science University" title="Photo of Erin Foste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4700" y="2007765"/>
            <a:ext cx="2266950" cy="3022600"/>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228600" y="5112402"/>
            <a:ext cx="8915400" cy="923330"/>
          </a:xfrm>
          <a:prstGeom prst="rect">
            <a:avLst/>
          </a:prstGeom>
          <a:noFill/>
        </p:spPr>
        <p:txBody>
          <a:bodyPr wrap="square" rtlCol="0">
            <a:spAutoFit/>
          </a:bodyPr>
          <a:lstStyle/>
          <a:p>
            <a:r>
              <a:rPr lang="en-US" b="1" dirty="0"/>
              <a:t>Ariel Deardorff		Erin Foster			Lori E. Harris</a:t>
            </a:r>
          </a:p>
          <a:p>
            <a:r>
              <a:rPr lang="en-US" b="1" dirty="0"/>
              <a:t>University of California,	Oregon Health &amp; Science University	University of Cincinnati</a:t>
            </a:r>
          </a:p>
          <a:p>
            <a:r>
              <a:rPr lang="en-US" b="1" dirty="0"/>
              <a:t>San Francisco</a:t>
            </a:r>
          </a:p>
        </p:txBody>
      </p:sp>
    </p:spTree>
    <p:extLst>
      <p:ext uri="{BB962C8B-B14F-4D97-AF65-F5344CB8AC3E}">
        <p14:creationId xmlns:p14="http://schemas.microsoft.com/office/powerpoint/2010/main" val="26642400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         </a:t>
            </a:r>
            <a:endParaRPr lang="en-US" dirty="0"/>
          </a:p>
        </p:txBody>
      </p:sp>
      <p:pic>
        <p:nvPicPr>
          <p:cNvPr id="6" name="Picture 2" descr="Picture of Sandra Martin MSLS&#10;" title="NLM Board of Regents"/>
          <p:cNvPicPr>
            <a:picLocks noChangeAspect="1" noChangeArrowheads="1"/>
          </p:cNvPicPr>
          <p:nvPr/>
        </p:nvPicPr>
        <p:blipFill rotWithShape="1">
          <a:blip r:embed="rId2">
            <a:extLst>
              <a:ext uri="{28A0092B-C50C-407E-A947-70E740481C1C}">
                <a14:useLocalDpi xmlns:a14="http://schemas.microsoft.com/office/drawing/2010/main" val="0"/>
              </a:ext>
            </a:extLst>
          </a:blip>
          <a:srcRect l="3681" t="37797" r="87199" b="45305"/>
          <a:stretch/>
        </p:blipFill>
        <p:spPr bwMode="auto">
          <a:xfrm>
            <a:off x="2570556" y="1032914"/>
            <a:ext cx="1711112"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4"/>
          <p:cNvSpPr>
            <a:spLocks noChangeArrowheads="1"/>
          </p:cNvSpPr>
          <p:nvPr/>
        </p:nvSpPr>
        <p:spPr bwMode="auto">
          <a:xfrm>
            <a:off x="2570556" y="3171940"/>
            <a:ext cx="1563066" cy="609600"/>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b="1" dirty="0" smtClean="0">
                <a:solidFill>
                  <a:srgbClr val="000000"/>
                </a:solidFill>
                <a:effectLst>
                  <a:outerShdw blurRad="38100" dist="38100" dir="2700000" algn="tl">
                    <a:srgbClr val="000000">
                      <a:alpha val="43137"/>
                    </a:srgbClr>
                  </a:outerShdw>
                </a:effectLst>
                <a:latin typeface="Arial" panose="020B0604020202020204" pitchFamily="34" charset="0"/>
              </a:rPr>
              <a:t>Sandra Martin MSLS</a:t>
            </a:r>
          </a:p>
          <a:p>
            <a:pPr algn="ctr">
              <a:spcBef>
                <a:spcPct val="0"/>
              </a:spcBef>
              <a:buFontTx/>
              <a:buNone/>
            </a:pPr>
            <a:r>
              <a:rPr lang="en-US" altLang="en-US" sz="1000" b="1" dirty="0" smtClean="0">
                <a:solidFill>
                  <a:srgbClr val="000000"/>
                </a:solidFill>
                <a:effectLst>
                  <a:outerShdw blurRad="38100" dist="38100" dir="2700000" algn="tl">
                    <a:srgbClr val="000000">
                      <a:alpha val="43137"/>
                    </a:srgbClr>
                  </a:outerShdw>
                </a:effectLst>
                <a:latin typeface="Arial" panose="020B0604020202020204" pitchFamily="34" charset="0"/>
              </a:rPr>
              <a:t>Wayne State Univ.</a:t>
            </a:r>
          </a:p>
          <a:p>
            <a:pPr algn="ctr">
              <a:spcBef>
                <a:spcPct val="0"/>
              </a:spcBef>
              <a:buFontTx/>
              <a:buNone/>
            </a:pPr>
            <a:r>
              <a:rPr lang="en-US" altLang="en-US" sz="1000" dirty="0" smtClean="0">
                <a:solidFill>
                  <a:srgbClr val="000000"/>
                </a:solidFill>
                <a:effectLst>
                  <a:outerShdw blurRad="38100" dist="38100" dir="2700000" algn="tl">
                    <a:srgbClr val="000000">
                      <a:alpha val="43137"/>
                    </a:srgbClr>
                  </a:outerShdw>
                </a:effectLst>
                <a:latin typeface="Arial" panose="020B0604020202020204" pitchFamily="34" charset="0"/>
              </a:rPr>
              <a:t>NLM Board of Regents</a:t>
            </a:r>
            <a:endParaRPr lang="en-US" altLang="en-US" sz="1000" dirty="0">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9" name="Rectangle 4"/>
          <p:cNvSpPr>
            <a:spLocks noChangeArrowheads="1"/>
          </p:cNvSpPr>
          <p:nvPr/>
        </p:nvSpPr>
        <p:spPr bwMode="auto">
          <a:xfrm>
            <a:off x="6994510" y="3217693"/>
            <a:ext cx="1688291" cy="609600"/>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b="1" dirty="0" smtClean="0">
                <a:solidFill>
                  <a:srgbClr val="000000"/>
                </a:solidFill>
                <a:effectLst>
                  <a:outerShdw blurRad="38100" dist="38100" dir="2700000" algn="tl">
                    <a:srgbClr val="000000">
                      <a:alpha val="43137"/>
                    </a:srgbClr>
                  </a:outerShdw>
                </a:effectLst>
                <a:latin typeface="Arial" panose="020B0604020202020204" pitchFamily="34" charset="0"/>
              </a:rPr>
              <a:t>Marisa Conte, MLIS</a:t>
            </a:r>
          </a:p>
          <a:p>
            <a:pPr algn="ctr">
              <a:spcBef>
                <a:spcPct val="0"/>
              </a:spcBef>
              <a:buFontTx/>
              <a:buNone/>
            </a:pPr>
            <a:r>
              <a:rPr lang="en-US" altLang="en-US" sz="1200" b="1" dirty="0" smtClean="0">
                <a:solidFill>
                  <a:srgbClr val="000000"/>
                </a:solidFill>
                <a:effectLst>
                  <a:outerShdw blurRad="38100" dist="38100" dir="2700000" algn="tl">
                    <a:srgbClr val="000000">
                      <a:alpha val="43137"/>
                    </a:srgbClr>
                  </a:outerShdw>
                </a:effectLst>
                <a:latin typeface="Arial" panose="020B0604020202020204" pitchFamily="34" charset="0"/>
              </a:rPr>
              <a:t>U Michigan</a:t>
            </a:r>
          </a:p>
          <a:p>
            <a:pPr algn="ctr">
              <a:spcBef>
                <a:spcPct val="0"/>
              </a:spcBef>
              <a:buFontTx/>
              <a:buNone/>
            </a:pPr>
            <a:r>
              <a:rPr lang="en-US" altLang="en-US" sz="1000" dirty="0" smtClean="0">
                <a:solidFill>
                  <a:srgbClr val="000000"/>
                </a:solidFill>
                <a:effectLst>
                  <a:outerShdw blurRad="38100" dist="38100" dir="2700000" algn="tl">
                    <a:srgbClr val="000000">
                      <a:alpha val="43137"/>
                    </a:srgbClr>
                  </a:outerShdw>
                </a:effectLst>
                <a:latin typeface="Arial" panose="020B0604020202020204" pitchFamily="34" charset="0"/>
              </a:rPr>
              <a:t>NLM LSTRC</a:t>
            </a:r>
            <a:endParaRPr lang="en-US" altLang="en-US" sz="1000" dirty="0">
              <a:solidFill>
                <a:srgbClr val="000000"/>
              </a:solidFill>
              <a:effectLst>
                <a:outerShdw blurRad="38100" dist="38100" dir="2700000" algn="tl">
                  <a:srgbClr val="000000">
                    <a:alpha val="43137"/>
                  </a:srgbClr>
                </a:outerShdw>
              </a:effectLst>
              <a:latin typeface="Arial" panose="020B0604020202020204" pitchFamily="34" charset="0"/>
            </a:endParaRPr>
          </a:p>
        </p:txBody>
      </p:sp>
      <p:pic>
        <p:nvPicPr>
          <p:cNvPr id="10" name="Picture 2" descr="Picture of Gail Yokote MS&#10;" title="NLM Board of Regents"/>
          <p:cNvPicPr>
            <a:picLocks noChangeAspect="1" noChangeArrowheads="1"/>
          </p:cNvPicPr>
          <p:nvPr/>
        </p:nvPicPr>
        <p:blipFill rotWithShape="1">
          <a:blip r:embed="rId3">
            <a:extLst>
              <a:ext uri="{28A0092B-C50C-407E-A947-70E740481C1C}">
                <a14:useLocalDpi xmlns:a14="http://schemas.microsoft.com/office/drawing/2010/main" val="0"/>
              </a:ext>
            </a:extLst>
          </a:blip>
          <a:srcRect l="15001" t="59470" r="74446" b="18761"/>
          <a:stretch/>
        </p:blipFill>
        <p:spPr bwMode="auto">
          <a:xfrm>
            <a:off x="531036" y="1025900"/>
            <a:ext cx="1554395" cy="2004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4"/>
          <p:cNvSpPr>
            <a:spLocks noChangeArrowheads="1"/>
          </p:cNvSpPr>
          <p:nvPr/>
        </p:nvSpPr>
        <p:spPr bwMode="auto">
          <a:xfrm>
            <a:off x="531036" y="3141918"/>
            <a:ext cx="1563066" cy="685800"/>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b="1" dirty="0" smtClean="0">
                <a:solidFill>
                  <a:srgbClr val="000000"/>
                </a:solidFill>
                <a:effectLst>
                  <a:outerShdw blurRad="38100" dist="38100" dir="2700000" algn="tl">
                    <a:srgbClr val="000000">
                      <a:alpha val="43137"/>
                    </a:srgbClr>
                  </a:outerShdw>
                </a:effectLst>
                <a:latin typeface="Arial" panose="020B0604020202020204" pitchFamily="34" charset="0"/>
              </a:rPr>
              <a:t>Gail Yokote MS</a:t>
            </a:r>
          </a:p>
          <a:p>
            <a:pPr algn="ctr">
              <a:spcBef>
                <a:spcPct val="0"/>
              </a:spcBef>
              <a:buFontTx/>
              <a:buNone/>
            </a:pPr>
            <a:r>
              <a:rPr lang="en-US" altLang="en-US" sz="1200" b="1" dirty="0" smtClean="0">
                <a:solidFill>
                  <a:srgbClr val="000000"/>
                </a:solidFill>
                <a:effectLst>
                  <a:outerShdw blurRad="38100" dist="38100" dir="2700000" algn="tl">
                    <a:srgbClr val="000000">
                      <a:alpha val="43137"/>
                    </a:srgbClr>
                  </a:outerShdw>
                </a:effectLst>
                <a:latin typeface="Arial" panose="020B0604020202020204" pitchFamily="34" charset="0"/>
              </a:rPr>
              <a:t>UC Davis</a:t>
            </a:r>
          </a:p>
          <a:p>
            <a:pPr algn="ctr">
              <a:spcBef>
                <a:spcPct val="0"/>
              </a:spcBef>
              <a:buFontTx/>
              <a:buNone/>
            </a:pPr>
            <a:r>
              <a:rPr lang="en-US" altLang="en-US" sz="1000" dirty="0" smtClean="0">
                <a:solidFill>
                  <a:srgbClr val="000000"/>
                </a:solidFill>
                <a:effectLst>
                  <a:outerShdw blurRad="38100" dist="38100" dir="2700000" algn="tl">
                    <a:srgbClr val="000000">
                      <a:alpha val="43137"/>
                    </a:srgbClr>
                  </a:outerShdw>
                </a:effectLst>
                <a:latin typeface="Arial" panose="020B0604020202020204" pitchFamily="34" charset="0"/>
              </a:rPr>
              <a:t>NLM Board of Regents</a:t>
            </a:r>
          </a:p>
          <a:p>
            <a:pPr algn="ctr">
              <a:spcBef>
                <a:spcPct val="0"/>
              </a:spcBef>
              <a:buFontTx/>
              <a:buNone/>
            </a:pPr>
            <a:r>
              <a:rPr lang="en-US" altLang="en-US" sz="1000" dirty="0" smtClean="0">
                <a:solidFill>
                  <a:srgbClr val="000000"/>
                </a:solidFill>
                <a:effectLst>
                  <a:outerShdw blurRad="38100" dist="38100" dir="2700000" algn="tl">
                    <a:srgbClr val="000000">
                      <a:alpha val="43137"/>
                    </a:srgbClr>
                  </a:outerShdw>
                </a:effectLst>
                <a:latin typeface="Arial" panose="020B0604020202020204" pitchFamily="34" charset="0"/>
              </a:rPr>
              <a:t>(Outgoing Chair)</a:t>
            </a:r>
            <a:endParaRPr lang="en-US" altLang="en-US" sz="1000" dirty="0">
              <a:solidFill>
                <a:srgbClr val="000000"/>
              </a:solidFill>
              <a:effectLst>
                <a:outerShdw blurRad="38100" dist="38100" dir="2700000" algn="tl">
                  <a:srgbClr val="000000">
                    <a:alpha val="43137"/>
                  </a:srgbClr>
                </a:outerShdw>
              </a:effectLst>
              <a:latin typeface="Arial" panose="020B0604020202020204" pitchFamily="34" charset="0"/>
            </a:endParaRPr>
          </a:p>
        </p:txBody>
      </p:sp>
      <p:pic>
        <p:nvPicPr>
          <p:cNvPr id="12" name="Picture 11" descr="Picture of Kristi Holmes PhD &#10;" title="NLM BLIRC"/>
          <p:cNvPicPr>
            <a:picLocks noChangeAspect="1"/>
          </p:cNvPicPr>
          <p:nvPr/>
        </p:nvPicPr>
        <p:blipFill rotWithShape="1">
          <a:blip r:embed="rId4"/>
          <a:srcRect l="23125" t="52068" r="62988" b="28059"/>
          <a:stretch/>
        </p:blipFill>
        <p:spPr>
          <a:xfrm>
            <a:off x="227908" y="4074165"/>
            <a:ext cx="1653402" cy="1892826"/>
          </a:xfrm>
          <a:prstGeom prst="rect">
            <a:avLst/>
          </a:prstGeom>
        </p:spPr>
      </p:pic>
      <p:sp>
        <p:nvSpPr>
          <p:cNvPr id="13" name="Rectangle 4"/>
          <p:cNvSpPr>
            <a:spLocks noChangeArrowheads="1"/>
          </p:cNvSpPr>
          <p:nvPr/>
        </p:nvSpPr>
        <p:spPr bwMode="auto">
          <a:xfrm>
            <a:off x="273076" y="6072592"/>
            <a:ext cx="1563066" cy="609600"/>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b="1" dirty="0" smtClean="0">
                <a:solidFill>
                  <a:srgbClr val="000000"/>
                </a:solidFill>
                <a:effectLst>
                  <a:outerShdw blurRad="38100" dist="38100" dir="2700000" algn="tl">
                    <a:srgbClr val="000000">
                      <a:alpha val="43137"/>
                    </a:srgbClr>
                  </a:outerShdw>
                </a:effectLst>
                <a:latin typeface="Arial" panose="020B0604020202020204" pitchFamily="34" charset="0"/>
              </a:rPr>
              <a:t>Kristi Holmes PhD </a:t>
            </a:r>
          </a:p>
          <a:p>
            <a:pPr algn="ctr">
              <a:spcBef>
                <a:spcPct val="0"/>
              </a:spcBef>
              <a:buFontTx/>
              <a:buNone/>
            </a:pPr>
            <a:r>
              <a:rPr lang="en-US" altLang="en-US" sz="1000" b="1" dirty="0" smtClean="0">
                <a:solidFill>
                  <a:srgbClr val="000000"/>
                </a:solidFill>
                <a:effectLst>
                  <a:outerShdw blurRad="38100" dist="38100" dir="2700000" algn="tl">
                    <a:srgbClr val="000000">
                      <a:alpha val="43137"/>
                    </a:srgbClr>
                  </a:outerShdw>
                </a:effectLst>
                <a:latin typeface="Arial" panose="020B0604020202020204" pitchFamily="34" charset="0"/>
              </a:rPr>
              <a:t>Northwestern </a:t>
            </a:r>
          </a:p>
          <a:p>
            <a:pPr algn="ctr">
              <a:spcBef>
                <a:spcPct val="0"/>
              </a:spcBef>
              <a:buFontTx/>
              <a:buNone/>
            </a:pPr>
            <a:r>
              <a:rPr lang="en-US" altLang="en-US" sz="1000" dirty="0" smtClean="0">
                <a:solidFill>
                  <a:srgbClr val="000000"/>
                </a:solidFill>
                <a:effectLst>
                  <a:outerShdw blurRad="38100" dist="38100" dir="2700000" algn="tl">
                    <a:srgbClr val="000000">
                      <a:alpha val="43137"/>
                    </a:srgbClr>
                  </a:outerShdw>
                </a:effectLst>
                <a:latin typeface="Arial" panose="020B0604020202020204" pitchFamily="34" charset="0"/>
              </a:rPr>
              <a:t>NLM BLIRC</a:t>
            </a:r>
            <a:endParaRPr lang="en-US" altLang="en-US" sz="1000" dirty="0">
              <a:solidFill>
                <a:srgbClr val="000000"/>
              </a:solidFill>
              <a:effectLst>
                <a:outerShdw blurRad="38100" dist="38100" dir="2700000" algn="tl">
                  <a:srgbClr val="000000">
                    <a:alpha val="43137"/>
                  </a:srgbClr>
                </a:outerShdw>
              </a:effectLst>
              <a:latin typeface="Arial" panose="020B0604020202020204" pitchFamily="34" charset="0"/>
            </a:endParaRPr>
          </a:p>
        </p:txBody>
      </p:sp>
      <p:pic>
        <p:nvPicPr>
          <p:cNvPr id="14" name="Picture 3" descr="Picture of Gabe Rios MLIS&#10;" title="NLM BLIRC"/>
          <p:cNvPicPr>
            <a:picLocks noChangeAspect="1" noChangeArrowheads="1"/>
          </p:cNvPicPr>
          <p:nvPr/>
        </p:nvPicPr>
        <p:blipFill rotWithShape="1">
          <a:blip r:embed="rId5">
            <a:extLst>
              <a:ext uri="{28A0092B-C50C-407E-A947-70E740481C1C}">
                <a14:useLocalDpi xmlns:a14="http://schemas.microsoft.com/office/drawing/2010/main" val="0"/>
              </a:ext>
            </a:extLst>
          </a:blip>
          <a:srcRect l="19604" t="65628" r="73540" b="21323"/>
          <a:stretch/>
        </p:blipFill>
        <p:spPr bwMode="auto">
          <a:xfrm>
            <a:off x="3995631" y="4124890"/>
            <a:ext cx="1563066" cy="1859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4"/>
          <p:cNvSpPr>
            <a:spLocks noChangeArrowheads="1"/>
          </p:cNvSpPr>
          <p:nvPr/>
        </p:nvSpPr>
        <p:spPr bwMode="auto">
          <a:xfrm>
            <a:off x="4029933" y="6105281"/>
            <a:ext cx="1563066" cy="609600"/>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b="1" dirty="0" smtClean="0">
                <a:solidFill>
                  <a:srgbClr val="000000"/>
                </a:solidFill>
                <a:effectLst>
                  <a:outerShdw blurRad="38100" dist="38100" dir="2700000" algn="tl">
                    <a:srgbClr val="000000">
                      <a:alpha val="43137"/>
                    </a:srgbClr>
                  </a:outerShdw>
                </a:effectLst>
                <a:latin typeface="Arial" panose="020B0604020202020204" pitchFamily="34" charset="0"/>
              </a:rPr>
              <a:t>Gabe Rios MLIS</a:t>
            </a:r>
          </a:p>
          <a:p>
            <a:pPr algn="ctr">
              <a:spcBef>
                <a:spcPct val="0"/>
              </a:spcBef>
              <a:buFontTx/>
              <a:buNone/>
            </a:pPr>
            <a:r>
              <a:rPr lang="en-US" altLang="en-US" sz="1000" b="1" dirty="0" smtClean="0">
                <a:solidFill>
                  <a:srgbClr val="000000"/>
                </a:solidFill>
                <a:effectLst>
                  <a:outerShdw blurRad="38100" dist="38100" dir="2700000" algn="tl">
                    <a:srgbClr val="000000">
                      <a:alpha val="43137"/>
                    </a:srgbClr>
                  </a:outerShdw>
                </a:effectLst>
                <a:latin typeface="Arial" panose="020B0604020202020204" pitchFamily="34" charset="0"/>
              </a:rPr>
              <a:t>Indiana University</a:t>
            </a:r>
          </a:p>
          <a:p>
            <a:pPr algn="ctr">
              <a:spcBef>
                <a:spcPct val="0"/>
              </a:spcBef>
              <a:buFontTx/>
              <a:buNone/>
            </a:pPr>
            <a:r>
              <a:rPr lang="en-US" altLang="en-US" sz="1000" dirty="0" smtClean="0">
                <a:solidFill>
                  <a:srgbClr val="000000"/>
                </a:solidFill>
                <a:effectLst>
                  <a:outerShdw blurRad="38100" dist="38100" dir="2700000" algn="tl">
                    <a:srgbClr val="000000">
                      <a:alpha val="43137"/>
                    </a:srgbClr>
                  </a:outerShdw>
                </a:effectLst>
                <a:latin typeface="Arial" panose="020B0604020202020204" pitchFamily="34" charset="0"/>
              </a:rPr>
              <a:t>NLM BLIRC</a:t>
            </a:r>
            <a:endParaRPr lang="en-US" altLang="en-US" sz="1000" dirty="0">
              <a:solidFill>
                <a:srgbClr val="000000"/>
              </a:solidFill>
              <a:effectLst>
                <a:outerShdw blurRad="38100" dist="38100" dir="2700000" algn="tl">
                  <a:srgbClr val="000000">
                    <a:alpha val="43137"/>
                  </a:srgbClr>
                </a:outerShdw>
              </a:effectLst>
              <a:latin typeface="Arial" panose="020B0604020202020204" pitchFamily="34" charset="0"/>
            </a:endParaRPr>
          </a:p>
        </p:txBody>
      </p:sp>
      <p:pic>
        <p:nvPicPr>
          <p:cNvPr id="18" name="Picture 5" descr="Picture of Karen Butter, MS&#10;" title="PMC  NAC"/>
          <p:cNvPicPr>
            <a:picLocks noChangeAspect="1" noChangeArrowheads="1"/>
          </p:cNvPicPr>
          <p:nvPr/>
        </p:nvPicPr>
        <p:blipFill rotWithShape="1">
          <a:blip r:embed="rId6">
            <a:extLst>
              <a:ext uri="{28A0092B-C50C-407E-A947-70E740481C1C}">
                <a14:useLocalDpi xmlns:a14="http://schemas.microsoft.com/office/drawing/2010/main" val="0"/>
              </a:ext>
            </a:extLst>
          </a:blip>
          <a:srcRect l="29801" t="51823" r="63097" b="31823"/>
          <a:stretch/>
        </p:blipFill>
        <p:spPr bwMode="auto">
          <a:xfrm>
            <a:off x="7620000" y="4074165"/>
            <a:ext cx="1275413" cy="1835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4"/>
          <p:cNvSpPr>
            <a:spLocks noChangeArrowheads="1"/>
          </p:cNvSpPr>
          <p:nvPr/>
        </p:nvSpPr>
        <p:spPr bwMode="auto">
          <a:xfrm>
            <a:off x="7530782" y="6037695"/>
            <a:ext cx="1460818" cy="644497"/>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b="1" dirty="0" smtClean="0">
                <a:solidFill>
                  <a:srgbClr val="000000"/>
                </a:solidFill>
                <a:effectLst>
                  <a:outerShdw blurRad="38100" dist="38100" dir="2700000" algn="tl">
                    <a:srgbClr val="000000">
                      <a:alpha val="43137"/>
                    </a:srgbClr>
                  </a:outerShdw>
                </a:effectLst>
                <a:latin typeface="Arial" panose="020B0604020202020204" pitchFamily="34" charset="0"/>
              </a:rPr>
              <a:t>Karen Butter, MS</a:t>
            </a:r>
          </a:p>
          <a:p>
            <a:pPr algn="ctr">
              <a:spcBef>
                <a:spcPct val="0"/>
              </a:spcBef>
              <a:buFontTx/>
              <a:buNone/>
            </a:pPr>
            <a:r>
              <a:rPr lang="en-US" altLang="en-US" sz="1200" b="1" dirty="0" smtClean="0">
                <a:solidFill>
                  <a:srgbClr val="000000"/>
                </a:solidFill>
                <a:effectLst>
                  <a:outerShdw blurRad="38100" dist="38100" dir="2700000" algn="tl">
                    <a:srgbClr val="000000">
                      <a:alpha val="43137"/>
                    </a:srgbClr>
                  </a:outerShdw>
                </a:effectLst>
                <a:latin typeface="Arial" panose="020B0604020202020204" pitchFamily="34" charset="0"/>
              </a:rPr>
              <a:t>UCSF</a:t>
            </a:r>
          </a:p>
          <a:p>
            <a:pPr algn="ctr">
              <a:spcBef>
                <a:spcPct val="0"/>
              </a:spcBef>
              <a:buFontTx/>
              <a:buNone/>
            </a:pPr>
            <a:r>
              <a:rPr lang="en-US" altLang="en-US" sz="1000" dirty="0" smtClean="0">
                <a:solidFill>
                  <a:srgbClr val="000000"/>
                </a:solidFill>
                <a:effectLst>
                  <a:outerShdw blurRad="38100" dist="38100" dir="2700000" algn="tl">
                    <a:srgbClr val="000000">
                      <a:alpha val="43137"/>
                    </a:srgbClr>
                  </a:outerShdw>
                </a:effectLst>
                <a:latin typeface="Arial" panose="020B0604020202020204" pitchFamily="34" charset="0"/>
              </a:rPr>
              <a:t>PMC  NAC</a:t>
            </a:r>
            <a:endParaRPr lang="en-US" altLang="en-US" sz="1000" dirty="0">
              <a:solidFill>
                <a:srgbClr val="000000"/>
              </a:solidFill>
              <a:effectLst>
                <a:outerShdw blurRad="38100" dist="38100" dir="2700000" algn="tl">
                  <a:srgbClr val="000000">
                    <a:alpha val="43137"/>
                  </a:srgbClr>
                </a:outerShdw>
              </a:effectLst>
              <a:latin typeface="Arial" panose="020B0604020202020204" pitchFamily="34" charset="0"/>
            </a:endParaRPr>
          </a:p>
        </p:txBody>
      </p:sp>
      <p:pic>
        <p:nvPicPr>
          <p:cNvPr id="21" name="Picture 2" descr="Picture of Taneya Koonce MPH MSLS &#10;" title="NLM BLIRC"/>
          <p:cNvPicPr>
            <a:picLocks noChangeAspect="1" noChangeArrowheads="1"/>
          </p:cNvPicPr>
          <p:nvPr/>
        </p:nvPicPr>
        <p:blipFill rotWithShape="1">
          <a:blip r:embed="rId7">
            <a:extLst>
              <a:ext uri="{28A0092B-C50C-407E-A947-70E740481C1C}">
                <a14:useLocalDpi xmlns:a14="http://schemas.microsoft.com/office/drawing/2010/main" val="0"/>
              </a:ext>
            </a:extLst>
          </a:blip>
          <a:srcRect l="19672" t="62100" r="72000" b="21800"/>
          <a:stretch/>
        </p:blipFill>
        <p:spPr bwMode="auto">
          <a:xfrm>
            <a:off x="2117386" y="4136869"/>
            <a:ext cx="1486730" cy="1796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4"/>
          <p:cNvSpPr>
            <a:spLocks noChangeArrowheads="1"/>
          </p:cNvSpPr>
          <p:nvPr/>
        </p:nvSpPr>
        <p:spPr bwMode="auto">
          <a:xfrm>
            <a:off x="1904165" y="6085610"/>
            <a:ext cx="2057745" cy="607760"/>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b="1" dirty="0" smtClean="0">
                <a:solidFill>
                  <a:srgbClr val="000000"/>
                </a:solidFill>
                <a:effectLst>
                  <a:outerShdw blurRad="38100" dist="38100" dir="2700000" algn="tl">
                    <a:srgbClr val="000000">
                      <a:alpha val="43137"/>
                    </a:srgbClr>
                  </a:outerShdw>
                </a:effectLst>
                <a:latin typeface="Arial" panose="020B0604020202020204" pitchFamily="34" charset="0"/>
              </a:rPr>
              <a:t>Taneya Koonce MPH MSLS </a:t>
            </a:r>
          </a:p>
          <a:p>
            <a:pPr algn="ctr">
              <a:spcBef>
                <a:spcPct val="0"/>
              </a:spcBef>
              <a:buFontTx/>
              <a:buNone/>
            </a:pPr>
            <a:r>
              <a:rPr lang="en-US" altLang="en-US" sz="1000" b="1" dirty="0" smtClean="0">
                <a:solidFill>
                  <a:srgbClr val="000000"/>
                </a:solidFill>
                <a:effectLst>
                  <a:outerShdw blurRad="38100" dist="38100" dir="2700000" algn="tl">
                    <a:srgbClr val="000000">
                      <a:alpha val="43137"/>
                    </a:srgbClr>
                  </a:outerShdw>
                </a:effectLst>
                <a:latin typeface="Arial" panose="020B0604020202020204" pitchFamily="34" charset="0"/>
              </a:rPr>
              <a:t>Vanderbilt </a:t>
            </a:r>
          </a:p>
          <a:p>
            <a:pPr algn="ctr">
              <a:spcBef>
                <a:spcPct val="0"/>
              </a:spcBef>
              <a:buFontTx/>
              <a:buNone/>
            </a:pPr>
            <a:r>
              <a:rPr lang="en-US" altLang="en-US" sz="1000" dirty="0" smtClean="0">
                <a:solidFill>
                  <a:srgbClr val="000000"/>
                </a:solidFill>
                <a:effectLst>
                  <a:outerShdw blurRad="38100" dist="38100" dir="2700000" algn="tl">
                    <a:srgbClr val="000000">
                      <a:alpha val="43137"/>
                    </a:srgbClr>
                  </a:outerShdw>
                </a:effectLst>
                <a:latin typeface="Arial" panose="020B0604020202020204" pitchFamily="34" charset="0"/>
              </a:rPr>
              <a:t>NLM BLIRC</a:t>
            </a:r>
            <a:endParaRPr lang="en-US" altLang="en-US" sz="1000" dirty="0">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23" name="Title 8"/>
          <p:cNvSpPr txBox="1">
            <a:spLocks/>
          </p:cNvSpPr>
          <p:nvPr/>
        </p:nvSpPr>
        <p:spPr>
          <a:xfrm>
            <a:off x="132412" y="212988"/>
            <a:ext cx="8763001"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effectLst>
                  <a:outerShdw blurRad="38100" dist="38100" dir="2700000" algn="tl">
                    <a:srgbClr val="000000">
                      <a:alpha val="43137"/>
                    </a:srgbClr>
                  </a:outerShdw>
                </a:effectLst>
              </a:rPr>
              <a:t>Great advice and counsel from great people…</a:t>
            </a:r>
            <a:endParaRPr lang="en-US" sz="3600" dirty="0">
              <a:effectLst>
                <a:outerShdw blurRad="38100" dist="38100" dir="2700000" algn="tl">
                  <a:srgbClr val="000000">
                    <a:alpha val="43137"/>
                  </a:srgbClr>
                </a:outerShdw>
              </a:effectLst>
            </a:endParaRPr>
          </a:p>
        </p:txBody>
      </p:sp>
      <p:pic>
        <p:nvPicPr>
          <p:cNvPr id="17" name="Picture 2" descr="Picture of Nancy Tannery, MLS&#10;" title="NLM LSTRC (Chair)"/>
          <p:cNvPicPr>
            <a:picLocks noChangeAspect="1" noChangeArrowheads="1"/>
          </p:cNvPicPr>
          <p:nvPr/>
        </p:nvPicPr>
        <p:blipFill rotWithShape="1">
          <a:blip r:embed="rId8">
            <a:extLst>
              <a:ext uri="{28A0092B-C50C-407E-A947-70E740481C1C}">
                <a14:useLocalDpi xmlns:a14="http://schemas.microsoft.com/office/drawing/2010/main" val="0"/>
              </a:ext>
            </a:extLst>
          </a:blip>
          <a:srcRect l="999" t="12800" r="84125" b="59600"/>
          <a:stretch/>
        </p:blipFill>
        <p:spPr bwMode="auto">
          <a:xfrm>
            <a:off x="4766793" y="991998"/>
            <a:ext cx="1813560"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4"/>
          <p:cNvSpPr>
            <a:spLocks noChangeArrowheads="1"/>
          </p:cNvSpPr>
          <p:nvPr/>
        </p:nvSpPr>
        <p:spPr bwMode="auto">
          <a:xfrm>
            <a:off x="4901323" y="3204308"/>
            <a:ext cx="1627353" cy="638597"/>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b="1" dirty="0" smtClean="0">
                <a:solidFill>
                  <a:srgbClr val="000000"/>
                </a:solidFill>
                <a:effectLst>
                  <a:outerShdw blurRad="38100" dist="38100" dir="2700000" algn="tl">
                    <a:srgbClr val="000000">
                      <a:alpha val="43137"/>
                    </a:srgbClr>
                  </a:outerShdw>
                </a:effectLst>
                <a:latin typeface="Arial" panose="020B0604020202020204" pitchFamily="34" charset="0"/>
              </a:rPr>
              <a:t>Nancy Tannery, MLS</a:t>
            </a:r>
          </a:p>
          <a:p>
            <a:pPr algn="ctr">
              <a:spcBef>
                <a:spcPct val="0"/>
              </a:spcBef>
              <a:buFontTx/>
              <a:buNone/>
            </a:pPr>
            <a:r>
              <a:rPr lang="en-US" altLang="en-US" sz="1000" b="1" dirty="0" smtClean="0">
                <a:solidFill>
                  <a:srgbClr val="000000"/>
                </a:solidFill>
                <a:effectLst>
                  <a:outerShdw blurRad="38100" dist="38100" dir="2700000" algn="tl">
                    <a:srgbClr val="000000">
                      <a:alpha val="43137"/>
                    </a:srgbClr>
                  </a:outerShdw>
                </a:effectLst>
                <a:latin typeface="Arial" panose="020B0604020202020204" pitchFamily="34" charset="0"/>
              </a:rPr>
              <a:t>Univ. Pittsburgh.</a:t>
            </a:r>
          </a:p>
          <a:p>
            <a:pPr algn="ctr">
              <a:spcBef>
                <a:spcPct val="0"/>
              </a:spcBef>
              <a:buFontTx/>
              <a:buNone/>
            </a:pPr>
            <a:r>
              <a:rPr lang="en-US" altLang="en-US" sz="1000" dirty="0" smtClean="0">
                <a:solidFill>
                  <a:srgbClr val="000000"/>
                </a:solidFill>
                <a:effectLst>
                  <a:outerShdw blurRad="38100" dist="38100" dir="2700000" algn="tl">
                    <a:srgbClr val="000000">
                      <a:alpha val="43137"/>
                    </a:srgbClr>
                  </a:outerShdw>
                </a:effectLst>
                <a:latin typeface="Arial" panose="020B0604020202020204" pitchFamily="34" charset="0"/>
              </a:rPr>
              <a:t>NLM LSTRC (Chair)</a:t>
            </a:r>
            <a:endParaRPr lang="en-US" altLang="en-US" sz="1000" dirty="0">
              <a:solidFill>
                <a:srgbClr val="000000"/>
              </a:solidFill>
              <a:effectLst>
                <a:outerShdw blurRad="38100" dist="38100" dir="2700000" algn="tl">
                  <a:srgbClr val="000000">
                    <a:alpha val="43137"/>
                  </a:srgbClr>
                </a:outerShdw>
              </a:effectLst>
              <a:latin typeface="Arial" panose="020B0604020202020204" pitchFamily="34" charset="0"/>
            </a:endParaRPr>
          </a:p>
        </p:txBody>
      </p:sp>
      <p:pic>
        <p:nvPicPr>
          <p:cNvPr id="4" name="Picture 3" descr="Picture of Marisa Conte, MLIS&#10;" title="NLM LSTRC"/>
          <p:cNvPicPr>
            <a:picLocks noChangeAspect="1"/>
          </p:cNvPicPr>
          <p:nvPr/>
        </p:nvPicPr>
        <p:blipFill rotWithShape="1">
          <a:blip r:embed="rId9"/>
          <a:srcRect l="24011" t="43538" r="56822" b="23269"/>
          <a:stretch/>
        </p:blipFill>
        <p:spPr>
          <a:xfrm>
            <a:off x="6994510" y="1097218"/>
            <a:ext cx="1711577" cy="1852592"/>
          </a:xfrm>
          <a:prstGeom prst="rect">
            <a:avLst/>
          </a:prstGeom>
        </p:spPr>
      </p:pic>
      <p:pic>
        <p:nvPicPr>
          <p:cNvPr id="5" name="Picture 4" descr="Picture of Jean Shipman, MLS&#10;" title="NLM BLIRC"/>
          <p:cNvPicPr>
            <a:picLocks noChangeAspect="1"/>
          </p:cNvPicPr>
          <p:nvPr/>
        </p:nvPicPr>
        <p:blipFill rotWithShape="1">
          <a:blip r:embed="rId10"/>
          <a:srcRect l="28099" t="50000" r="61484" b="30667"/>
          <a:stretch/>
        </p:blipFill>
        <p:spPr>
          <a:xfrm>
            <a:off x="5782640" y="4124890"/>
            <a:ext cx="1575730" cy="1827846"/>
          </a:xfrm>
          <a:prstGeom prst="rect">
            <a:avLst/>
          </a:prstGeom>
        </p:spPr>
      </p:pic>
      <p:sp>
        <p:nvSpPr>
          <p:cNvPr id="25" name="Rectangle 4"/>
          <p:cNvSpPr>
            <a:spLocks noChangeArrowheads="1"/>
          </p:cNvSpPr>
          <p:nvPr/>
        </p:nvSpPr>
        <p:spPr bwMode="auto">
          <a:xfrm>
            <a:off x="5748214" y="6076284"/>
            <a:ext cx="1627353" cy="638597"/>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b="1" dirty="0" smtClean="0">
                <a:solidFill>
                  <a:srgbClr val="000000"/>
                </a:solidFill>
                <a:effectLst>
                  <a:outerShdw blurRad="38100" dist="38100" dir="2700000" algn="tl">
                    <a:srgbClr val="000000">
                      <a:alpha val="43137"/>
                    </a:srgbClr>
                  </a:outerShdw>
                </a:effectLst>
                <a:latin typeface="Arial" panose="020B0604020202020204" pitchFamily="34" charset="0"/>
              </a:rPr>
              <a:t>Jean Shipman, MLS</a:t>
            </a:r>
          </a:p>
          <a:p>
            <a:pPr algn="ctr">
              <a:spcBef>
                <a:spcPct val="0"/>
              </a:spcBef>
              <a:buFontTx/>
              <a:buNone/>
            </a:pPr>
            <a:r>
              <a:rPr lang="en-US" altLang="en-US" sz="1000" b="1" dirty="0" smtClean="0">
                <a:solidFill>
                  <a:srgbClr val="000000"/>
                </a:solidFill>
                <a:effectLst>
                  <a:outerShdw blurRad="38100" dist="38100" dir="2700000" algn="tl">
                    <a:srgbClr val="000000">
                      <a:alpha val="43137"/>
                    </a:srgbClr>
                  </a:outerShdw>
                </a:effectLst>
                <a:latin typeface="Arial" panose="020B0604020202020204" pitchFamily="34" charset="0"/>
              </a:rPr>
              <a:t>Univ. Utah.</a:t>
            </a:r>
          </a:p>
          <a:p>
            <a:pPr algn="ctr">
              <a:spcBef>
                <a:spcPct val="0"/>
              </a:spcBef>
              <a:buFontTx/>
              <a:buNone/>
            </a:pPr>
            <a:r>
              <a:rPr lang="en-US" altLang="en-US" sz="1000" dirty="0" smtClean="0">
                <a:solidFill>
                  <a:srgbClr val="000000"/>
                </a:solidFill>
                <a:effectLst>
                  <a:outerShdw blurRad="38100" dist="38100" dir="2700000" algn="tl">
                    <a:srgbClr val="000000">
                      <a:alpha val="43137"/>
                    </a:srgbClr>
                  </a:outerShdw>
                </a:effectLst>
                <a:latin typeface="Arial" panose="020B0604020202020204" pitchFamily="34" charset="0"/>
              </a:rPr>
              <a:t>NLM BLIRC</a:t>
            </a:r>
            <a:endParaRPr lang="en-US" altLang="en-US" sz="1000" dirty="0">
              <a:solidFill>
                <a:srgbClr val="000000"/>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23809525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        </a:t>
            </a:r>
            <a:endParaRPr lang="en-US" dirty="0"/>
          </a:p>
        </p:txBody>
      </p:sp>
      <p:pic>
        <p:nvPicPr>
          <p:cNvPr id="4" name="Picture 3" descr="Picture of the National Library of Medicine building" title="National Library of Medicine"/>
          <p:cNvPicPr>
            <a:picLocks noChangeAspect="1"/>
          </p:cNvPicPr>
          <p:nvPr/>
        </p:nvPicPr>
        <p:blipFill>
          <a:blip r:embed="rId2"/>
          <a:stretch>
            <a:fillRect/>
          </a:stretch>
        </p:blipFill>
        <p:spPr>
          <a:xfrm>
            <a:off x="914400" y="217677"/>
            <a:ext cx="6857999" cy="5336600"/>
          </a:xfrm>
          <a:prstGeom prst="rect">
            <a:avLst/>
          </a:prstGeom>
          <a:ln>
            <a:noFill/>
          </a:ln>
          <a:effectLst>
            <a:outerShdw blurRad="292100" dist="139700" dir="2700000" algn="tl" rotWithShape="0">
              <a:srgbClr val="333333">
                <a:alpha val="65000"/>
              </a:srgbClr>
            </a:outerShdw>
          </a:effectLst>
        </p:spPr>
      </p:pic>
      <p:sp>
        <p:nvSpPr>
          <p:cNvPr id="6" name="Rectangle 5"/>
          <p:cNvSpPr>
            <a:spLocks noChangeArrowheads="1"/>
          </p:cNvSpPr>
          <p:nvPr/>
        </p:nvSpPr>
        <p:spPr bwMode="auto">
          <a:xfrm>
            <a:off x="609599" y="5736839"/>
            <a:ext cx="7467600" cy="304800"/>
          </a:xfrm>
          <a:prstGeom prst="rect">
            <a:avLst/>
          </a:prstGeom>
          <a:solidFill>
            <a:schemeClr val="accent1"/>
          </a:solidFill>
          <a:ln w="9525">
            <a:solidFill>
              <a:schemeClr val="tx1"/>
            </a:solidFill>
            <a:miter lim="800000"/>
            <a:headEnd/>
            <a:tailEnd/>
          </a:ln>
          <a:effectLst/>
        </p:spPr>
        <p:txBody>
          <a:bodyPr wrap="none" anchor="ctr"/>
          <a:lstStyle/>
          <a:p>
            <a:pPr algn="ctr">
              <a:defRPr/>
            </a:pPr>
            <a:r>
              <a:rPr lang="en-US" sz="2000" b="1" dirty="0" smtClean="0">
                <a:solidFill>
                  <a:schemeClr val="bg1"/>
                </a:solidFill>
                <a:effectLst>
                  <a:outerShdw blurRad="38100" dist="38100" dir="2700000" algn="tl">
                    <a:srgbClr val="000000"/>
                  </a:outerShdw>
                </a:effectLst>
              </a:rPr>
              <a:t>You and </a:t>
            </a:r>
            <a:r>
              <a:rPr lang="en-US" sz="2000" b="1" smtClean="0">
                <a:solidFill>
                  <a:schemeClr val="bg1"/>
                </a:solidFill>
                <a:effectLst>
                  <a:outerShdw blurRad="38100" dist="38100" dir="2700000" algn="tl">
                    <a:srgbClr val="000000"/>
                  </a:outerShdw>
                </a:effectLst>
              </a:rPr>
              <a:t>your thoughts </a:t>
            </a:r>
            <a:r>
              <a:rPr lang="en-US" sz="2000" b="1" dirty="0" smtClean="0">
                <a:solidFill>
                  <a:schemeClr val="bg1"/>
                </a:solidFill>
                <a:effectLst>
                  <a:outerShdw blurRad="38100" dist="38100" dir="2700000" algn="tl">
                    <a:srgbClr val="000000"/>
                  </a:outerShdw>
                </a:effectLst>
              </a:rPr>
              <a:t>welcome here!  -- blh@nlm.nih.gov</a:t>
            </a:r>
            <a:endParaRPr lang="en-US" sz="1400" b="1" dirty="0" smtClean="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36299113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sz="quarter" idx="4294967295"/>
          </p:nvPr>
        </p:nvSpPr>
        <p:spPr>
          <a:xfrm>
            <a:off x="4586288" y="522288"/>
            <a:ext cx="4557712" cy="1652587"/>
          </a:xfrm>
        </p:spPr>
        <p:txBody>
          <a:bodyPr>
            <a:normAutofit fontScale="77500" lnSpcReduction="20000"/>
          </a:bodyPr>
          <a:lstStyle/>
          <a:p>
            <a:r>
              <a:rPr lang="en-US" sz="5200" b="0" dirty="0" smtClean="0">
                <a:latin typeface="Castellar" panose="020A0402060406010301" pitchFamily="18" charset="0"/>
              </a:rPr>
              <a:t>ARRIVING </a:t>
            </a:r>
            <a:endParaRPr lang="en-US" sz="5200" b="0" dirty="0" smtClean="0">
              <a:latin typeface="Castellar" panose="020A0402060406010301" pitchFamily="18" charset="0"/>
            </a:endParaRPr>
          </a:p>
          <a:p>
            <a:r>
              <a:rPr lang="en-US" sz="2800" dirty="0" smtClean="0"/>
              <a:t>New Director, </a:t>
            </a:r>
          </a:p>
          <a:p>
            <a:r>
              <a:rPr lang="en-US" sz="3300" dirty="0" smtClean="0"/>
              <a:t>NIH</a:t>
            </a:r>
            <a:r>
              <a:rPr lang="en-US" sz="2800" dirty="0" smtClean="0"/>
              <a:t> Precision Medicine Cohort Program – June 2016</a:t>
            </a:r>
            <a:endParaRPr lang="en-US" dirty="0"/>
          </a:p>
        </p:txBody>
      </p:sp>
      <p:sp>
        <p:nvSpPr>
          <p:cNvPr id="6" name="Content Placeholder 5"/>
          <p:cNvSpPr>
            <a:spLocks noGrp="1"/>
          </p:cNvSpPr>
          <p:nvPr>
            <p:ph sz="quarter" idx="4294967295"/>
          </p:nvPr>
        </p:nvSpPr>
        <p:spPr>
          <a:xfrm>
            <a:off x="4343400" y="2438400"/>
            <a:ext cx="4800600" cy="4103688"/>
          </a:xfrm>
        </p:spPr>
        <p:txBody>
          <a:bodyPr/>
          <a:lstStyle/>
          <a:p>
            <a:pPr marL="0" indent="0">
              <a:buNone/>
            </a:pPr>
            <a:r>
              <a:rPr lang="en-US" sz="2800" b="1" dirty="0" smtClean="0"/>
              <a:t>Eric </a:t>
            </a:r>
            <a:r>
              <a:rPr lang="en-US" sz="2800" b="1" dirty="0" err="1" smtClean="0"/>
              <a:t>Dishman</a:t>
            </a:r>
            <a:endParaRPr lang="en-US" sz="2800" b="1" dirty="0" smtClean="0"/>
          </a:p>
          <a:p>
            <a:pPr marL="0" indent="0">
              <a:buNone/>
            </a:pPr>
            <a:r>
              <a:rPr lang="en-US" sz="2000" dirty="0" smtClean="0"/>
              <a:t>Vice-President and Intel Fellow</a:t>
            </a:r>
          </a:p>
          <a:p>
            <a:pPr marL="0" indent="0">
              <a:buNone/>
            </a:pPr>
            <a:r>
              <a:rPr lang="en-US" sz="2000" dirty="0" smtClean="0"/>
              <a:t>Intel Corporation’s Health &amp; Life Sciences Group</a:t>
            </a:r>
          </a:p>
          <a:p>
            <a:pPr marL="0" indent="0">
              <a:buNone/>
            </a:pPr>
            <a:endParaRPr lang="en-US" sz="2000" dirty="0" smtClean="0"/>
          </a:p>
          <a:p>
            <a:pPr marL="0" indent="0">
              <a:buNone/>
            </a:pPr>
            <a:r>
              <a:rPr lang="en-US" sz="2000" dirty="0" smtClean="0"/>
              <a:t>Recent Member, NLM Board of Regents</a:t>
            </a:r>
            <a:endParaRPr lang="en-US" sz="2000" dirty="0"/>
          </a:p>
          <a:p>
            <a:pPr marL="0" indent="0">
              <a:buNone/>
            </a:pPr>
            <a:endParaRPr lang="en-US" dirty="0"/>
          </a:p>
        </p:txBody>
      </p:sp>
      <p:pic>
        <p:nvPicPr>
          <p:cNvPr id="2" name="Picture 1" descr="Picture of Eric Dishman&#10;" title="Eric Dishman"/>
          <p:cNvPicPr>
            <a:picLocks noChangeAspect="1"/>
          </p:cNvPicPr>
          <p:nvPr/>
        </p:nvPicPr>
        <p:blipFill>
          <a:blip r:embed="rId2"/>
          <a:stretch>
            <a:fillRect/>
          </a:stretch>
        </p:blipFill>
        <p:spPr>
          <a:xfrm>
            <a:off x="533400" y="838200"/>
            <a:ext cx="3505200" cy="4359773"/>
          </a:xfrm>
          <a:prstGeom prst="rect">
            <a:avLst/>
          </a:prstGeom>
        </p:spPr>
      </p:pic>
    </p:spTree>
    <p:extLst>
      <p:ext uri="{BB962C8B-B14F-4D97-AF65-F5344CB8AC3E}">
        <p14:creationId xmlns:p14="http://schemas.microsoft.com/office/powerpoint/2010/main" val="27289340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Castellar" panose="020A0402060406010301" pitchFamily="18" charset="0"/>
              </a:rPr>
              <a:t>Staying…</a:t>
            </a:r>
            <a:endParaRPr lang="en-US" sz="3600" dirty="0">
              <a:latin typeface="Castellar" panose="020A0402060406010301" pitchFamily="18" charset="0"/>
            </a:endParaRPr>
          </a:p>
        </p:txBody>
      </p:sp>
      <p:pic>
        <p:nvPicPr>
          <p:cNvPr id="4" name="Picture 3" descr="Picture of David Lipman" title="David Lipman"/>
          <p:cNvPicPr>
            <a:picLocks noChangeAspect="1"/>
          </p:cNvPicPr>
          <p:nvPr/>
        </p:nvPicPr>
        <p:blipFill>
          <a:blip r:embed="rId2"/>
          <a:stretch>
            <a:fillRect/>
          </a:stretch>
        </p:blipFill>
        <p:spPr>
          <a:xfrm>
            <a:off x="3124200" y="1828800"/>
            <a:ext cx="2438400" cy="2809875"/>
          </a:xfrm>
          <a:prstGeom prst="rect">
            <a:avLst/>
          </a:prstGeom>
        </p:spPr>
      </p:pic>
      <p:sp>
        <p:nvSpPr>
          <p:cNvPr id="7" name="Rectangle 4"/>
          <p:cNvSpPr>
            <a:spLocks noChangeArrowheads="1"/>
          </p:cNvSpPr>
          <p:nvPr/>
        </p:nvSpPr>
        <p:spPr bwMode="auto">
          <a:xfrm>
            <a:off x="2209800" y="4811405"/>
            <a:ext cx="4724400" cy="952361"/>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b="1" dirty="0" smtClean="0">
                <a:solidFill>
                  <a:srgbClr val="000000"/>
                </a:solidFill>
                <a:effectLst>
                  <a:outerShdw blurRad="38100" dist="38100" dir="2700000" algn="tl">
                    <a:srgbClr val="000000">
                      <a:alpha val="43137"/>
                    </a:srgbClr>
                  </a:outerShdw>
                </a:effectLst>
                <a:latin typeface="Arial" panose="020B0604020202020204" pitchFamily="34" charset="0"/>
              </a:rPr>
              <a:t>David </a:t>
            </a:r>
            <a:r>
              <a:rPr lang="en-US" altLang="en-US" sz="1200" b="1" dirty="0" err="1" smtClean="0">
                <a:solidFill>
                  <a:srgbClr val="000000"/>
                </a:solidFill>
                <a:effectLst>
                  <a:outerShdw blurRad="38100" dist="38100" dir="2700000" algn="tl">
                    <a:srgbClr val="000000">
                      <a:alpha val="43137"/>
                    </a:srgbClr>
                  </a:outerShdw>
                </a:effectLst>
                <a:latin typeface="Arial" panose="020B0604020202020204" pitchFamily="34" charset="0"/>
              </a:rPr>
              <a:t>Lipman</a:t>
            </a:r>
            <a:r>
              <a:rPr lang="en-US" altLang="en-US" sz="1200" b="1" dirty="0" smtClean="0">
                <a:solidFill>
                  <a:srgbClr val="000000"/>
                </a:solidFill>
                <a:effectLst>
                  <a:outerShdw blurRad="38100" dist="38100" dir="2700000" algn="tl">
                    <a:srgbClr val="000000">
                      <a:alpha val="43137"/>
                    </a:srgbClr>
                  </a:outerShdw>
                </a:effectLst>
                <a:latin typeface="Arial" panose="020B0604020202020204" pitchFamily="34" charset="0"/>
              </a:rPr>
              <a:t>, MD</a:t>
            </a:r>
            <a:endParaRPr lang="en-US" altLang="en-US" sz="1050" b="1" dirty="0">
              <a:solidFill>
                <a:srgbClr val="000000"/>
              </a:solidFill>
              <a:effectLst>
                <a:outerShdw blurRad="38100" dist="38100" dir="2700000" algn="tl">
                  <a:srgbClr val="000000">
                    <a:alpha val="43137"/>
                  </a:srgbClr>
                </a:outerShdw>
              </a:effectLst>
              <a:latin typeface="Arial" panose="020B0604020202020204" pitchFamily="34" charset="0"/>
            </a:endParaRPr>
          </a:p>
          <a:p>
            <a:pPr algn="ctr">
              <a:spcBef>
                <a:spcPct val="0"/>
              </a:spcBef>
              <a:buFontTx/>
              <a:buNone/>
            </a:pPr>
            <a:r>
              <a:rPr lang="en-US" altLang="en-US" sz="1050" b="1" dirty="0" smtClean="0">
                <a:solidFill>
                  <a:srgbClr val="000000"/>
                </a:solidFill>
                <a:effectLst>
                  <a:outerShdw blurRad="38100" dist="38100" dir="2700000" algn="tl">
                    <a:srgbClr val="000000">
                      <a:alpha val="43137"/>
                    </a:srgbClr>
                  </a:outerShdw>
                </a:effectLst>
                <a:latin typeface="Arial" panose="020B0604020202020204" pitchFamily="34" charset="0"/>
              </a:rPr>
              <a:t>Director, National Center for Biotechnology Information,</a:t>
            </a:r>
          </a:p>
          <a:p>
            <a:pPr algn="ctr">
              <a:spcBef>
                <a:spcPct val="0"/>
              </a:spcBef>
              <a:buFontTx/>
              <a:buNone/>
            </a:pPr>
            <a:r>
              <a:rPr lang="en-US" altLang="en-US" sz="1050" b="1" dirty="0" smtClean="0">
                <a:solidFill>
                  <a:srgbClr val="000000"/>
                </a:solidFill>
                <a:effectLst>
                  <a:outerShdw blurRad="38100" dist="38100" dir="2700000" algn="tl">
                    <a:srgbClr val="000000">
                      <a:alpha val="43137"/>
                    </a:srgbClr>
                  </a:outerShdw>
                </a:effectLst>
                <a:latin typeface="Arial" panose="020B0604020202020204" pitchFamily="34" charset="0"/>
              </a:rPr>
              <a:t>National Library of Medicine, 1989—</a:t>
            </a:r>
          </a:p>
          <a:p>
            <a:pPr algn="ctr">
              <a:spcBef>
                <a:spcPct val="0"/>
              </a:spcBef>
              <a:buFontTx/>
              <a:buNone/>
            </a:pPr>
            <a:r>
              <a:rPr lang="en-US" altLang="en-US" sz="1050" b="1" dirty="0" smtClean="0">
                <a:solidFill>
                  <a:srgbClr val="000000"/>
                </a:solidFill>
                <a:effectLst>
                  <a:outerShdw blurRad="38100" dist="38100" dir="2700000" algn="tl">
                    <a:srgbClr val="000000">
                      <a:alpha val="43137"/>
                    </a:srgbClr>
                  </a:outerShdw>
                </a:effectLst>
                <a:latin typeface="Arial" panose="020B0604020202020204" pitchFamily="34" charset="0"/>
              </a:rPr>
              <a:t>Associate Director for Biomedical Information Resources, NIH, 2016--</a:t>
            </a:r>
            <a:endParaRPr lang="en-US" altLang="en-US" sz="1200" b="1" dirty="0" smtClean="0">
              <a:solidFill>
                <a:srgbClr val="000000"/>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7442249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dirty="0">
                <a:effectLst>
                  <a:outerShdw blurRad="38100" dist="38100" dir="2700000" algn="tl">
                    <a:srgbClr val="000000">
                      <a:alpha val="43137"/>
                    </a:srgbClr>
                  </a:outerShdw>
                </a:effectLst>
                <a:latin typeface="Castellar" panose="020A0402060406010301" pitchFamily="18" charset="0"/>
              </a:rPr>
              <a:t>Departing</a:t>
            </a:r>
            <a:r>
              <a:rPr lang="en-US" dirty="0">
                <a:effectLst>
                  <a:outerShdw blurRad="38100" dist="38100" dir="2700000" algn="tl">
                    <a:srgbClr val="000000">
                      <a:alpha val="43137"/>
                    </a:srgbClr>
                  </a:outerShdw>
                </a:effectLst>
              </a:rPr>
              <a:t>…</a:t>
            </a:r>
            <a:br>
              <a:rPr lang="en-US" dirty="0">
                <a:effectLst>
                  <a:outerShdw blurRad="38100" dist="38100" dir="2700000" algn="tl">
                    <a:srgbClr val="000000">
                      <a:alpha val="43137"/>
                    </a:srgbClr>
                  </a:outerShdw>
                </a:effectLst>
              </a:rPr>
            </a:br>
            <a:endParaRPr lang="en-US" dirty="0"/>
          </a:p>
        </p:txBody>
      </p:sp>
      <p:sp>
        <p:nvSpPr>
          <p:cNvPr id="7" name="Rectangle 4"/>
          <p:cNvSpPr>
            <a:spLocks noChangeArrowheads="1"/>
          </p:cNvSpPr>
          <p:nvPr/>
        </p:nvSpPr>
        <p:spPr bwMode="auto">
          <a:xfrm>
            <a:off x="4355865" y="3000903"/>
            <a:ext cx="1920888" cy="685800"/>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b="1" dirty="0" smtClean="0">
                <a:solidFill>
                  <a:srgbClr val="000000"/>
                </a:solidFill>
                <a:effectLst>
                  <a:outerShdw blurRad="38100" dist="38100" dir="2700000" algn="tl">
                    <a:srgbClr val="000000">
                      <a:alpha val="43137"/>
                    </a:srgbClr>
                  </a:outerShdw>
                </a:effectLst>
                <a:latin typeface="Arial" panose="020B0604020202020204" pitchFamily="34" charset="0"/>
              </a:rPr>
              <a:t>Mike Ackerman, Ph.D.</a:t>
            </a:r>
          </a:p>
          <a:p>
            <a:pPr algn="ctr">
              <a:spcBef>
                <a:spcPct val="0"/>
              </a:spcBef>
              <a:buFontTx/>
              <a:buNone/>
            </a:pPr>
            <a:r>
              <a:rPr lang="en-US" altLang="en-US" sz="1000" b="1" dirty="0" smtClean="0">
                <a:solidFill>
                  <a:srgbClr val="000000"/>
                </a:solidFill>
                <a:effectLst>
                  <a:outerShdw blurRad="38100" dist="38100" dir="2700000" algn="tl">
                    <a:srgbClr val="000000">
                      <a:alpha val="43137"/>
                    </a:srgbClr>
                  </a:outerShdw>
                </a:effectLst>
                <a:latin typeface="Arial" panose="020B0604020202020204" pitchFamily="34" charset="0"/>
              </a:rPr>
              <a:t>Assistant Director for</a:t>
            </a:r>
          </a:p>
          <a:p>
            <a:pPr algn="ctr">
              <a:spcBef>
                <a:spcPct val="0"/>
              </a:spcBef>
              <a:buFontTx/>
              <a:buNone/>
            </a:pPr>
            <a:r>
              <a:rPr lang="en-US" altLang="en-US" sz="1000" b="1" dirty="0" smtClean="0">
                <a:solidFill>
                  <a:srgbClr val="000000"/>
                </a:solidFill>
                <a:effectLst>
                  <a:outerShdw blurRad="38100" dist="38100" dir="2700000" algn="tl">
                    <a:srgbClr val="000000">
                      <a:alpha val="43137"/>
                    </a:srgbClr>
                  </a:outerShdw>
                </a:effectLst>
                <a:latin typeface="Arial" panose="020B0604020202020204" pitchFamily="34" charset="0"/>
              </a:rPr>
              <a:t>High Performance Computing</a:t>
            </a:r>
          </a:p>
          <a:p>
            <a:pPr algn="ctr">
              <a:spcBef>
                <a:spcPct val="0"/>
              </a:spcBef>
              <a:buFontTx/>
              <a:buNone/>
            </a:pPr>
            <a:r>
              <a:rPr lang="en-US" altLang="en-US" sz="1000" b="1" dirty="0" smtClean="0">
                <a:solidFill>
                  <a:srgbClr val="000000"/>
                </a:solidFill>
                <a:effectLst>
                  <a:outerShdw blurRad="38100" dist="38100" dir="2700000" algn="tl">
                    <a:srgbClr val="000000">
                      <a:alpha val="43137"/>
                    </a:srgbClr>
                  </a:outerShdw>
                </a:effectLst>
                <a:latin typeface="Arial" panose="020B0604020202020204" pitchFamily="34" charset="0"/>
              </a:rPr>
              <a:t>&amp; Communications</a:t>
            </a:r>
            <a:endParaRPr lang="en-US" altLang="en-US" sz="1000" dirty="0">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9" name="Rectangle 4"/>
          <p:cNvSpPr>
            <a:spLocks noChangeArrowheads="1"/>
          </p:cNvSpPr>
          <p:nvPr/>
        </p:nvSpPr>
        <p:spPr bwMode="auto">
          <a:xfrm>
            <a:off x="4191000" y="6008108"/>
            <a:ext cx="2349735" cy="782357"/>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b="1" dirty="0" smtClean="0">
                <a:solidFill>
                  <a:srgbClr val="000000"/>
                </a:solidFill>
                <a:effectLst>
                  <a:outerShdw blurRad="38100" dist="38100" dir="2700000" algn="tl">
                    <a:srgbClr val="000000">
                      <a:alpha val="43137"/>
                    </a:srgbClr>
                  </a:outerShdw>
                </a:effectLst>
                <a:latin typeface="Arial" panose="020B0604020202020204" pitchFamily="34" charset="0"/>
              </a:rPr>
              <a:t>Gale Dutcher, MS, MLS</a:t>
            </a:r>
          </a:p>
          <a:p>
            <a:pPr algn="ctr">
              <a:spcBef>
                <a:spcPct val="0"/>
              </a:spcBef>
              <a:buFontTx/>
              <a:buNone/>
            </a:pPr>
            <a:r>
              <a:rPr lang="en-US" altLang="en-US" sz="1050" b="1" dirty="0" smtClean="0">
                <a:solidFill>
                  <a:srgbClr val="000000"/>
                </a:solidFill>
                <a:effectLst>
                  <a:outerShdw blurRad="38100" dist="38100" dir="2700000" algn="tl">
                    <a:srgbClr val="000000">
                      <a:alpha val="43137"/>
                    </a:srgbClr>
                  </a:outerShdw>
                </a:effectLst>
                <a:latin typeface="Arial" panose="020B0604020202020204" pitchFamily="34" charset="0"/>
              </a:rPr>
              <a:t>Acting Associate Director for </a:t>
            </a:r>
          </a:p>
          <a:p>
            <a:pPr algn="ctr">
              <a:spcBef>
                <a:spcPct val="0"/>
              </a:spcBef>
              <a:buFontTx/>
              <a:buNone/>
            </a:pPr>
            <a:r>
              <a:rPr lang="en-US" altLang="en-US" sz="1050" b="1" dirty="0" smtClean="0">
                <a:solidFill>
                  <a:srgbClr val="000000"/>
                </a:solidFill>
                <a:effectLst>
                  <a:outerShdw blurRad="38100" dist="38100" dir="2700000" algn="tl">
                    <a:srgbClr val="000000">
                      <a:alpha val="43137"/>
                    </a:srgbClr>
                  </a:outerShdw>
                </a:effectLst>
                <a:latin typeface="Arial" panose="020B0604020202020204" pitchFamily="34" charset="0"/>
              </a:rPr>
              <a:t>Specialized Information Services</a:t>
            </a:r>
          </a:p>
          <a:p>
            <a:pPr algn="ctr">
              <a:spcBef>
                <a:spcPct val="0"/>
              </a:spcBef>
              <a:buFontTx/>
              <a:buNone/>
            </a:pPr>
            <a:r>
              <a:rPr lang="en-US" altLang="en-US" sz="1200" b="1" dirty="0" smtClean="0">
                <a:solidFill>
                  <a:srgbClr val="000000"/>
                </a:solidFill>
                <a:effectLst>
                  <a:outerShdw blurRad="38100" dist="38100" dir="2700000" algn="tl">
                    <a:srgbClr val="000000">
                      <a:alpha val="43137"/>
                    </a:srgbClr>
                  </a:outerShdw>
                </a:effectLst>
                <a:latin typeface="Arial" panose="020B0604020202020204" pitchFamily="34" charset="0"/>
              </a:rPr>
              <a:t>(September 2016)</a:t>
            </a:r>
            <a:endParaRPr lang="en-US" altLang="en-US" sz="1000" dirty="0">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1" name="Rectangle 4"/>
          <p:cNvSpPr>
            <a:spLocks noChangeArrowheads="1"/>
          </p:cNvSpPr>
          <p:nvPr/>
        </p:nvSpPr>
        <p:spPr bwMode="auto">
          <a:xfrm>
            <a:off x="1420027" y="2917041"/>
            <a:ext cx="1994598" cy="685800"/>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b="1" dirty="0" smtClean="0">
                <a:solidFill>
                  <a:srgbClr val="000000"/>
                </a:solidFill>
                <a:effectLst>
                  <a:outerShdw blurRad="38100" dist="38100" dir="2700000" algn="tl">
                    <a:srgbClr val="000000">
                      <a:alpha val="43137"/>
                    </a:srgbClr>
                  </a:outerShdw>
                </a:effectLst>
                <a:latin typeface="Arial" panose="020B0604020202020204" pitchFamily="34" charset="0"/>
              </a:rPr>
              <a:t>Steve Phillips, MD</a:t>
            </a:r>
            <a:endParaRPr lang="en-US" altLang="en-US" sz="1000" dirty="0" smtClean="0">
              <a:solidFill>
                <a:srgbClr val="000000"/>
              </a:solidFill>
              <a:effectLst>
                <a:outerShdw blurRad="38100" dist="38100" dir="2700000" algn="tl">
                  <a:srgbClr val="000000">
                    <a:alpha val="43137"/>
                  </a:srgbClr>
                </a:outerShdw>
              </a:effectLst>
              <a:latin typeface="Arial" panose="020B0604020202020204" pitchFamily="34" charset="0"/>
            </a:endParaRPr>
          </a:p>
          <a:p>
            <a:pPr algn="ctr">
              <a:spcBef>
                <a:spcPct val="0"/>
              </a:spcBef>
              <a:buFontTx/>
              <a:buNone/>
            </a:pPr>
            <a:r>
              <a:rPr lang="en-US" altLang="en-US" sz="1000" dirty="0" smtClean="0">
                <a:solidFill>
                  <a:srgbClr val="000000"/>
                </a:solidFill>
                <a:effectLst>
                  <a:outerShdw blurRad="38100" dist="38100" dir="2700000" algn="tl">
                    <a:srgbClr val="000000">
                      <a:alpha val="43137"/>
                    </a:srgbClr>
                  </a:outerShdw>
                </a:effectLst>
                <a:latin typeface="Arial" panose="020B0604020202020204" pitchFamily="34" charset="0"/>
              </a:rPr>
              <a:t>Associate Director for </a:t>
            </a:r>
          </a:p>
          <a:p>
            <a:pPr algn="ctr">
              <a:spcBef>
                <a:spcPct val="0"/>
              </a:spcBef>
              <a:buFontTx/>
              <a:buNone/>
            </a:pPr>
            <a:r>
              <a:rPr lang="en-US" altLang="en-US" sz="1000" dirty="0" smtClean="0">
                <a:solidFill>
                  <a:srgbClr val="000000"/>
                </a:solidFill>
                <a:effectLst>
                  <a:outerShdw blurRad="38100" dist="38100" dir="2700000" algn="tl">
                    <a:srgbClr val="000000">
                      <a:alpha val="43137"/>
                    </a:srgbClr>
                  </a:outerShdw>
                </a:effectLst>
                <a:latin typeface="Arial" panose="020B0604020202020204" pitchFamily="34" charset="0"/>
              </a:rPr>
              <a:t>Specialized Information Services</a:t>
            </a:r>
            <a:endParaRPr lang="en-US" altLang="en-US" sz="1000" dirty="0">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20" name="Rectangle 4"/>
          <p:cNvSpPr>
            <a:spLocks noChangeArrowheads="1"/>
          </p:cNvSpPr>
          <p:nvPr/>
        </p:nvSpPr>
        <p:spPr bwMode="auto">
          <a:xfrm>
            <a:off x="1402442" y="6112480"/>
            <a:ext cx="1914591" cy="685800"/>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b="1" dirty="0" smtClean="0">
                <a:solidFill>
                  <a:srgbClr val="000000"/>
                </a:solidFill>
                <a:effectLst>
                  <a:outerShdw blurRad="38100" dist="38100" dir="2700000" algn="tl">
                    <a:srgbClr val="000000">
                      <a:alpha val="43137"/>
                    </a:srgbClr>
                  </a:outerShdw>
                </a:effectLst>
                <a:latin typeface="Arial" panose="020B0604020202020204" pitchFamily="34" charset="0"/>
              </a:rPr>
              <a:t>Martha Fishel, MLS</a:t>
            </a:r>
          </a:p>
          <a:p>
            <a:pPr algn="ctr">
              <a:spcBef>
                <a:spcPct val="0"/>
              </a:spcBef>
              <a:buFontTx/>
              <a:buNone/>
            </a:pPr>
            <a:r>
              <a:rPr lang="en-US" altLang="en-US" sz="1000" b="1" dirty="0" smtClean="0">
                <a:solidFill>
                  <a:srgbClr val="000000"/>
                </a:solidFill>
                <a:effectLst>
                  <a:outerShdw blurRad="38100" dist="38100" dir="2700000" algn="tl">
                    <a:srgbClr val="000000">
                      <a:alpha val="43137"/>
                    </a:srgbClr>
                  </a:outerShdw>
                </a:effectLst>
                <a:latin typeface="Arial" panose="020B0604020202020204" pitchFamily="34" charset="0"/>
              </a:rPr>
              <a:t>Chief, Public Services Division</a:t>
            </a:r>
          </a:p>
          <a:p>
            <a:pPr algn="ctr">
              <a:spcBef>
                <a:spcPct val="0"/>
              </a:spcBef>
              <a:buFontTx/>
              <a:buNone/>
            </a:pPr>
            <a:r>
              <a:rPr lang="en-US" altLang="en-US" sz="1000" b="1" dirty="0" smtClean="0">
                <a:solidFill>
                  <a:srgbClr val="000000"/>
                </a:solidFill>
                <a:effectLst>
                  <a:outerShdw blurRad="38100" dist="38100" dir="2700000" algn="tl">
                    <a:srgbClr val="000000">
                      <a:alpha val="43137"/>
                    </a:srgbClr>
                  </a:outerShdw>
                </a:effectLst>
                <a:latin typeface="Arial" panose="020B0604020202020204" pitchFamily="34" charset="0"/>
              </a:rPr>
              <a:t>(June 2016)</a:t>
            </a:r>
            <a:endParaRPr lang="en-US" altLang="en-US" sz="1000" b="1" dirty="0">
              <a:solidFill>
                <a:srgbClr val="000000"/>
              </a:solidFill>
              <a:effectLst>
                <a:outerShdw blurRad="38100" dist="38100" dir="2700000" algn="tl">
                  <a:srgbClr val="000000">
                    <a:alpha val="43137"/>
                  </a:srgbClr>
                </a:outerShdw>
              </a:effectLst>
              <a:latin typeface="Arial" panose="020B0604020202020204" pitchFamily="34" charset="0"/>
            </a:endParaRPr>
          </a:p>
        </p:txBody>
      </p:sp>
      <p:pic>
        <p:nvPicPr>
          <p:cNvPr id="2" name="Picture 1" descr="Picture of Steve Phillips, MD&#10;" title="Steve Phillips, MD"/>
          <p:cNvPicPr>
            <a:picLocks noChangeAspect="1"/>
          </p:cNvPicPr>
          <p:nvPr/>
        </p:nvPicPr>
        <p:blipFill rotWithShape="1">
          <a:blip r:embed="rId2"/>
          <a:srcRect l="46183" t="40272" r="45552" b="45693"/>
          <a:stretch/>
        </p:blipFill>
        <p:spPr>
          <a:xfrm>
            <a:off x="1480286" y="864102"/>
            <a:ext cx="1934339" cy="2052939"/>
          </a:xfrm>
          <a:prstGeom prst="rect">
            <a:avLst/>
          </a:prstGeom>
        </p:spPr>
      </p:pic>
      <p:pic>
        <p:nvPicPr>
          <p:cNvPr id="3" name="Picture 2" descr="Picture of Mike Ackerman, Ph.D" title="Mike Ackerman, Ph.D"/>
          <p:cNvPicPr>
            <a:picLocks noChangeAspect="1"/>
          </p:cNvPicPr>
          <p:nvPr/>
        </p:nvPicPr>
        <p:blipFill rotWithShape="1">
          <a:blip r:embed="rId3"/>
          <a:srcRect l="37062" t="15833" r="37491" b="25446"/>
          <a:stretch/>
        </p:blipFill>
        <p:spPr>
          <a:xfrm>
            <a:off x="4572000" y="864102"/>
            <a:ext cx="1488619" cy="2146917"/>
          </a:xfrm>
          <a:prstGeom prst="rect">
            <a:avLst/>
          </a:prstGeom>
        </p:spPr>
      </p:pic>
      <p:pic>
        <p:nvPicPr>
          <p:cNvPr id="4" name="Picture 3" descr="Picture of Martha Fishel, MLS&#10;" title="Martha Fishel, MLS"/>
          <p:cNvPicPr>
            <a:picLocks noChangeAspect="1"/>
          </p:cNvPicPr>
          <p:nvPr/>
        </p:nvPicPr>
        <p:blipFill rotWithShape="1">
          <a:blip r:embed="rId4"/>
          <a:srcRect l="32637" t="10318" r="37195" b="34829"/>
          <a:stretch/>
        </p:blipFill>
        <p:spPr>
          <a:xfrm>
            <a:off x="1449024" y="3834377"/>
            <a:ext cx="1892007" cy="2150080"/>
          </a:xfrm>
          <a:prstGeom prst="rect">
            <a:avLst/>
          </a:prstGeom>
        </p:spPr>
      </p:pic>
      <p:pic>
        <p:nvPicPr>
          <p:cNvPr id="5" name="Picture 4" descr="Picture of Gale Dutcher, MS, MLS&#10;" title="Gale Dutcher, MS, MLS"/>
          <p:cNvPicPr>
            <a:picLocks noChangeAspect="1"/>
          </p:cNvPicPr>
          <p:nvPr/>
        </p:nvPicPr>
        <p:blipFill rotWithShape="1">
          <a:blip r:embed="rId5"/>
          <a:srcRect l="39018" t="29303" r="40279" b="35024"/>
          <a:stretch/>
        </p:blipFill>
        <p:spPr>
          <a:xfrm>
            <a:off x="4359130" y="3818746"/>
            <a:ext cx="1917623" cy="2065134"/>
          </a:xfrm>
          <a:prstGeom prst="rect">
            <a:avLst/>
          </a:prstGeom>
        </p:spPr>
      </p:pic>
    </p:spTree>
    <p:extLst>
      <p:ext uri="{BB962C8B-B14F-4D97-AF65-F5344CB8AC3E}">
        <p14:creationId xmlns:p14="http://schemas.microsoft.com/office/powerpoint/2010/main" val="31156944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868362"/>
          </a:xfrm>
        </p:spPr>
        <p:txBody>
          <a:bodyPr>
            <a:normAutofit fontScale="90000"/>
          </a:bodyPr>
          <a:lstStyle/>
          <a:p>
            <a:r>
              <a:rPr lang="en-US" sz="1800" dirty="0" smtClean="0">
                <a:effectLst>
                  <a:outerShdw blurRad="38100" dist="38100" dir="2700000" algn="tl">
                    <a:srgbClr val="000000">
                      <a:alpha val="43137"/>
                    </a:srgbClr>
                  </a:outerShdw>
                </a:effectLst>
              </a:rPr>
              <a:t>                                                             </a:t>
            </a:r>
            <a:br>
              <a:rPr lang="en-US" sz="1800" dirty="0" smtClean="0">
                <a:effectLst>
                  <a:outerShdw blurRad="38100" dist="38100" dir="2700000" algn="tl">
                    <a:srgbClr val="000000">
                      <a:alpha val="43137"/>
                    </a:srgbClr>
                  </a:outerShdw>
                </a:effectLst>
              </a:rPr>
            </a:br>
            <a:r>
              <a:rPr lang="en-US" sz="1800" dirty="0">
                <a:effectLst>
                  <a:outerShdw blurRad="38100" dist="38100" dir="2700000" algn="tl">
                    <a:srgbClr val="000000">
                      <a:alpha val="43137"/>
                    </a:srgbClr>
                  </a:outerShdw>
                </a:effectLst>
              </a:rPr>
              <a:t>	</a:t>
            </a:r>
            <a:r>
              <a:rPr lang="en-US" sz="1800" dirty="0" smtClean="0">
                <a:effectLst>
                  <a:outerShdw blurRad="38100" dist="38100" dir="2700000" algn="tl">
                    <a:srgbClr val="000000">
                      <a:alpha val="43137"/>
                    </a:srgbClr>
                  </a:outerShdw>
                </a:effectLst>
              </a:rPr>
              <a:t>	Advisory Committee to the Director, NIH</a:t>
            </a:r>
            <a:r>
              <a:rPr lang="en-US" sz="2800" dirty="0" smtClean="0">
                <a:effectLst>
                  <a:outerShdw blurRad="38100" dist="38100" dir="2700000" algn="tl">
                    <a:srgbClr val="000000">
                      <a:alpha val="43137"/>
                    </a:srgbClr>
                  </a:outerShdw>
                </a:effectLst>
              </a:rPr>
              <a:t/>
            </a:r>
            <a:br>
              <a:rPr lang="en-US" sz="28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NLM Working Group Report, June 11, 2015</a:t>
            </a:r>
            <a:endParaRPr lang="en-US" sz="3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295400"/>
            <a:ext cx="8534400" cy="4830763"/>
          </a:xfrm>
        </p:spPr>
        <p:txBody>
          <a:bodyPr>
            <a:normAutofit fontScale="92500" lnSpcReduction="20000"/>
          </a:bodyPr>
          <a:lstStyle/>
          <a:p>
            <a:pPr marL="514350" indent="-514350">
              <a:buAutoNum type="arabicPeriod"/>
            </a:pPr>
            <a:r>
              <a:rPr lang="en-US" sz="2100" i="1" dirty="0">
                <a:effectLst>
                  <a:outerShdw blurRad="38100" dist="38100" dir="2700000" algn="tl">
                    <a:srgbClr val="000000">
                      <a:alpha val="43137"/>
                    </a:srgbClr>
                  </a:outerShdw>
                </a:effectLst>
              </a:rPr>
              <a:t>NLM must continually evolve to </a:t>
            </a:r>
            <a:r>
              <a:rPr lang="en-US" sz="2100" b="1" i="1" dirty="0">
                <a:effectLst>
                  <a:outerShdw blurRad="38100" dist="38100" dir="2700000" algn="tl">
                    <a:srgbClr val="000000">
                      <a:alpha val="43137"/>
                    </a:srgbClr>
                  </a:outerShdw>
                </a:effectLst>
              </a:rPr>
              <a:t>remain a leader in assimilating and disseminating accessible and authoritative biomedical research findings and trusted health information to the public, healthcare professionals, and researchers across the world </a:t>
            </a:r>
            <a:endParaRPr lang="en-US" sz="2100" b="1" i="1" dirty="0" smtClean="0">
              <a:effectLst>
                <a:outerShdw blurRad="38100" dist="38100" dir="2700000" algn="tl">
                  <a:srgbClr val="000000">
                    <a:alpha val="43137"/>
                  </a:srgbClr>
                </a:outerShdw>
              </a:effectLst>
            </a:endParaRPr>
          </a:p>
          <a:p>
            <a:pPr marL="514350" indent="-514350">
              <a:buAutoNum type="arabicPeriod"/>
            </a:pPr>
            <a:r>
              <a:rPr lang="en-US" sz="2100" i="1" dirty="0" smtClean="0">
                <a:effectLst>
                  <a:outerShdw blurRad="38100" dist="38100" dir="2700000" algn="tl">
                    <a:srgbClr val="000000">
                      <a:alpha val="43137"/>
                    </a:srgbClr>
                  </a:outerShdw>
                </a:effectLst>
              </a:rPr>
              <a:t>NLM </a:t>
            </a:r>
            <a:r>
              <a:rPr lang="en-US" sz="2100" i="1" dirty="0">
                <a:effectLst>
                  <a:outerShdw blurRad="38100" dist="38100" dir="2700000" algn="tl">
                    <a:srgbClr val="000000">
                      <a:alpha val="43137"/>
                    </a:srgbClr>
                  </a:outerShdw>
                </a:effectLst>
              </a:rPr>
              <a:t>should </a:t>
            </a:r>
            <a:r>
              <a:rPr lang="en-US" sz="2100" b="1" i="1" dirty="0">
                <a:effectLst>
                  <a:outerShdw blurRad="38100" dist="38100" dir="2700000" algn="tl">
                    <a:srgbClr val="000000">
                      <a:alpha val="43137"/>
                    </a:srgbClr>
                  </a:outerShdw>
                </a:effectLst>
              </a:rPr>
              <a:t>lead efforts to support and catalyze open science, data sharing, and research reproducibility, </a:t>
            </a:r>
            <a:r>
              <a:rPr lang="en-US" sz="2100" i="1" dirty="0">
                <a:effectLst>
                  <a:outerShdw blurRad="38100" dist="38100" dir="2700000" algn="tl">
                    <a:srgbClr val="000000">
                      <a:alpha val="43137"/>
                    </a:srgbClr>
                  </a:outerShdw>
                </a:effectLst>
              </a:rPr>
              <a:t>striving to promote the concept that biomedical information and its transparent analysis are public </a:t>
            </a:r>
            <a:r>
              <a:rPr lang="en-US" sz="2100" i="1" dirty="0" smtClean="0">
                <a:effectLst>
                  <a:outerShdw blurRad="38100" dist="38100" dir="2700000" algn="tl">
                    <a:srgbClr val="000000">
                      <a:alpha val="43137"/>
                    </a:srgbClr>
                  </a:outerShdw>
                </a:effectLst>
              </a:rPr>
              <a:t>goods</a:t>
            </a:r>
          </a:p>
          <a:p>
            <a:pPr marL="514350" indent="-514350">
              <a:buAutoNum type="arabicPeriod"/>
            </a:pPr>
            <a:r>
              <a:rPr lang="en-US" sz="2100" i="1" dirty="0" smtClean="0">
                <a:effectLst>
                  <a:outerShdw blurRad="38100" dist="38100" dir="2700000" algn="tl">
                    <a:srgbClr val="000000">
                      <a:alpha val="43137"/>
                    </a:srgbClr>
                  </a:outerShdw>
                </a:effectLst>
              </a:rPr>
              <a:t>NLM should </a:t>
            </a:r>
            <a:r>
              <a:rPr lang="en-US" sz="2100" b="1" i="1" dirty="0" smtClean="0">
                <a:effectLst>
                  <a:outerShdw blurRad="38100" dist="38100" dir="2700000" algn="tl">
                    <a:srgbClr val="000000">
                      <a:alpha val="43137"/>
                    </a:srgbClr>
                  </a:outerShdw>
                </a:effectLst>
              </a:rPr>
              <a:t>be </a:t>
            </a:r>
            <a:r>
              <a:rPr lang="en-US" sz="2100" b="1" i="1" dirty="0">
                <a:effectLst>
                  <a:outerShdw blurRad="38100" dist="38100" dir="2700000" algn="tl">
                    <a:srgbClr val="000000">
                      <a:alpha val="43137"/>
                    </a:srgbClr>
                  </a:outerShdw>
                </a:effectLst>
              </a:rPr>
              <a:t>the intellectual and programmatic epicenter for data science </a:t>
            </a:r>
            <a:r>
              <a:rPr lang="en-US" sz="2100" i="1" dirty="0">
                <a:effectLst>
                  <a:outerShdw blurRad="38100" dist="38100" dir="2700000" algn="tl">
                    <a:srgbClr val="000000">
                      <a:alpha val="43137"/>
                    </a:srgbClr>
                  </a:outerShdw>
                </a:effectLst>
              </a:rPr>
              <a:t>at NIH and stimulate its advancement throughout biomedical research and application </a:t>
            </a:r>
            <a:endParaRPr lang="en-US" sz="2100" i="1" dirty="0" smtClean="0">
              <a:effectLst>
                <a:outerShdw blurRad="38100" dist="38100" dir="2700000" algn="tl">
                  <a:srgbClr val="000000">
                    <a:alpha val="43137"/>
                  </a:srgbClr>
                </a:outerShdw>
              </a:effectLst>
            </a:endParaRPr>
          </a:p>
          <a:p>
            <a:pPr marL="514350" indent="-514350">
              <a:buAutoNum type="arabicPeriod"/>
            </a:pPr>
            <a:r>
              <a:rPr lang="en-US" sz="2100" i="1" dirty="0" smtClean="0">
                <a:effectLst>
                  <a:outerShdw blurRad="38100" dist="38100" dir="2700000" algn="tl">
                    <a:srgbClr val="000000">
                      <a:alpha val="43137"/>
                    </a:srgbClr>
                  </a:outerShdw>
                </a:effectLst>
              </a:rPr>
              <a:t>NLM </a:t>
            </a:r>
            <a:r>
              <a:rPr lang="en-US" sz="2100" i="1" dirty="0">
                <a:effectLst>
                  <a:outerShdw blurRad="38100" dist="38100" dir="2700000" algn="tl">
                    <a:srgbClr val="000000">
                      <a:alpha val="43137"/>
                    </a:srgbClr>
                  </a:outerShdw>
                </a:effectLst>
              </a:rPr>
              <a:t>should </a:t>
            </a:r>
            <a:r>
              <a:rPr lang="en-US" sz="2100" b="1" i="1" dirty="0">
                <a:effectLst>
                  <a:outerShdw blurRad="38100" dist="38100" dir="2700000" algn="tl">
                    <a:srgbClr val="000000">
                      <a:alpha val="43137"/>
                    </a:srgbClr>
                  </a:outerShdw>
                </a:effectLst>
              </a:rPr>
              <a:t>strengthen its role in fostering the future generation of professionals in biomedical informatics, data science, library sciences, and related disciplines</a:t>
            </a:r>
            <a:r>
              <a:rPr lang="en-US" sz="2100" i="1" dirty="0">
                <a:effectLst>
                  <a:outerShdw blurRad="38100" dist="38100" dir="2700000" algn="tl">
                    <a:srgbClr val="000000">
                      <a:alpha val="43137"/>
                    </a:srgbClr>
                  </a:outerShdw>
                </a:effectLst>
              </a:rPr>
              <a:t> through sustained and focused training efforts </a:t>
            </a:r>
            <a:endParaRPr lang="en-US" sz="2100" i="1" dirty="0" smtClean="0">
              <a:effectLst>
                <a:outerShdw blurRad="38100" dist="38100" dir="2700000" algn="tl">
                  <a:srgbClr val="000000">
                    <a:alpha val="43137"/>
                  </a:srgbClr>
                </a:outerShdw>
              </a:effectLst>
            </a:endParaRPr>
          </a:p>
          <a:p>
            <a:pPr marL="514350" indent="-514350">
              <a:buAutoNum type="arabicPeriod"/>
            </a:pPr>
            <a:r>
              <a:rPr lang="en-US" sz="2100" i="1" dirty="0" smtClean="0">
                <a:effectLst>
                  <a:outerShdw blurRad="38100" dist="38100" dir="2700000" algn="tl">
                    <a:srgbClr val="000000">
                      <a:alpha val="43137"/>
                    </a:srgbClr>
                  </a:outerShdw>
                </a:effectLst>
              </a:rPr>
              <a:t>NLM </a:t>
            </a:r>
            <a:r>
              <a:rPr lang="en-US" sz="2100" i="1" dirty="0">
                <a:effectLst>
                  <a:outerShdw blurRad="38100" dist="38100" dir="2700000" algn="tl">
                    <a:srgbClr val="000000">
                      <a:alpha val="43137"/>
                    </a:srgbClr>
                  </a:outerShdw>
                </a:effectLst>
              </a:rPr>
              <a:t>should </a:t>
            </a:r>
            <a:r>
              <a:rPr lang="en-US" sz="2100" b="1" i="1" dirty="0">
                <a:effectLst>
                  <a:outerShdw blurRad="38100" dist="38100" dir="2700000" algn="tl">
                    <a:srgbClr val="000000">
                      <a:alpha val="43137"/>
                    </a:srgbClr>
                  </a:outerShdw>
                </a:effectLst>
              </a:rPr>
              <a:t>maintain, preserve, and make accessible the nation’s historical efforts in advancing biomedical research and medicine</a:t>
            </a:r>
            <a:r>
              <a:rPr lang="en-US" sz="2100" i="1" dirty="0">
                <a:effectLst>
                  <a:outerShdw blurRad="38100" dist="38100" dir="2700000" algn="tl">
                    <a:srgbClr val="000000">
                      <a:alpha val="43137"/>
                    </a:srgbClr>
                  </a:outerShdw>
                </a:effectLst>
              </a:rPr>
              <a:t>, thereby ensuring that this legacy is both safe and accessible for long-term use </a:t>
            </a:r>
            <a:endParaRPr lang="en-US" sz="2100" dirty="0" smtClean="0">
              <a:effectLst>
                <a:outerShdw blurRad="38100" dist="38100" dir="2700000" algn="tl">
                  <a:srgbClr val="000000">
                    <a:alpha val="43137"/>
                  </a:srgbClr>
                </a:outerShdw>
              </a:effectLst>
            </a:endParaRPr>
          </a:p>
          <a:p>
            <a:pPr marL="514350" indent="-514350">
              <a:buAutoNum type="arabicPeriod"/>
            </a:pPr>
            <a:r>
              <a:rPr lang="en-US" sz="2100" i="1" dirty="0">
                <a:effectLst>
                  <a:outerShdw blurRad="38100" dist="38100" dir="2700000" algn="tl">
                    <a:srgbClr val="000000">
                      <a:alpha val="43137"/>
                    </a:srgbClr>
                  </a:outerShdw>
                </a:effectLst>
              </a:rPr>
              <a:t>New NLM leadership should evaluate what talent, resources, and organizational structures are required to ensure NLM can fully achieve its mission and best allocate its resources </a:t>
            </a:r>
            <a:endParaRPr lang="en-US" sz="2100" dirty="0" smtClean="0">
              <a:effectLst>
                <a:outerShdw blurRad="38100" dist="38100" dir="2700000" algn="tl">
                  <a:srgbClr val="000000">
                    <a:alpha val="43137"/>
                  </a:srgbClr>
                </a:outerShdw>
              </a:effectLst>
            </a:endParaRPr>
          </a:p>
          <a:p>
            <a:pPr marL="514350" indent="-514350">
              <a:buFont typeface="+mj-lt"/>
              <a:buAutoNum type="arabicPeriod"/>
            </a:pPr>
            <a:endParaRPr lang="en-US" sz="2100" dirty="0">
              <a:effectLst>
                <a:outerShdw blurRad="38100" dist="38100" dir="2700000" algn="tl">
                  <a:srgbClr val="000000">
                    <a:alpha val="43137"/>
                  </a:srgbClr>
                </a:outerShdw>
              </a:effectLst>
            </a:endParaRPr>
          </a:p>
        </p:txBody>
      </p:sp>
      <p:sp>
        <p:nvSpPr>
          <p:cNvPr id="4" name="Rectangle 3"/>
          <p:cNvSpPr>
            <a:spLocks noChangeArrowheads="1"/>
          </p:cNvSpPr>
          <p:nvPr/>
        </p:nvSpPr>
        <p:spPr bwMode="auto">
          <a:xfrm>
            <a:off x="2078372" y="6122816"/>
            <a:ext cx="6781800" cy="311494"/>
          </a:xfrm>
          <a:prstGeom prst="rect">
            <a:avLst/>
          </a:prstGeom>
          <a:solidFill>
            <a:schemeClr val="accent1"/>
          </a:solidFill>
          <a:ln w="9525">
            <a:solidFill>
              <a:schemeClr val="tx1"/>
            </a:solidFill>
            <a:miter lim="800000"/>
            <a:headEnd/>
            <a:tailEnd/>
          </a:ln>
          <a:effectLst/>
        </p:spPr>
        <p:txBody>
          <a:bodyPr wrap="none" anchor="ctr"/>
          <a:lstStyle/>
          <a:p>
            <a:pPr algn="ctr">
              <a:defRPr/>
            </a:pPr>
            <a:r>
              <a:rPr lang="en-US" sz="2000" b="1" dirty="0">
                <a:solidFill>
                  <a:schemeClr val="bg1"/>
                </a:solidFill>
                <a:effectLst>
                  <a:outerShdw blurRad="38100" dist="38100" dir="2700000" algn="tl">
                    <a:srgbClr val="000000"/>
                  </a:outerShdw>
                </a:effectLst>
              </a:rPr>
              <a:t>http://acd.od.nih.gov/reports/Report-NLM-06112015-ACD.pdf</a:t>
            </a:r>
          </a:p>
        </p:txBody>
      </p:sp>
      <p:sp>
        <p:nvSpPr>
          <p:cNvPr id="5" name="TextBox 5"/>
          <p:cNvSpPr txBox="1">
            <a:spLocks noChangeArrowheads="1"/>
          </p:cNvSpPr>
          <p:nvPr/>
        </p:nvSpPr>
        <p:spPr bwMode="auto">
          <a:xfrm>
            <a:off x="1" y="62489"/>
            <a:ext cx="4724400" cy="646331"/>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r>
              <a:rPr lang="en-US" b="1" dirty="0" smtClean="0">
                <a:effectLst>
                  <a:outerShdw blurRad="38100" dist="38100" dir="2700000" algn="tl">
                    <a:srgbClr val="000000">
                      <a:alpha val="43137"/>
                    </a:srgbClr>
                  </a:outerShdw>
                </a:effectLst>
                <a:latin typeface="Calibri" pitchFamily="34" charset="0"/>
              </a:rPr>
              <a:t>New NLM Director to initiate Strategic Planning  process  within this framework</a:t>
            </a:r>
            <a:endParaRPr lang="en-US" b="1" dirty="0">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2259986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National Network Reboot</a:t>
            </a:r>
            <a:endParaRPr lang="en-US" dirty="0"/>
          </a:p>
        </p:txBody>
      </p:sp>
      <p:pic>
        <p:nvPicPr>
          <p:cNvPr id="4" name="Picture 3" descr="Screenshot of the  national network of libraries of medicine website" title="Resources for Members of the National Network of Libraries of Medicine (NN/LM)"/>
          <p:cNvPicPr>
            <a:picLocks noChangeAspect="1"/>
          </p:cNvPicPr>
          <p:nvPr/>
        </p:nvPicPr>
        <p:blipFill rotWithShape="1">
          <a:blip r:embed="rId2"/>
          <a:srcRect l="9697" t="11914" r="10303" b="3722"/>
          <a:stretch/>
        </p:blipFill>
        <p:spPr>
          <a:xfrm>
            <a:off x="-20381" y="0"/>
            <a:ext cx="9184761" cy="6053592"/>
          </a:xfrm>
          <a:prstGeom prst="rect">
            <a:avLst/>
          </a:prstGeom>
        </p:spPr>
      </p:pic>
      <p:sp>
        <p:nvSpPr>
          <p:cNvPr id="5" name="TextBox 5"/>
          <p:cNvSpPr txBox="1">
            <a:spLocks noChangeArrowheads="1"/>
          </p:cNvSpPr>
          <p:nvPr/>
        </p:nvSpPr>
        <p:spPr bwMode="auto">
          <a:xfrm>
            <a:off x="457200" y="533400"/>
            <a:ext cx="3581400" cy="461665"/>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r>
              <a:rPr lang="en-US" sz="2400" b="1" dirty="0" smtClean="0">
                <a:effectLst>
                  <a:outerShdw blurRad="38100" dist="38100" dir="2700000" algn="tl">
                    <a:srgbClr val="000000">
                      <a:alpha val="43137"/>
                    </a:srgbClr>
                  </a:outerShdw>
                </a:effectLst>
                <a:latin typeface="Calibri" pitchFamily="34" charset="0"/>
              </a:rPr>
              <a:t>National Network Reboot</a:t>
            </a:r>
            <a:endParaRPr lang="en-US" sz="2400" b="1" dirty="0">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1478684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title="Reproducibility of Pre-Clinical Resear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6675" y="8888918"/>
            <a:ext cx="5267325" cy="784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516" name="Rectangle 13"/>
          <p:cNvSpPr>
            <a:spLocks noChangeArrowheads="1"/>
          </p:cNvSpPr>
          <p:nvPr/>
        </p:nvSpPr>
        <p:spPr bwMode="auto">
          <a:xfrm>
            <a:off x="218661" y="8973253"/>
            <a:ext cx="28271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dirty="0"/>
              <a:t>Courtesy of Dr. S. Silberberg, NINDS</a:t>
            </a:r>
          </a:p>
        </p:txBody>
      </p:sp>
      <p:sp>
        <p:nvSpPr>
          <p:cNvPr id="4" name="Title 3"/>
          <p:cNvSpPr>
            <a:spLocks noGrp="1"/>
          </p:cNvSpPr>
          <p:nvPr>
            <p:ph type="title"/>
          </p:nvPr>
        </p:nvSpPr>
        <p:spPr/>
        <p:txBody>
          <a:bodyPr>
            <a:normAutofit fontScale="90000"/>
          </a:bodyPr>
          <a:lstStyle/>
          <a:p>
            <a:r>
              <a:rPr lang="en-US" dirty="0">
                <a:effectLst>
                  <a:outerShdw blurRad="38100" dist="38100" dir="2700000" algn="tl">
                    <a:srgbClr val="000000">
                      <a:alpha val="43137"/>
                    </a:srgbClr>
                  </a:outerShdw>
                </a:effectLst>
              </a:rPr>
              <a:t>Reproducibility of Pre-Clinical Research</a:t>
            </a:r>
            <a:endParaRPr lang="en-US" dirty="0"/>
          </a:p>
        </p:txBody>
      </p:sp>
      <p:sp>
        <p:nvSpPr>
          <p:cNvPr id="13" name="Slide Number Placeholder 5"/>
          <p:cNvSpPr>
            <a:spLocks noGrp="1"/>
          </p:cNvSpPr>
          <p:nvPr>
            <p:ph type="sldNum" sz="quarter" idx="4294967295"/>
          </p:nvPr>
        </p:nvSpPr>
        <p:spPr>
          <a:xfrm>
            <a:off x="7010400" y="9217025"/>
            <a:ext cx="2133600" cy="457200"/>
          </a:xfrm>
          <a:prstGeom prst="rect">
            <a:avLst/>
          </a:prstGeom>
        </p:spPr>
        <p:txBody>
          <a:bodyPr/>
          <a:lstStyle/>
          <a:p>
            <a:fld id="{E10463E0-55A5-4916-91D5-CB539B9ED901}" type="slidenum">
              <a:rPr lang="en-US" smtClean="0"/>
              <a:pPr/>
              <a:t>9</a:t>
            </a:fld>
            <a:endParaRPr lang="en-US" dirty="0"/>
          </a:p>
        </p:txBody>
      </p:sp>
      <p:pic>
        <p:nvPicPr>
          <p:cNvPr id="5" name="Picture 4" descr="Reproducibility of Pre-Clinical Research&#10;Research!America&#10;Save the date:  June 9-10, 2016&#10;National Library of Medicine &#10;" title="Reproducibility of Pre-Clinical Research"/>
          <p:cNvPicPr>
            <a:picLocks noChangeAspect="1"/>
          </p:cNvPicPr>
          <p:nvPr/>
        </p:nvPicPr>
        <p:blipFill>
          <a:blip r:embed="rId4"/>
          <a:stretch>
            <a:fillRect/>
          </a:stretch>
        </p:blipFill>
        <p:spPr>
          <a:xfrm>
            <a:off x="109329" y="139995"/>
            <a:ext cx="8923809" cy="6780952"/>
          </a:xfrm>
          <a:prstGeom prst="rect">
            <a:avLst/>
          </a:prstGeom>
        </p:spPr>
      </p:pic>
    </p:spTree>
    <p:extLst>
      <p:ext uri="{BB962C8B-B14F-4D97-AF65-F5344CB8AC3E}">
        <p14:creationId xmlns:p14="http://schemas.microsoft.com/office/powerpoint/2010/main" val="1416533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100"/>
                                  </p:stCondLst>
                                  <p:childTnLst>
                                    <p:set>
                                      <p:cBhvr>
                                        <p:cTn id="6" dur="1" fill="hold">
                                          <p:stCondLst>
                                            <p:cond delay="0"/>
                                          </p:stCondLst>
                                        </p:cTn>
                                        <p:tgtEl>
                                          <p:spTgt spid="1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IH NLM logo gre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NIH NLM logo grey</Template>
  <TotalTime>3423</TotalTime>
  <Words>1518</Words>
  <Application>Microsoft Office PowerPoint</Application>
  <PresentationFormat>On-screen Show (4:3)</PresentationFormat>
  <Paragraphs>225</Paragraphs>
  <Slides>34</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American Typewriter</vt:lpstr>
      <vt:lpstr>Arial</vt:lpstr>
      <vt:lpstr>Calibri</vt:lpstr>
      <vt:lpstr>Castellar</vt:lpstr>
      <vt:lpstr>NIH NLM logo grey</vt:lpstr>
      <vt:lpstr> Turning the Kaleidoscope: Changes in  the big picture  The NLM Update – Part 3         </vt:lpstr>
      <vt:lpstr>New NLM Director, Patricia Flatley Brennan, RN, Ph.D. FAAN, FACMI</vt:lpstr>
      <vt:lpstr> </vt:lpstr>
      <vt:lpstr>  </vt:lpstr>
      <vt:lpstr>Staying…</vt:lpstr>
      <vt:lpstr>Departing… </vt:lpstr>
      <vt:lpstr>                                                                Advisory Committee to the Director, NIH NLM Working Group Report, June 11, 2015</vt:lpstr>
      <vt:lpstr>National Network Reboot</vt:lpstr>
      <vt:lpstr>Reproducibility of Pre-Clinical Research</vt:lpstr>
      <vt:lpstr>New NIH grant requirements:   research (2016--); training  (2017--)</vt:lpstr>
      <vt:lpstr>Training resources that may help…</vt:lpstr>
      <vt:lpstr>   </vt:lpstr>
      <vt:lpstr>NIH Plan: Digital Scientific Data  </vt:lpstr>
      <vt:lpstr>More NIH Requests for Input Coming</vt:lpstr>
      <vt:lpstr>BD2K Open Educational Resource Grants Managed by NLM, FY 2015</vt:lpstr>
      <vt:lpstr>FY 2015 Informationist Supplements</vt:lpstr>
      <vt:lpstr>    </vt:lpstr>
      <vt:lpstr>U.S. Clinical Trials Registration &amp; Results Submission Rulemaking Process – drug &amp; device trials (2008-- )</vt:lpstr>
      <vt:lpstr>Progress on public access to publications</vt:lpstr>
      <vt:lpstr>       </vt:lpstr>
      <vt:lpstr>      </vt:lpstr>
      <vt:lpstr>New (better?) measure of impact of articles</vt:lpstr>
      <vt:lpstr>Consolidated Access to International Evidence</vt:lpstr>
      <vt:lpstr>Including Canadian Reviews</vt:lpstr>
      <vt:lpstr>EHRs and Clinical Research Data</vt:lpstr>
      <vt:lpstr>HealthReach  https://healthreach.nlm.nih.gov</vt:lpstr>
      <vt:lpstr>Arctic Health http://arctichealth.nlm.nih.gov/</vt:lpstr>
      <vt:lpstr> Constantly updated sources of NLM Updates</vt:lpstr>
      <vt:lpstr>Constantly updated sources of NLM Updates</vt:lpstr>
      <vt:lpstr> Some things DON’T Change… 118 years of cooperation between Canadian &amp; US health sciences librarians</vt:lpstr>
      <vt:lpstr>NLM Associate Fellows 2015-2016</vt:lpstr>
      <vt:lpstr>NLM Associate Fellows, 2nd Year</vt:lpstr>
      <vt:lpstr>         </vt:lpstr>
      <vt:lpstr>        </vt:lpstr>
    </vt:vector>
  </TitlesOfParts>
  <Company>National Library of Medicine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ModlinM</dc:creator>
  <cp:lastModifiedBy>Herron, Mary (NIH/NLM) [E]</cp:lastModifiedBy>
  <cp:revision>159</cp:revision>
  <cp:lastPrinted>2016-05-14T16:01:29Z</cp:lastPrinted>
  <dcterms:created xsi:type="dcterms:W3CDTF">2014-05-01T18:45:29Z</dcterms:created>
  <dcterms:modified xsi:type="dcterms:W3CDTF">2016-06-08T20:16:13Z</dcterms:modified>
</cp:coreProperties>
</file>