
<file path=[Content_Types].xml><?xml version="1.0" encoding="utf-8"?>
<Types xmlns="http://schemas.openxmlformats.org/package/2006/content-types">
  <Default Extension="png" ContentType="image/png"/>
  <Default Extension="tmp" ContentType="image/png"/>
  <Default Extension="jpeg" ContentType="image/jpeg"/>
  <Default Extension="rels" ContentType="application/vnd.openxmlformats-package.relationships+xml"/>
  <Default Extension="xml" ContentType="application/xml"/>
  <Default Extension="wdp" ContentType="image/vnd.ms-photo"/>
  <Default Extension="gif" ContentType="image/gif"/>
  <Default Extension="tif" ContentType="image/tiff"/>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4"/>
    <p:sldMasterId id="2147483672" r:id="rId5"/>
  </p:sldMasterIdLst>
  <p:notesMasterIdLst>
    <p:notesMasterId r:id="rId64"/>
  </p:notesMasterIdLst>
  <p:handoutMasterIdLst>
    <p:handoutMasterId r:id="rId65"/>
  </p:handoutMasterIdLst>
  <p:sldIdLst>
    <p:sldId id="300" r:id="rId6"/>
    <p:sldId id="404" r:id="rId7"/>
    <p:sldId id="315" r:id="rId8"/>
    <p:sldId id="351" r:id="rId9"/>
    <p:sldId id="419" r:id="rId10"/>
    <p:sldId id="352" r:id="rId11"/>
    <p:sldId id="353" r:id="rId12"/>
    <p:sldId id="354" r:id="rId13"/>
    <p:sldId id="355" r:id="rId14"/>
    <p:sldId id="356" r:id="rId15"/>
    <p:sldId id="357" r:id="rId16"/>
    <p:sldId id="358" r:id="rId17"/>
    <p:sldId id="359" r:id="rId18"/>
    <p:sldId id="316" r:id="rId19"/>
    <p:sldId id="406" r:id="rId20"/>
    <p:sldId id="407" r:id="rId21"/>
    <p:sldId id="408" r:id="rId22"/>
    <p:sldId id="409" r:id="rId23"/>
    <p:sldId id="410" r:id="rId24"/>
    <p:sldId id="411" r:id="rId25"/>
    <p:sldId id="412" r:id="rId26"/>
    <p:sldId id="413" r:id="rId27"/>
    <p:sldId id="414" r:id="rId28"/>
    <p:sldId id="415" r:id="rId29"/>
    <p:sldId id="416" r:id="rId30"/>
    <p:sldId id="417" r:id="rId31"/>
    <p:sldId id="418" r:id="rId32"/>
    <p:sldId id="317" r:id="rId33"/>
    <p:sldId id="344" r:id="rId34"/>
    <p:sldId id="370" r:id="rId35"/>
    <p:sldId id="371" r:id="rId36"/>
    <p:sldId id="346" r:id="rId37"/>
    <p:sldId id="366" r:id="rId38"/>
    <p:sldId id="367" r:id="rId39"/>
    <p:sldId id="368" r:id="rId40"/>
    <p:sldId id="375" r:id="rId41"/>
    <p:sldId id="331" r:id="rId42"/>
    <p:sldId id="378" r:id="rId43"/>
    <p:sldId id="380" r:id="rId44"/>
    <p:sldId id="381" r:id="rId45"/>
    <p:sldId id="382" r:id="rId46"/>
    <p:sldId id="390" r:id="rId47"/>
    <p:sldId id="391" r:id="rId48"/>
    <p:sldId id="340" r:id="rId49"/>
    <p:sldId id="392" r:id="rId50"/>
    <p:sldId id="329" r:id="rId51"/>
    <p:sldId id="402" r:id="rId52"/>
    <p:sldId id="328" r:id="rId53"/>
    <p:sldId id="383" r:id="rId54"/>
    <p:sldId id="384" r:id="rId55"/>
    <p:sldId id="403" r:id="rId56"/>
    <p:sldId id="332" r:id="rId57"/>
    <p:sldId id="337" r:id="rId58"/>
    <p:sldId id="342" r:id="rId59"/>
    <p:sldId id="343" r:id="rId60"/>
    <p:sldId id="333" r:id="rId61"/>
    <p:sldId id="334" r:id="rId62"/>
    <p:sldId id="312" r:id="rId6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4838" autoAdjust="0"/>
    <p:restoredTop sz="86408" autoAdjust="0"/>
  </p:normalViewPr>
  <p:slideViewPr>
    <p:cSldViewPr snapToGrid="0" snapToObjects="1">
      <p:cViewPr varScale="1">
        <p:scale>
          <a:sx n="72" d="100"/>
          <a:sy n="72" d="100"/>
        </p:scale>
        <p:origin x="60" y="714"/>
      </p:cViewPr>
      <p:guideLst>
        <p:guide orient="horz" pos="2160"/>
        <p:guide pos="3840"/>
      </p:guideLst>
    </p:cSldViewPr>
  </p:slideViewPr>
  <p:outlineViewPr>
    <p:cViewPr>
      <p:scale>
        <a:sx n="33" d="100"/>
        <a:sy n="33" d="100"/>
      </p:scale>
      <p:origin x="0" y="-12282"/>
    </p:cViewPr>
  </p:outlineViewPr>
  <p:notesTextViewPr>
    <p:cViewPr>
      <p:scale>
        <a:sx n="1" d="1"/>
        <a:sy n="1" d="1"/>
      </p:scale>
      <p:origin x="0" y="0"/>
    </p:cViewPr>
  </p:notesTextViewPr>
  <p:sorterViewPr>
    <p:cViewPr varScale="1">
      <p:scale>
        <a:sx n="1" d="1"/>
        <a:sy n="1" d="1"/>
      </p:scale>
      <p:origin x="0" y="-16272"/>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slide" Target="slides/slide42.xml"/><Relationship Id="rId50" Type="http://schemas.openxmlformats.org/officeDocument/2006/relationships/slide" Target="slides/slide45.xml"/><Relationship Id="rId55" Type="http://schemas.openxmlformats.org/officeDocument/2006/relationships/slide" Target="slides/slide50.xml"/><Relationship Id="rId63" Type="http://schemas.openxmlformats.org/officeDocument/2006/relationships/slide" Target="slides/slide58.xml"/><Relationship Id="rId68" Type="http://schemas.openxmlformats.org/officeDocument/2006/relationships/theme" Target="theme/theme1.xml"/><Relationship Id="rId7" Type="http://schemas.openxmlformats.org/officeDocument/2006/relationships/slide" Target="slides/slide2.xml"/><Relationship Id="rId2" Type="http://schemas.openxmlformats.org/officeDocument/2006/relationships/customXml" Target="../customXml/item2.xml"/><Relationship Id="rId16" Type="http://schemas.openxmlformats.org/officeDocument/2006/relationships/slide" Target="slides/slide11.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slide" Target="slides/slide40.xml"/><Relationship Id="rId53" Type="http://schemas.openxmlformats.org/officeDocument/2006/relationships/slide" Target="slides/slide48.xml"/><Relationship Id="rId58" Type="http://schemas.openxmlformats.org/officeDocument/2006/relationships/slide" Target="slides/slide53.xml"/><Relationship Id="rId66" Type="http://schemas.openxmlformats.org/officeDocument/2006/relationships/presProps" Target="presProps.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slide" Target="slides/slide44.xml"/><Relationship Id="rId57" Type="http://schemas.openxmlformats.org/officeDocument/2006/relationships/slide" Target="slides/slide52.xml"/><Relationship Id="rId61" Type="http://schemas.openxmlformats.org/officeDocument/2006/relationships/slide" Target="slides/slide56.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slide" Target="slides/slide39.xml"/><Relationship Id="rId52" Type="http://schemas.openxmlformats.org/officeDocument/2006/relationships/slide" Target="slides/slide47.xml"/><Relationship Id="rId60" Type="http://schemas.openxmlformats.org/officeDocument/2006/relationships/slide" Target="slides/slide55.xml"/><Relationship Id="rId65" Type="http://schemas.openxmlformats.org/officeDocument/2006/relationships/handoutMaster" Target="handoutMasters/handoutMaster1.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slide" Target="slides/slide43.xml"/><Relationship Id="rId56" Type="http://schemas.openxmlformats.org/officeDocument/2006/relationships/slide" Target="slides/slide51.xml"/><Relationship Id="rId64" Type="http://schemas.openxmlformats.org/officeDocument/2006/relationships/notesMaster" Target="notesMasters/notesMaster1.xml"/><Relationship Id="rId69" Type="http://schemas.openxmlformats.org/officeDocument/2006/relationships/tableStyles" Target="tableStyles.xml"/><Relationship Id="rId8" Type="http://schemas.openxmlformats.org/officeDocument/2006/relationships/slide" Target="slides/slide3.xml"/><Relationship Id="rId51" Type="http://schemas.openxmlformats.org/officeDocument/2006/relationships/slide" Target="slides/slide46.xml"/><Relationship Id="rId3" Type="http://schemas.openxmlformats.org/officeDocument/2006/relationships/customXml" Target="../customXml/item3.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59" Type="http://schemas.openxmlformats.org/officeDocument/2006/relationships/slide" Target="slides/slide54.xml"/><Relationship Id="rId67" Type="http://schemas.openxmlformats.org/officeDocument/2006/relationships/viewProps" Target="viewProps.xml"/><Relationship Id="rId20" Type="http://schemas.openxmlformats.org/officeDocument/2006/relationships/slide" Target="slides/slide15.xml"/><Relationship Id="rId41" Type="http://schemas.openxmlformats.org/officeDocument/2006/relationships/slide" Target="slides/slide36.xml"/><Relationship Id="rId54" Type="http://schemas.openxmlformats.org/officeDocument/2006/relationships/slide" Target="slides/slide49.xml"/><Relationship Id="rId62" Type="http://schemas.openxmlformats.org/officeDocument/2006/relationships/slide" Target="slides/slide57.xml"/></Relationships>
</file>

<file path=ppt/diagrams/colors1.xml><?xml version="1.0" encoding="utf-8"?>
<dgm:colorsDef xmlns:dgm="http://schemas.openxmlformats.org/drawingml/2006/diagram" xmlns:a="http://schemas.openxmlformats.org/drawingml/2006/main" uniqueId="urn:microsoft.com/office/officeart/2005/8/colors/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172A6F8-B36D-4F1E-A95E-577A004F729B}" type="doc">
      <dgm:prSet loTypeId="urn:microsoft.com/office/officeart/2005/8/layout/hierarchy4" loCatId="relationship" qsTypeId="urn:microsoft.com/office/officeart/2005/8/quickstyle/simple5" qsCatId="simple" csTypeId="urn:microsoft.com/office/officeart/2005/8/colors/accent0_3" csCatId="mainScheme" phldr="1"/>
      <dgm:spPr/>
      <dgm:t>
        <a:bodyPr/>
        <a:lstStyle/>
        <a:p>
          <a:endParaRPr lang="en-US"/>
        </a:p>
      </dgm:t>
    </dgm:pt>
    <dgm:pt modelId="{CF669FCF-D9D3-4CA6-922E-1A3F264746A1}">
      <dgm:prSet phldrT="[Text]"/>
      <dgm:spPr/>
      <dgm:t>
        <a:bodyPr/>
        <a:lstStyle/>
        <a:p>
          <a:r>
            <a:rPr lang="en-US" dirty="0"/>
            <a:t>National Network Steering Committee (NNSC)</a:t>
          </a:r>
        </a:p>
      </dgm:t>
    </dgm:pt>
    <dgm:pt modelId="{62FED00B-356A-445E-A416-DA46AA28D07C}" type="parTrans" cxnId="{BAC02B63-018A-4821-9722-56932E88D3DF}">
      <dgm:prSet/>
      <dgm:spPr/>
      <dgm:t>
        <a:bodyPr/>
        <a:lstStyle/>
        <a:p>
          <a:endParaRPr lang="en-US"/>
        </a:p>
      </dgm:t>
    </dgm:pt>
    <dgm:pt modelId="{E4752009-7F28-4035-8B85-4A81863B97D7}" type="sibTrans" cxnId="{BAC02B63-018A-4821-9722-56932E88D3DF}">
      <dgm:prSet/>
      <dgm:spPr/>
      <dgm:t>
        <a:bodyPr/>
        <a:lstStyle/>
        <a:p>
          <a:endParaRPr lang="en-US"/>
        </a:p>
      </dgm:t>
    </dgm:pt>
    <dgm:pt modelId="{89DA72BE-48C8-40B4-9D87-FB34BFFC27D3}">
      <dgm:prSet/>
      <dgm:spPr/>
      <dgm:t>
        <a:bodyPr/>
        <a:lstStyle/>
        <a:p>
          <a:r>
            <a:rPr lang="en-US" dirty="0"/>
            <a:t>Regional Medical Libraries</a:t>
          </a:r>
        </a:p>
      </dgm:t>
    </dgm:pt>
    <dgm:pt modelId="{E97ABBAC-C3DA-4375-8366-58FE5973A265}" type="parTrans" cxnId="{D2C8C16B-1BBD-4176-89D7-0EEF432D1C46}">
      <dgm:prSet/>
      <dgm:spPr/>
      <dgm:t>
        <a:bodyPr/>
        <a:lstStyle/>
        <a:p>
          <a:endParaRPr lang="en-US"/>
        </a:p>
      </dgm:t>
    </dgm:pt>
    <dgm:pt modelId="{0223B149-F987-4A0C-B21D-073514A36856}" type="sibTrans" cxnId="{D2C8C16B-1BBD-4176-89D7-0EEF432D1C46}">
      <dgm:prSet/>
      <dgm:spPr/>
      <dgm:t>
        <a:bodyPr/>
        <a:lstStyle/>
        <a:p>
          <a:endParaRPr lang="en-US"/>
        </a:p>
      </dgm:t>
    </dgm:pt>
    <dgm:pt modelId="{67E0484E-9D30-4FCE-AD24-006BCE41DB45}">
      <dgm:prSet/>
      <dgm:spPr/>
      <dgm:t>
        <a:bodyPr/>
        <a:lstStyle/>
        <a:p>
          <a:r>
            <a:rPr lang="en-US" dirty="0"/>
            <a:t>NNLM Offices</a:t>
          </a:r>
        </a:p>
      </dgm:t>
    </dgm:pt>
    <dgm:pt modelId="{92B1C31A-D0C7-4832-BCDC-29EDA7409E0A}" type="sibTrans" cxnId="{E99E8C7E-9B96-48C4-B36E-458DDD5C6FB3}">
      <dgm:prSet/>
      <dgm:spPr/>
      <dgm:t>
        <a:bodyPr/>
        <a:lstStyle/>
        <a:p>
          <a:endParaRPr lang="en-US"/>
        </a:p>
      </dgm:t>
    </dgm:pt>
    <dgm:pt modelId="{B652E2E0-5FC3-4E38-8696-197AB92087E9}" type="parTrans" cxnId="{E99E8C7E-9B96-48C4-B36E-458DDD5C6FB3}">
      <dgm:prSet/>
      <dgm:spPr/>
      <dgm:t>
        <a:bodyPr/>
        <a:lstStyle/>
        <a:p>
          <a:endParaRPr lang="en-US"/>
        </a:p>
      </dgm:t>
    </dgm:pt>
    <dgm:pt modelId="{E072137B-6FC5-440D-A7F4-61CCF2E36779}">
      <dgm:prSet/>
      <dgm:spPr/>
      <dgm:t>
        <a:bodyPr/>
        <a:lstStyle/>
        <a:p>
          <a:r>
            <a:rPr lang="en-US" dirty="0"/>
            <a:t>DOCLINE (NDCO)</a:t>
          </a:r>
        </a:p>
      </dgm:t>
    </dgm:pt>
    <dgm:pt modelId="{7E0A7458-F9BF-4E2B-B67A-36DE0DA5F653}" type="parTrans" cxnId="{539FA3AD-275C-4F35-A671-9CDC7FA7199A}">
      <dgm:prSet/>
      <dgm:spPr/>
      <dgm:t>
        <a:bodyPr/>
        <a:lstStyle/>
        <a:p>
          <a:endParaRPr lang="en-US"/>
        </a:p>
      </dgm:t>
    </dgm:pt>
    <dgm:pt modelId="{E1B6E3EA-2A75-451F-B144-CBAD80BBFBD0}" type="sibTrans" cxnId="{539FA3AD-275C-4F35-A671-9CDC7FA7199A}">
      <dgm:prSet/>
      <dgm:spPr/>
      <dgm:t>
        <a:bodyPr/>
        <a:lstStyle/>
        <a:p>
          <a:endParaRPr lang="en-US"/>
        </a:p>
      </dgm:t>
    </dgm:pt>
    <dgm:pt modelId="{A3F9443F-875E-4C5C-9C47-37EC57A77FEC}">
      <dgm:prSet/>
      <dgm:spPr/>
      <dgm:t>
        <a:bodyPr/>
        <a:lstStyle/>
        <a:p>
          <a:r>
            <a:rPr lang="en-US" dirty="0"/>
            <a:t>Evaluation</a:t>
          </a:r>
        </a:p>
        <a:p>
          <a:r>
            <a:rPr lang="en-US" dirty="0"/>
            <a:t>(NEO)</a:t>
          </a:r>
        </a:p>
      </dgm:t>
    </dgm:pt>
    <dgm:pt modelId="{21011BB3-38D5-417D-9A30-F7FB4CE190E9}" type="parTrans" cxnId="{10B73580-9D10-407F-AC09-0696CB2F3007}">
      <dgm:prSet/>
      <dgm:spPr/>
      <dgm:t>
        <a:bodyPr/>
        <a:lstStyle/>
        <a:p>
          <a:endParaRPr lang="en-US"/>
        </a:p>
      </dgm:t>
    </dgm:pt>
    <dgm:pt modelId="{40DC2E22-ADFE-4254-A779-89048A0B25D1}" type="sibTrans" cxnId="{10B73580-9D10-407F-AC09-0696CB2F3007}">
      <dgm:prSet/>
      <dgm:spPr/>
      <dgm:t>
        <a:bodyPr/>
        <a:lstStyle/>
        <a:p>
          <a:endParaRPr lang="en-US"/>
        </a:p>
      </dgm:t>
    </dgm:pt>
    <dgm:pt modelId="{B5035326-6C27-4A9F-BAFB-36F2C3F8FBAC}">
      <dgm:prSet/>
      <dgm:spPr/>
      <dgm:t>
        <a:bodyPr/>
        <a:lstStyle/>
        <a:p>
          <a:r>
            <a:rPr lang="en-US" dirty="0"/>
            <a:t>Public Health Coordination</a:t>
          </a:r>
        </a:p>
        <a:p>
          <a:r>
            <a:rPr lang="en-US" dirty="0"/>
            <a:t>(NPHCO)</a:t>
          </a:r>
        </a:p>
      </dgm:t>
    </dgm:pt>
    <dgm:pt modelId="{173DEB6E-D714-4526-B2D8-10F68012A5AF}" type="parTrans" cxnId="{45D2F9DE-48C2-4A2A-9C07-5A065920AC5C}">
      <dgm:prSet/>
      <dgm:spPr/>
      <dgm:t>
        <a:bodyPr/>
        <a:lstStyle/>
        <a:p>
          <a:endParaRPr lang="en-US"/>
        </a:p>
      </dgm:t>
    </dgm:pt>
    <dgm:pt modelId="{077FCE04-CC25-44AD-AB52-F0233DEF34C3}" type="sibTrans" cxnId="{45D2F9DE-48C2-4A2A-9C07-5A065920AC5C}">
      <dgm:prSet/>
      <dgm:spPr/>
      <dgm:t>
        <a:bodyPr/>
        <a:lstStyle/>
        <a:p>
          <a:endParaRPr lang="en-US"/>
        </a:p>
      </dgm:t>
    </dgm:pt>
    <dgm:pt modelId="{0969DA3B-CD94-4FE3-8CED-BC3AC1D20ADD}">
      <dgm:prSet/>
      <dgm:spPr/>
      <dgm:t>
        <a:bodyPr/>
        <a:lstStyle/>
        <a:p>
          <a:r>
            <a:rPr lang="en-US" dirty="0"/>
            <a:t>Training (NTO)</a:t>
          </a:r>
        </a:p>
      </dgm:t>
    </dgm:pt>
    <dgm:pt modelId="{607FA206-5076-418A-A531-5432AEE8D518}" type="parTrans" cxnId="{BEBA2519-9645-4854-B341-26CE27C991FF}">
      <dgm:prSet/>
      <dgm:spPr/>
      <dgm:t>
        <a:bodyPr/>
        <a:lstStyle/>
        <a:p>
          <a:endParaRPr lang="en-US"/>
        </a:p>
      </dgm:t>
    </dgm:pt>
    <dgm:pt modelId="{B3DE2349-A928-4F96-8F33-AB62FF77CEA3}" type="sibTrans" cxnId="{BEBA2519-9645-4854-B341-26CE27C991FF}">
      <dgm:prSet/>
      <dgm:spPr/>
      <dgm:t>
        <a:bodyPr/>
        <a:lstStyle/>
        <a:p>
          <a:endParaRPr lang="en-US"/>
        </a:p>
      </dgm:t>
    </dgm:pt>
    <dgm:pt modelId="{97139F82-96AA-47F7-8F7E-10B7A0742A40}">
      <dgm:prSet/>
      <dgm:spPr/>
      <dgm:t>
        <a:bodyPr/>
        <a:lstStyle/>
        <a:p>
          <a:r>
            <a:rPr lang="en-US" dirty="0"/>
            <a:t>Web Services (NWSO)</a:t>
          </a:r>
        </a:p>
      </dgm:t>
    </dgm:pt>
    <dgm:pt modelId="{48C9B0F9-AFC7-4A79-B524-0D842D5BB7E0}" type="parTrans" cxnId="{EF2765A6-1175-4253-8401-E25C0064B1A8}">
      <dgm:prSet/>
      <dgm:spPr/>
      <dgm:t>
        <a:bodyPr/>
        <a:lstStyle/>
        <a:p>
          <a:endParaRPr lang="en-US"/>
        </a:p>
      </dgm:t>
    </dgm:pt>
    <dgm:pt modelId="{85A6F16A-DA72-4080-839A-C3B03190ABBB}" type="sibTrans" cxnId="{EF2765A6-1175-4253-8401-E25C0064B1A8}">
      <dgm:prSet/>
      <dgm:spPr/>
      <dgm:t>
        <a:bodyPr/>
        <a:lstStyle/>
        <a:p>
          <a:endParaRPr lang="en-US"/>
        </a:p>
      </dgm:t>
    </dgm:pt>
    <dgm:pt modelId="{081CA77C-CBFD-4D45-9B6A-4B1ECCB279CE}">
      <dgm:prSet custT="1"/>
      <dgm:spPr/>
      <dgm:t>
        <a:bodyPr/>
        <a:lstStyle/>
        <a:p>
          <a:r>
            <a:rPr lang="en-US" sz="1600" dirty="0"/>
            <a:t>MAR</a:t>
          </a:r>
        </a:p>
      </dgm:t>
    </dgm:pt>
    <dgm:pt modelId="{7FA49867-CCB5-4CE4-9BE0-BE0739428E2A}" type="parTrans" cxnId="{5B23B427-F48F-4CF7-B897-6A7114766BD3}">
      <dgm:prSet/>
      <dgm:spPr/>
      <dgm:t>
        <a:bodyPr/>
        <a:lstStyle/>
        <a:p>
          <a:endParaRPr lang="en-US"/>
        </a:p>
      </dgm:t>
    </dgm:pt>
    <dgm:pt modelId="{DB5EF677-8ADA-438E-99BF-8878BF6F61D2}" type="sibTrans" cxnId="{5B23B427-F48F-4CF7-B897-6A7114766BD3}">
      <dgm:prSet/>
      <dgm:spPr/>
      <dgm:t>
        <a:bodyPr/>
        <a:lstStyle/>
        <a:p>
          <a:endParaRPr lang="en-US"/>
        </a:p>
      </dgm:t>
    </dgm:pt>
    <dgm:pt modelId="{0D6F080D-545C-4958-B7BE-4C0984BC66B8}">
      <dgm:prSet/>
      <dgm:spPr/>
      <dgm:t>
        <a:bodyPr/>
        <a:lstStyle/>
        <a:p>
          <a:r>
            <a:rPr lang="en-US" dirty="0"/>
            <a:t>MCR</a:t>
          </a:r>
        </a:p>
      </dgm:t>
    </dgm:pt>
    <dgm:pt modelId="{A397E637-8C99-4F5B-936D-60D51515AE18}" type="parTrans" cxnId="{1B6AE074-F9FB-490D-80BF-83D73E387524}">
      <dgm:prSet/>
      <dgm:spPr/>
      <dgm:t>
        <a:bodyPr/>
        <a:lstStyle/>
        <a:p>
          <a:endParaRPr lang="en-US"/>
        </a:p>
      </dgm:t>
    </dgm:pt>
    <dgm:pt modelId="{A09F4D75-2A55-44F4-8244-5F857E3623A0}" type="sibTrans" cxnId="{1B6AE074-F9FB-490D-80BF-83D73E387524}">
      <dgm:prSet/>
      <dgm:spPr/>
      <dgm:t>
        <a:bodyPr/>
        <a:lstStyle/>
        <a:p>
          <a:endParaRPr lang="en-US"/>
        </a:p>
      </dgm:t>
    </dgm:pt>
    <dgm:pt modelId="{18F36C54-2C68-4628-ADEC-6BD7997F85AF}">
      <dgm:prSet/>
      <dgm:spPr/>
      <dgm:t>
        <a:bodyPr/>
        <a:lstStyle/>
        <a:p>
          <a:r>
            <a:rPr lang="en-US" dirty="0"/>
            <a:t>GMR</a:t>
          </a:r>
        </a:p>
      </dgm:t>
    </dgm:pt>
    <dgm:pt modelId="{A233791C-9CE3-4C1C-A3EB-5A640FBCFC80}" type="parTrans" cxnId="{5C13124E-A962-4338-BDEE-59D7D4E6D9C3}">
      <dgm:prSet/>
      <dgm:spPr/>
      <dgm:t>
        <a:bodyPr/>
        <a:lstStyle/>
        <a:p>
          <a:endParaRPr lang="en-US"/>
        </a:p>
      </dgm:t>
    </dgm:pt>
    <dgm:pt modelId="{3117C6FB-A4E9-46F0-8F4A-5F328A8129AC}" type="sibTrans" cxnId="{5C13124E-A962-4338-BDEE-59D7D4E6D9C3}">
      <dgm:prSet/>
      <dgm:spPr/>
      <dgm:t>
        <a:bodyPr/>
        <a:lstStyle/>
        <a:p>
          <a:endParaRPr lang="en-US"/>
        </a:p>
      </dgm:t>
    </dgm:pt>
    <dgm:pt modelId="{D3703D3B-30C8-4F17-B306-E6111A1AB1A9}">
      <dgm:prSet/>
      <dgm:spPr/>
      <dgm:t>
        <a:bodyPr/>
        <a:lstStyle/>
        <a:p>
          <a:r>
            <a:rPr lang="en-US" dirty="0"/>
            <a:t>GMR</a:t>
          </a:r>
        </a:p>
      </dgm:t>
    </dgm:pt>
    <dgm:pt modelId="{73443841-79ED-4987-BF22-40713F01B770}" type="parTrans" cxnId="{9CBF1679-67AA-4B93-980B-9E32F226EEF3}">
      <dgm:prSet/>
      <dgm:spPr/>
      <dgm:t>
        <a:bodyPr/>
        <a:lstStyle/>
        <a:p>
          <a:endParaRPr lang="en-US"/>
        </a:p>
      </dgm:t>
    </dgm:pt>
    <dgm:pt modelId="{02F96EB5-020C-4561-9C8E-9BBA5F812C02}" type="sibTrans" cxnId="{9CBF1679-67AA-4B93-980B-9E32F226EEF3}">
      <dgm:prSet/>
      <dgm:spPr/>
      <dgm:t>
        <a:bodyPr/>
        <a:lstStyle/>
        <a:p>
          <a:endParaRPr lang="en-US"/>
        </a:p>
      </dgm:t>
    </dgm:pt>
    <dgm:pt modelId="{ED8A2D99-FEDC-4BFF-AF8E-47AF5E598BCA}">
      <dgm:prSet/>
      <dgm:spPr/>
      <dgm:t>
        <a:bodyPr/>
        <a:lstStyle/>
        <a:p>
          <a:r>
            <a:rPr lang="en-US" dirty="0"/>
            <a:t>PNR</a:t>
          </a:r>
        </a:p>
      </dgm:t>
    </dgm:pt>
    <dgm:pt modelId="{AC96E4F1-3C97-4010-842F-411BABB436FA}" type="parTrans" cxnId="{7587D3A6-DE98-49D1-9E2A-09072A713492}">
      <dgm:prSet/>
      <dgm:spPr/>
      <dgm:t>
        <a:bodyPr/>
        <a:lstStyle/>
        <a:p>
          <a:endParaRPr lang="en-US"/>
        </a:p>
      </dgm:t>
    </dgm:pt>
    <dgm:pt modelId="{3C3067E7-82C3-4E89-9A10-9B0C1C95BA6D}" type="sibTrans" cxnId="{7587D3A6-DE98-49D1-9E2A-09072A713492}">
      <dgm:prSet/>
      <dgm:spPr/>
      <dgm:t>
        <a:bodyPr/>
        <a:lstStyle/>
        <a:p>
          <a:endParaRPr lang="en-US"/>
        </a:p>
      </dgm:t>
    </dgm:pt>
    <dgm:pt modelId="{A32F32B9-505C-42DC-9AAD-4C0C23F9AC4A}">
      <dgm:prSet/>
      <dgm:spPr/>
      <dgm:t>
        <a:bodyPr/>
        <a:lstStyle/>
        <a:p>
          <a:r>
            <a:rPr lang="en-US" dirty="0"/>
            <a:t>PSR</a:t>
          </a:r>
        </a:p>
      </dgm:t>
    </dgm:pt>
    <dgm:pt modelId="{90093454-4566-4C48-AC22-58E96FE4D8D5}" type="parTrans" cxnId="{883712F0-6607-4793-B99D-6AA2FEE4C245}">
      <dgm:prSet/>
      <dgm:spPr/>
      <dgm:t>
        <a:bodyPr/>
        <a:lstStyle/>
        <a:p>
          <a:endParaRPr lang="en-US"/>
        </a:p>
      </dgm:t>
    </dgm:pt>
    <dgm:pt modelId="{75BCF8F4-6E97-452C-B2C9-09E3ABE44D2C}" type="sibTrans" cxnId="{883712F0-6607-4793-B99D-6AA2FEE4C245}">
      <dgm:prSet/>
      <dgm:spPr/>
      <dgm:t>
        <a:bodyPr/>
        <a:lstStyle/>
        <a:p>
          <a:endParaRPr lang="en-US"/>
        </a:p>
      </dgm:t>
    </dgm:pt>
    <dgm:pt modelId="{D923F4E5-30E5-4E79-BDA6-845C52B31599}">
      <dgm:prSet/>
      <dgm:spPr/>
      <dgm:t>
        <a:bodyPr/>
        <a:lstStyle/>
        <a:p>
          <a:r>
            <a:rPr lang="en-US" dirty="0"/>
            <a:t>SCR</a:t>
          </a:r>
        </a:p>
      </dgm:t>
    </dgm:pt>
    <dgm:pt modelId="{D04D7890-AB62-4348-BA33-8B3522198E6A}" type="parTrans" cxnId="{70FE83A7-29B0-4D78-A94F-FAA6B7B986D7}">
      <dgm:prSet/>
      <dgm:spPr/>
      <dgm:t>
        <a:bodyPr/>
        <a:lstStyle/>
        <a:p>
          <a:endParaRPr lang="en-US"/>
        </a:p>
      </dgm:t>
    </dgm:pt>
    <dgm:pt modelId="{211862B8-5B17-4890-B283-C41BE005007E}" type="sibTrans" cxnId="{70FE83A7-29B0-4D78-A94F-FAA6B7B986D7}">
      <dgm:prSet/>
      <dgm:spPr/>
      <dgm:t>
        <a:bodyPr/>
        <a:lstStyle/>
        <a:p>
          <a:endParaRPr lang="en-US"/>
        </a:p>
      </dgm:t>
    </dgm:pt>
    <dgm:pt modelId="{E0B61886-1C27-44A9-A2F2-6955ED1D0CE1}">
      <dgm:prSet/>
      <dgm:spPr/>
      <dgm:t>
        <a:bodyPr/>
        <a:lstStyle/>
        <a:p>
          <a:r>
            <a:rPr lang="en-US" dirty="0"/>
            <a:t>SEA</a:t>
          </a:r>
        </a:p>
      </dgm:t>
    </dgm:pt>
    <dgm:pt modelId="{6E14C81C-7664-4FB9-B10F-1BE183016A79}" type="parTrans" cxnId="{0234DA90-E559-494E-A9C2-B5BB4D35C91C}">
      <dgm:prSet/>
      <dgm:spPr/>
      <dgm:t>
        <a:bodyPr/>
        <a:lstStyle/>
        <a:p>
          <a:endParaRPr lang="en-US"/>
        </a:p>
      </dgm:t>
    </dgm:pt>
    <dgm:pt modelId="{E7B26410-902C-451D-9683-3D8F80A640E9}" type="sibTrans" cxnId="{0234DA90-E559-494E-A9C2-B5BB4D35C91C}">
      <dgm:prSet/>
      <dgm:spPr/>
      <dgm:t>
        <a:bodyPr/>
        <a:lstStyle/>
        <a:p>
          <a:endParaRPr lang="en-US"/>
        </a:p>
      </dgm:t>
    </dgm:pt>
    <dgm:pt modelId="{33B6F320-AD24-4CB3-9996-A20D09383DFF}">
      <dgm:prSet/>
      <dgm:spPr/>
      <dgm:t>
        <a:bodyPr/>
        <a:lstStyle/>
        <a:p>
          <a:r>
            <a:rPr lang="en-US" dirty="0"/>
            <a:t>NNSC Subcommittees and National Initiatives</a:t>
          </a:r>
        </a:p>
      </dgm:t>
    </dgm:pt>
    <dgm:pt modelId="{F8C2839B-4BEF-4482-874F-65585D3C1173}" type="parTrans" cxnId="{BC83FBCD-EF8D-47FC-AB7F-4F4256BB4D3C}">
      <dgm:prSet/>
      <dgm:spPr/>
      <dgm:t>
        <a:bodyPr/>
        <a:lstStyle/>
        <a:p>
          <a:endParaRPr lang="en-US"/>
        </a:p>
      </dgm:t>
    </dgm:pt>
    <dgm:pt modelId="{30E5CFBB-FC00-4645-854E-C0400C2A4680}" type="sibTrans" cxnId="{BC83FBCD-EF8D-47FC-AB7F-4F4256BB4D3C}">
      <dgm:prSet/>
      <dgm:spPr/>
      <dgm:t>
        <a:bodyPr/>
        <a:lstStyle/>
        <a:p>
          <a:endParaRPr lang="en-US"/>
        </a:p>
      </dgm:t>
    </dgm:pt>
    <dgm:pt modelId="{7D05F019-F813-4AF0-84F6-68AC55D74C91}">
      <dgm:prSet/>
      <dgm:spPr/>
      <dgm:t>
        <a:bodyPr/>
        <a:lstStyle/>
        <a:p>
          <a:r>
            <a:rPr lang="en-US" dirty="0"/>
            <a:t>NNLM Research Data Management</a:t>
          </a:r>
        </a:p>
      </dgm:t>
    </dgm:pt>
    <dgm:pt modelId="{24B51093-E6FA-4CC8-B3F3-D9010FB6FF57}" type="parTrans" cxnId="{ED7CFC24-6977-45DE-A3C1-53589A044D5F}">
      <dgm:prSet/>
      <dgm:spPr/>
      <dgm:t>
        <a:bodyPr/>
        <a:lstStyle/>
        <a:p>
          <a:endParaRPr lang="en-US"/>
        </a:p>
      </dgm:t>
    </dgm:pt>
    <dgm:pt modelId="{49F953BA-434C-40B4-90D0-E1A90E1504D5}" type="sibTrans" cxnId="{ED7CFC24-6977-45DE-A3C1-53589A044D5F}">
      <dgm:prSet/>
      <dgm:spPr/>
      <dgm:t>
        <a:bodyPr/>
        <a:lstStyle/>
        <a:p>
          <a:endParaRPr lang="en-US"/>
        </a:p>
      </dgm:t>
    </dgm:pt>
    <dgm:pt modelId="{C109AA69-48B3-454F-80E2-A5FB765CCF6E}">
      <dgm:prSet/>
      <dgm:spPr/>
      <dgm:t>
        <a:bodyPr/>
        <a:lstStyle/>
        <a:p>
          <a:r>
            <a:rPr lang="en-US" dirty="0"/>
            <a:t>Public Library Initiative</a:t>
          </a:r>
        </a:p>
      </dgm:t>
    </dgm:pt>
    <dgm:pt modelId="{F0812740-A850-4B42-AE53-15C7EEDC99BF}" type="parTrans" cxnId="{AEF0CC12-7776-4391-BDCA-D58A14E83C27}">
      <dgm:prSet/>
      <dgm:spPr/>
      <dgm:t>
        <a:bodyPr/>
        <a:lstStyle/>
        <a:p>
          <a:endParaRPr lang="en-US"/>
        </a:p>
      </dgm:t>
    </dgm:pt>
    <dgm:pt modelId="{15921BF2-4D1D-4FE8-AD13-EED482E552F6}" type="sibTrans" cxnId="{AEF0CC12-7776-4391-BDCA-D58A14E83C27}">
      <dgm:prSet/>
      <dgm:spPr/>
      <dgm:t>
        <a:bodyPr/>
        <a:lstStyle/>
        <a:p>
          <a:endParaRPr lang="en-US"/>
        </a:p>
      </dgm:t>
    </dgm:pt>
    <dgm:pt modelId="{F1C18552-60F0-4018-B148-A9B89F67D708}" type="pres">
      <dgm:prSet presAssocID="{7172A6F8-B36D-4F1E-A95E-577A004F729B}" presName="Name0" presStyleCnt="0">
        <dgm:presLayoutVars>
          <dgm:chPref val="1"/>
          <dgm:dir/>
          <dgm:animOne val="branch"/>
          <dgm:animLvl val="lvl"/>
          <dgm:resizeHandles/>
        </dgm:presLayoutVars>
      </dgm:prSet>
      <dgm:spPr/>
    </dgm:pt>
    <dgm:pt modelId="{B1410D8C-BA7C-4375-A315-5633B8F34759}" type="pres">
      <dgm:prSet presAssocID="{CF669FCF-D9D3-4CA6-922E-1A3F264746A1}" presName="vertOne" presStyleCnt="0"/>
      <dgm:spPr/>
    </dgm:pt>
    <dgm:pt modelId="{3D602027-EB80-4CDC-9B8F-9376B72ECE76}" type="pres">
      <dgm:prSet presAssocID="{CF669FCF-D9D3-4CA6-922E-1A3F264746A1}" presName="txOne" presStyleLbl="node0" presStyleIdx="0" presStyleCnt="1" custLinFactNeighborX="-3909" custLinFactNeighborY="9425">
        <dgm:presLayoutVars>
          <dgm:chPref val="3"/>
        </dgm:presLayoutVars>
      </dgm:prSet>
      <dgm:spPr/>
    </dgm:pt>
    <dgm:pt modelId="{A1FF36AC-B19B-4897-B5A7-7CBC46EC580D}" type="pres">
      <dgm:prSet presAssocID="{CF669FCF-D9D3-4CA6-922E-1A3F264746A1}" presName="parTransOne" presStyleCnt="0"/>
      <dgm:spPr/>
    </dgm:pt>
    <dgm:pt modelId="{33C9E541-5DBC-4B52-9AD6-3BF7F56AEEC4}" type="pres">
      <dgm:prSet presAssocID="{CF669FCF-D9D3-4CA6-922E-1A3F264746A1}" presName="horzOne" presStyleCnt="0"/>
      <dgm:spPr/>
    </dgm:pt>
    <dgm:pt modelId="{511D00C3-E0C4-49BB-A89E-036F273BF0CF}" type="pres">
      <dgm:prSet presAssocID="{89DA72BE-48C8-40B4-9D87-FB34BFFC27D3}" presName="vertTwo" presStyleCnt="0"/>
      <dgm:spPr/>
    </dgm:pt>
    <dgm:pt modelId="{8C4BDA51-4EF2-4238-95FB-E0A571D789F7}" type="pres">
      <dgm:prSet presAssocID="{89DA72BE-48C8-40B4-9D87-FB34BFFC27D3}" presName="txTwo" presStyleLbl="node2" presStyleIdx="0" presStyleCnt="3" custScaleX="78655">
        <dgm:presLayoutVars>
          <dgm:chPref val="3"/>
        </dgm:presLayoutVars>
      </dgm:prSet>
      <dgm:spPr/>
    </dgm:pt>
    <dgm:pt modelId="{FF272237-7185-42E4-BC64-FA4EAD5D7E03}" type="pres">
      <dgm:prSet presAssocID="{89DA72BE-48C8-40B4-9D87-FB34BFFC27D3}" presName="parTransTwo" presStyleCnt="0"/>
      <dgm:spPr/>
    </dgm:pt>
    <dgm:pt modelId="{F09B0CAD-9F6A-42C5-B4AE-EE5F4EAF0E0B}" type="pres">
      <dgm:prSet presAssocID="{89DA72BE-48C8-40B4-9D87-FB34BFFC27D3}" presName="horzTwo" presStyleCnt="0"/>
      <dgm:spPr/>
    </dgm:pt>
    <dgm:pt modelId="{419CA6A7-63E7-412C-82C0-63DBCEA44F11}" type="pres">
      <dgm:prSet presAssocID="{D3703D3B-30C8-4F17-B306-E6111A1AB1A9}" presName="vertThree" presStyleCnt="0"/>
      <dgm:spPr/>
    </dgm:pt>
    <dgm:pt modelId="{B4481B6D-5C9E-4113-88FF-E6B56CA2B6F4}" type="pres">
      <dgm:prSet presAssocID="{D3703D3B-30C8-4F17-B306-E6111A1AB1A9}" presName="txThree" presStyleLbl="node3" presStyleIdx="0" presStyleCnt="9">
        <dgm:presLayoutVars>
          <dgm:chPref val="3"/>
        </dgm:presLayoutVars>
      </dgm:prSet>
      <dgm:spPr/>
    </dgm:pt>
    <dgm:pt modelId="{CCB16375-AC42-4ED6-91F8-88F72965D8C4}" type="pres">
      <dgm:prSet presAssocID="{D3703D3B-30C8-4F17-B306-E6111A1AB1A9}" presName="parTransThree" presStyleCnt="0"/>
      <dgm:spPr/>
    </dgm:pt>
    <dgm:pt modelId="{271BD363-DF44-466C-9B4D-D65C8186D7D4}" type="pres">
      <dgm:prSet presAssocID="{D3703D3B-30C8-4F17-B306-E6111A1AB1A9}" presName="horzThree" presStyleCnt="0"/>
      <dgm:spPr/>
    </dgm:pt>
    <dgm:pt modelId="{1945639A-FAD3-4383-8B89-53A510803885}" type="pres">
      <dgm:prSet presAssocID="{ED8A2D99-FEDC-4BFF-AF8E-47AF5E598BCA}" presName="vertFour" presStyleCnt="0">
        <dgm:presLayoutVars>
          <dgm:chPref val="3"/>
        </dgm:presLayoutVars>
      </dgm:prSet>
      <dgm:spPr/>
    </dgm:pt>
    <dgm:pt modelId="{73B2E242-8936-4D0B-AD4F-01D0986808BF}" type="pres">
      <dgm:prSet presAssocID="{ED8A2D99-FEDC-4BFF-AF8E-47AF5E598BCA}" presName="txFour" presStyleLbl="node4" presStyleIdx="0" presStyleCnt="6">
        <dgm:presLayoutVars>
          <dgm:chPref val="3"/>
        </dgm:presLayoutVars>
      </dgm:prSet>
      <dgm:spPr/>
    </dgm:pt>
    <dgm:pt modelId="{0B50801A-BDB7-416B-B6B3-8B9842F2AF21}" type="pres">
      <dgm:prSet presAssocID="{ED8A2D99-FEDC-4BFF-AF8E-47AF5E598BCA}" presName="horzFour" presStyleCnt="0"/>
      <dgm:spPr/>
    </dgm:pt>
    <dgm:pt modelId="{58BC26A1-BF75-43F1-9413-0FE874265FCD}" type="pres">
      <dgm:prSet presAssocID="{02F96EB5-020C-4561-9C8E-9BBA5F812C02}" presName="sibSpaceThree" presStyleCnt="0"/>
      <dgm:spPr/>
    </dgm:pt>
    <dgm:pt modelId="{D803E66B-C699-4CE9-BCF3-645190189E81}" type="pres">
      <dgm:prSet presAssocID="{081CA77C-CBFD-4D45-9B6A-4B1ECCB279CE}" presName="vertThree" presStyleCnt="0"/>
      <dgm:spPr/>
    </dgm:pt>
    <dgm:pt modelId="{D4EE2307-B89A-4FA2-A505-E82FBA09BA14}" type="pres">
      <dgm:prSet presAssocID="{081CA77C-CBFD-4D45-9B6A-4B1ECCB279CE}" presName="txThree" presStyleLbl="node3" presStyleIdx="1" presStyleCnt="9">
        <dgm:presLayoutVars>
          <dgm:chPref val="3"/>
        </dgm:presLayoutVars>
      </dgm:prSet>
      <dgm:spPr/>
    </dgm:pt>
    <dgm:pt modelId="{44757658-E712-4544-A716-2C9D74B43534}" type="pres">
      <dgm:prSet presAssocID="{081CA77C-CBFD-4D45-9B6A-4B1ECCB279CE}" presName="parTransThree" presStyleCnt="0"/>
      <dgm:spPr/>
    </dgm:pt>
    <dgm:pt modelId="{EA7B232C-C921-40FC-B845-EEB602F7453E}" type="pres">
      <dgm:prSet presAssocID="{081CA77C-CBFD-4D45-9B6A-4B1ECCB279CE}" presName="horzThree" presStyleCnt="0"/>
      <dgm:spPr/>
    </dgm:pt>
    <dgm:pt modelId="{47201BD0-8C49-489C-967F-6A9316E430EB}" type="pres">
      <dgm:prSet presAssocID="{A32F32B9-505C-42DC-9AAD-4C0C23F9AC4A}" presName="vertFour" presStyleCnt="0">
        <dgm:presLayoutVars>
          <dgm:chPref val="3"/>
        </dgm:presLayoutVars>
      </dgm:prSet>
      <dgm:spPr/>
    </dgm:pt>
    <dgm:pt modelId="{13EDB9DE-8846-4C46-86D7-B94935FB3FD4}" type="pres">
      <dgm:prSet presAssocID="{A32F32B9-505C-42DC-9AAD-4C0C23F9AC4A}" presName="txFour" presStyleLbl="node4" presStyleIdx="1" presStyleCnt="6">
        <dgm:presLayoutVars>
          <dgm:chPref val="3"/>
        </dgm:presLayoutVars>
      </dgm:prSet>
      <dgm:spPr/>
    </dgm:pt>
    <dgm:pt modelId="{4D7246B0-79C6-42F7-A06A-34AB0DE0FBFC}" type="pres">
      <dgm:prSet presAssocID="{A32F32B9-505C-42DC-9AAD-4C0C23F9AC4A}" presName="horzFour" presStyleCnt="0"/>
      <dgm:spPr/>
    </dgm:pt>
    <dgm:pt modelId="{07FEE7D0-7795-4704-B5D8-781E3BE2FC3D}" type="pres">
      <dgm:prSet presAssocID="{DB5EF677-8ADA-438E-99BF-8878BF6F61D2}" presName="sibSpaceThree" presStyleCnt="0"/>
      <dgm:spPr/>
    </dgm:pt>
    <dgm:pt modelId="{B9495D2E-68CC-4B10-BFDE-045509E3E249}" type="pres">
      <dgm:prSet presAssocID="{0D6F080D-545C-4958-B7BE-4C0984BC66B8}" presName="vertThree" presStyleCnt="0"/>
      <dgm:spPr/>
    </dgm:pt>
    <dgm:pt modelId="{ACA92D6E-75AC-4D23-998C-45F22736F9D2}" type="pres">
      <dgm:prSet presAssocID="{0D6F080D-545C-4958-B7BE-4C0984BC66B8}" presName="txThree" presStyleLbl="node3" presStyleIdx="2" presStyleCnt="9">
        <dgm:presLayoutVars>
          <dgm:chPref val="3"/>
        </dgm:presLayoutVars>
      </dgm:prSet>
      <dgm:spPr/>
    </dgm:pt>
    <dgm:pt modelId="{5E58D9D0-4942-4CE8-A80E-65087BA159FC}" type="pres">
      <dgm:prSet presAssocID="{0D6F080D-545C-4958-B7BE-4C0984BC66B8}" presName="parTransThree" presStyleCnt="0"/>
      <dgm:spPr/>
    </dgm:pt>
    <dgm:pt modelId="{72897F15-208F-4266-83BF-A5C1FD399178}" type="pres">
      <dgm:prSet presAssocID="{0D6F080D-545C-4958-B7BE-4C0984BC66B8}" presName="horzThree" presStyleCnt="0"/>
      <dgm:spPr/>
    </dgm:pt>
    <dgm:pt modelId="{0C4F12C4-513F-4265-96AF-276C7C5401DB}" type="pres">
      <dgm:prSet presAssocID="{D923F4E5-30E5-4E79-BDA6-845C52B31599}" presName="vertFour" presStyleCnt="0">
        <dgm:presLayoutVars>
          <dgm:chPref val="3"/>
        </dgm:presLayoutVars>
      </dgm:prSet>
      <dgm:spPr/>
    </dgm:pt>
    <dgm:pt modelId="{E0B1B5B8-C072-4FE8-B3F2-38B88A14A7B9}" type="pres">
      <dgm:prSet presAssocID="{D923F4E5-30E5-4E79-BDA6-845C52B31599}" presName="txFour" presStyleLbl="node4" presStyleIdx="2" presStyleCnt="6">
        <dgm:presLayoutVars>
          <dgm:chPref val="3"/>
        </dgm:presLayoutVars>
      </dgm:prSet>
      <dgm:spPr/>
    </dgm:pt>
    <dgm:pt modelId="{EF6EA9E9-007D-4B0F-A2BD-E53A0BAD9F15}" type="pres">
      <dgm:prSet presAssocID="{D923F4E5-30E5-4E79-BDA6-845C52B31599}" presName="horzFour" presStyleCnt="0"/>
      <dgm:spPr/>
    </dgm:pt>
    <dgm:pt modelId="{ED20C9BE-4E0C-4038-9D4F-0F1B16DDBCC7}" type="pres">
      <dgm:prSet presAssocID="{A09F4D75-2A55-44F4-8244-5F857E3623A0}" presName="sibSpaceThree" presStyleCnt="0"/>
      <dgm:spPr/>
    </dgm:pt>
    <dgm:pt modelId="{401D1B32-D846-4BFC-9182-B6BB3B3208F7}" type="pres">
      <dgm:prSet presAssocID="{18F36C54-2C68-4628-ADEC-6BD7997F85AF}" presName="vertThree" presStyleCnt="0"/>
      <dgm:spPr/>
    </dgm:pt>
    <dgm:pt modelId="{B7988ACC-8764-4B1A-8902-D66BE7678D7A}" type="pres">
      <dgm:prSet presAssocID="{18F36C54-2C68-4628-ADEC-6BD7997F85AF}" presName="txThree" presStyleLbl="node3" presStyleIdx="3" presStyleCnt="9">
        <dgm:presLayoutVars>
          <dgm:chPref val="3"/>
        </dgm:presLayoutVars>
      </dgm:prSet>
      <dgm:spPr/>
    </dgm:pt>
    <dgm:pt modelId="{99E390AB-15E8-41EC-9BA6-6A1C20840190}" type="pres">
      <dgm:prSet presAssocID="{18F36C54-2C68-4628-ADEC-6BD7997F85AF}" presName="parTransThree" presStyleCnt="0"/>
      <dgm:spPr/>
    </dgm:pt>
    <dgm:pt modelId="{5D5C8909-B08F-47E7-BFDA-7BAE395771D4}" type="pres">
      <dgm:prSet presAssocID="{18F36C54-2C68-4628-ADEC-6BD7997F85AF}" presName="horzThree" presStyleCnt="0"/>
      <dgm:spPr/>
    </dgm:pt>
    <dgm:pt modelId="{3C83AA96-0F35-48FC-8B64-C9F4EA85621C}" type="pres">
      <dgm:prSet presAssocID="{E0B61886-1C27-44A9-A2F2-6955ED1D0CE1}" presName="vertFour" presStyleCnt="0">
        <dgm:presLayoutVars>
          <dgm:chPref val="3"/>
        </dgm:presLayoutVars>
      </dgm:prSet>
      <dgm:spPr/>
    </dgm:pt>
    <dgm:pt modelId="{F750A7E0-8930-476E-B35A-91B40CFFB325}" type="pres">
      <dgm:prSet presAssocID="{E0B61886-1C27-44A9-A2F2-6955ED1D0CE1}" presName="txFour" presStyleLbl="node4" presStyleIdx="3" presStyleCnt="6">
        <dgm:presLayoutVars>
          <dgm:chPref val="3"/>
        </dgm:presLayoutVars>
      </dgm:prSet>
      <dgm:spPr/>
    </dgm:pt>
    <dgm:pt modelId="{29AE6400-9635-444B-8669-C8E939654DA3}" type="pres">
      <dgm:prSet presAssocID="{E0B61886-1C27-44A9-A2F2-6955ED1D0CE1}" presName="horzFour" presStyleCnt="0"/>
      <dgm:spPr/>
    </dgm:pt>
    <dgm:pt modelId="{D12EB837-1901-402B-B2DA-05384F9EAADC}" type="pres">
      <dgm:prSet presAssocID="{0223B149-F987-4A0C-B21D-073514A36856}" presName="sibSpaceTwo" presStyleCnt="0"/>
      <dgm:spPr/>
    </dgm:pt>
    <dgm:pt modelId="{D01BA079-BBEB-4E8F-8662-6D1FD65DA179}" type="pres">
      <dgm:prSet presAssocID="{67E0484E-9D30-4FCE-AD24-006BCE41DB45}" presName="vertTwo" presStyleCnt="0"/>
      <dgm:spPr/>
    </dgm:pt>
    <dgm:pt modelId="{A8572AFA-BB62-4565-8D56-F52F0405CD05}" type="pres">
      <dgm:prSet presAssocID="{67E0484E-9D30-4FCE-AD24-006BCE41DB45}" presName="txTwo" presStyleLbl="node2" presStyleIdx="1" presStyleCnt="3" custScaleX="76577" custLinFactNeighborX="-7673" custLinFactNeighborY="-14265">
        <dgm:presLayoutVars>
          <dgm:chPref val="3"/>
        </dgm:presLayoutVars>
      </dgm:prSet>
      <dgm:spPr/>
    </dgm:pt>
    <dgm:pt modelId="{B423A9BD-DDED-4F35-B312-C37378A5773E}" type="pres">
      <dgm:prSet presAssocID="{67E0484E-9D30-4FCE-AD24-006BCE41DB45}" presName="parTransTwo" presStyleCnt="0"/>
      <dgm:spPr/>
    </dgm:pt>
    <dgm:pt modelId="{68161740-2FC2-4451-9235-9CE98732D083}" type="pres">
      <dgm:prSet presAssocID="{67E0484E-9D30-4FCE-AD24-006BCE41DB45}" presName="horzTwo" presStyleCnt="0"/>
      <dgm:spPr/>
    </dgm:pt>
    <dgm:pt modelId="{D3A92367-973A-4764-A5DD-35D5767FC76F}" type="pres">
      <dgm:prSet presAssocID="{E072137B-6FC5-440D-A7F4-61CCF2E36779}" presName="vertThree" presStyleCnt="0"/>
      <dgm:spPr/>
    </dgm:pt>
    <dgm:pt modelId="{46C571B2-CDF1-485A-940A-2CC9A76489BA}" type="pres">
      <dgm:prSet presAssocID="{E072137B-6FC5-440D-A7F4-61CCF2E36779}" presName="txThree" presStyleLbl="node3" presStyleIdx="4" presStyleCnt="9" custLinFactNeighborX="22921" custLinFactNeighborY="-1838">
        <dgm:presLayoutVars>
          <dgm:chPref val="3"/>
        </dgm:presLayoutVars>
      </dgm:prSet>
      <dgm:spPr/>
    </dgm:pt>
    <dgm:pt modelId="{81EFB04D-16E3-431D-8C9B-0AEF53ED4D5E}" type="pres">
      <dgm:prSet presAssocID="{E072137B-6FC5-440D-A7F4-61CCF2E36779}" presName="horzThree" presStyleCnt="0"/>
      <dgm:spPr/>
    </dgm:pt>
    <dgm:pt modelId="{ED23CF02-2506-40D0-9855-6189ACE6A71B}" type="pres">
      <dgm:prSet presAssocID="{E1B6E3EA-2A75-451F-B144-CBAD80BBFBD0}" presName="sibSpaceThree" presStyleCnt="0"/>
      <dgm:spPr/>
    </dgm:pt>
    <dgm:pt modelId="{623E8390-6741-4984-A5D7-EBA15712A4D8}" type="pres">
      <dgm:prSet presAssocID="{A3F9443F-875E-4C5C-9C47-37EC57A77FEC}" presName="vertThree" presStyleCnt="0"/>
      <dgm:spPr/>
    </dgm:pt>
    <dgm:pt modelId="{1E33C454-6109-405F-ABE4-4B3EF9BB4765}" type="pres">
      <dgm:prSet presAssocID="{A3F9443F-875E-4C5C-9C47-37EC57A77FEC}" presName="txThree" presStyleLbl="node3" presStyleIdx="5" presStyleCnt="9" custLinFactNeighborX="22921" custLinFactNeighborY="-1838">
        <dgm:presLayoutVars>
          <dgm:chPref val="3"/>
        </dgm:presLayoutVars>
      </dgm:prSet>
      <dgm:spPr/>
    </dgm:pt>
    <dgm:pt modelId="{2BCCA57F-4C38-41FF-B236-C050F6436822}" type="pres">
      <dgm:prSet presAssocID="{A3F9443F-875E-4C5C-9C47-37EC57A77FEC}" presName="horzThree" presStyleCnt="0"/>
      <dgm:spPr/>
    </dgm:pt>
    <dgm:pt modelId="{8873B402-9EDB-48E5-A9CF-01C6C1FB18D3}" type="pres">
      <dgm:prSet presAssocID="{40DC2E22-ADFE-4254-A779-89048A0B25D1}" presName="sibSpaceThree" presStyleCnt="0"/>
      <dgm:spPr/>
    </dgm:pt>
    <dgm:pt modelId="{6455E64E-54D7-40A1-A9EB-244EC0A1DC8C}" type="pres">
      <dgm:prSet presAssocID="{B5035326-6C27-4A9F-BAFB-36F2C3F8FBAC}" presName="vertThree" presStyleCnt="0"/>
      <dgm:spPr/>
    </dgm:pt>
    <dgm:pt modelId="{FBFC06A3-34E6-4BF9-8236-B38B54DD7D1E}" type="pres">
      <dgm:prSet presAssocID="{B5035326-6C27-4A9F-BAFB-36F2C3F8FBAC}" presName="txThree" presStyleLbl="node3" presStyleIdx="6" presStyleCnt="9" custLinFactNeighborX="22921" custLinFactNeighborY="-1838">
        <dgm:presLayoutVars>
          <dgm:chPref val="3"/>
        </dgm:presLayoutVars>
      </dgm:prSet>
      <dgm:spPr/>
    </dgm:pt>
    <dgm:pt modelId="{15A0E71C-1D03-42F2-A781-3ADA16C4CFEE}" type="pres">
      <dgm:prSet presAssocID="{B5035326-6C27-4A9F-BAFB-36F2C3F8FBAC}" presName="horzThree" presStyleCnt="0"/>
      <dgm:spPr/>
    </dgm:pt>
    <dgm:pt modelId="{8A3C74B4-EF5E-4836-AEFE-5A7347E4F7E1}" type="pres">
      <dgm:prSet presAssocID="{077FCE04-CC25-44AD-AB52-F0233DEF34C3}" presName="sibSpaceThree" presStyleCnt="0"/>
      <dgm:spPr/>
    </dgm:pt>
    <dgm:pt modelId="{81D4453B-E6ED-4BDF-87A1-86BFE8AC0DEE}" type="pres">
      <dgm:prSet presAssocID="{97139F82-96AA-47F7-8F7E-10B7A0742A40}" presName="vertThree" presStyleCnt="0"/>
      <dgm:spPr/>
    </dgm:pt>
    <dgm:pt modelId="{8E011DDE-A123-451D-A994-2F1206CFF00D}" type="pres">
      <dgm:prSet presAssocID="{97139F82-96AA-47F7-8F7E-10B7A0742A40}" presName="txThree" presStyleLbl="node3" presStyleIdx="7" presStyleCnt="9" custLinFactX="-27909" custLinFactY="92431" custLinFactNeighborX="-100000" custLinFactNeighborY="100000">
        <dgm:presLayoutVars>
          <dgm:chPref val="3"/>
        </dgm:presLayoutVars>
      </dgm:prSet>
      <dgm:spPr/>
    </dgm:pt>
    <dgm:pt modelId="{9C538E22-A3A7-4E0E-A86E-57DE4EA3EAF9}" type="pres">
      <dgm:prSet presAssocID="{97139F82-96AA-47F7-8F7E-10B7A0742A40}" presName="parTransThree" presStyleCnt="0"/>
      <dgm:spPr/>
    </dgm:pt>
    <dgm:pt modelId="{CA97FE14-7FEA-4A75-A624-460310795BDF}" type="pres">
      <dgm:prSet presAssocID="{97139F82-96AA-47F7-8F7E-10B7A0742A40}" presName="horzThree" presStyleCnt="0"/>
      <dgm:spPr/>
    </dgm:pt>
    <dgm:pt modelId="{FAD9FAD7-4A4F-43CC-9186-41214BF8464D}" type="pres">
      <dgm:prSet presAssocID="{0969DA3B-CD94-4FE3-8CED-BC3AC1D20ADD}" presName="vertFour" presStyleCnt="0">
        <dgm:presLayoutVars>
          <dgm:chPref val="3"/>
        </dgm:presLayoutVars>
      </dgm:prSet>
      <dgm:spPr/>
    </dgm:pt>
    <dgm:pt modelId="{AA2716C8-DE1C-4500-89D2-A3676811A007}" type="pres">
      <dgm:prSet presAssocID="{0969DA3B-CD94-4FE3-8CED-BC3AC1D20ADD}" presName="txFour" presStyleLbl="node4" presStyleIdx="4" presStyleCnt="6" custLinFactX="-100000" custLinFactNeighborX="-132915" custLinFactNeighborY="-7569">
        <dgm:presLayoutVars>
          <dgm:chPref val="3"/>
        </dgm:presLayoutVars>
      </dgm:prSet>
      <dgm:spPr/>
    </dgm:pt>
    <dgm:pt modelId="{12C1125A-31CD-4D8B-AA47-70FB119C9206}" type="pres">
      <dgm:prSet presAssocID="{0969DA3B-CD94-4FE3-8CED-BC3AC1D20ADD}" presName="horzFour" presStyleCnt="0"/>
      <dgm:spPr/>
    </dgm:pt>
    <dgm:pt modelId="{A9F510EF-915D-4731-ACA2-1EF1210B6C0B}" type="pres">
      <dgm:prSet presAssocID="{92B1C31A-D0C7-4832-BCDC-29EDA7409E0A}" presName="sibSpaceTwo" presStyleCnt="0"/>
      <dgm:spPr/>
    </dgm:pt>
    <dgm:pt modelId="{44215765-AE78-41B6-B167-3EF37600F099}" type="pres">
      <dgm:prSet presAssocID="{33B6F320-AD24-4CB3-9996-A20D09383DFF}" presName="vertTwo" presStyleCnt="0"/>
      <dgm:spPr/>
    </dgm:pt>
    <dgm:pt modelId="{F341207F-4F79-4F65-81BB-AFA499AAD42C}" type="pres">
      <dgm:prSet presAssocID="{33B6F320-AD24-4CB3-9996-A20D09383DFF}" presName="txTwo" presStyleLbl="node2" presStyleIdx="2" presStyleCnt="3" custScaleX="117817" custLinFactNeighborX="-8583" custLinFactNeighborY="-2941">
        <dgm:presLayoutVars>
          <dgm:chPref val="3"/>
        </dgm:presLayoutVars>
      </dgm:prSet>
      <dgm:spPr/>
    </dgm:pt>
    <dgm:pt modelId="{3ED817E2-EB30-4AE5-AF1A-CBA0AC67FBE7}" type="pres">
      <dgm:prSet presAssocID="{33B6F320-AD24-4CB3-9996-A20D09383DFF}" presName="parTransTwo" presStyleCnt="0"/>
      <dgm:spPr/>
    </dgm:pt>
    <dgm:pt modelId="{85280B2F-BE71-4151-AC0D-AF34D5467802}" type="pres">
      <dgm:prSet presAssocID="{33B6F320-AD24-4CB3-9996-A20D09383DFF}" presName="horzTwo" presStyleCnt="0"/>
      <dgm:spPr/>
    </dgm:pt>
    <dgm:pt modelId="{FB671E6F-C5BB-44A9-8AD5-E6EAF0B4CDE0}" type="pres">
      <dgm:prSet presAssocID="{7D05F019-F813-4AF0-84F6-68AC55D74C91}" presName="vertThree" presStyleCnt="0"/>
      <dgm:spPr/>
    </dgm:pt>
    <dgm:pt modelId="{237FD748-018A-4174-B310-EC9007AB9F51}" type="pres">
      <dgm:prSet presAssocID="{7D05F019-F813-4AF0-84F6-68AC55D74C91}" presName="txThree" presStyleLbl="node3" presStyleIdx="8" presStyleCnt="9" custFlipHor="1" custScaleX="96870" custScaleY="92557" custLinFactNeighborX="-9637" custLinFactNeighborY="-21734">
        <dgm:presLayoutVars>
          <dgm:chPref val="3"/>
        </dgm:presLayoutVars>
      </dgm:prSet>
      <dgm:spPr/>
    </dgm:pt>
    <dgm:pt modelId="{83624E0B-C7D3-4F7D-AD1E-49B8F9AF445B}" type="pres">
      <dgm:prSet presAssocID="{7D05F019-F813-4AF0-84F6-68AC55D74C91}" presName="parTransThree" presStyleCnt="0"/>
      <dgm:spPr/>
    </dgm:pt>
    <dgm:pt modelId="{7F8851A3-85D0-4541-B658-93FAAFBF54EE}" type="pres">
      <dgm:prSet presAssocID="{7D05F019-F813-4AF0-84F6-68AC55D74C91}" presName="horzThree" presStyleCnt="0"/>
      <dgm:spPr/>
    </dgm:pt>
    <dgm:pt modelId="{43E726D1-B229-486E-ACD3-4883CE077261}" type="pres">
      <dgm:prSet presAssocID="{C109AA69-48B3-454F-80E2-A5FB765CCF6E}" presName="vertFour" presStyleCnt="0">
        <dgm:presLayoutVars>
          <dgm:chPref val="3"/>
        </dgm:presLayoutVars>
      </dgm:prSet>
      <dgm:spPr/>
    </dgm:pt>
    <dgm:pt modelId="{BBAB43C1-17CC-4A81-BEAC-7AECC70A50E1}" type="pres">
      <dgm:prSet presAssocID="{C109AA69-48B3-454F-80E2-A5FB765CCF6E}" presName="txFour" presStyleLbl="node4" presStyleIdx="5" presStyleCnt="6" custFlipHor="1" custScaleX="222969" custScaleY="81258" custLinFactNeighborX="-21489" custLinFactNeighborY="-2941">
        <dgm:presLayoutVars>
          <dgm:chPref val="3"/>
        </dgm:presLayoutVars>
      </dgm:prSet>
      <dgm:spPr/>
    </dgm:pt>
    <dgm:pt modelId="{7F499658-8F5D-4676-ABBF-A0CC0C32B976}" type="pres">
      <dgm:prSet presAssocID="{C109AA69-48B3-454F-80E2-A5FB765CCF6E}" presName="horzFour" presStyleCnt="0"/>
      <dgm:spPr/>
    </dgm:pt>
  </dgm:ptLst>
  <dgm:cxnLst>
    <dgm:cxn modelId="{0234DA90-E559-494E-A9C2-B5BB4D35C91C}" srcId="{18F36C54-2C68-4628-ADEC-6BD7997F85AF}" destId="{E0B61886-1C27-44A9-A2F2-6955ED1D0CE1}" srcOrd="0" destOrd="0" parTransId="{6E14C81C-7664-4FB9-B10F-1BE183016A79}" sibTransId="{E7B26410-902C-451D-9683-3D8F80A640E9}"/>
    <dgm:cxn modelId="{539FA3AD-275C-4F35-A671-9CDC7FA7199A}" srcId="{67E0484E-9D30-4FCE-AD24-006BCE41DB45}" destId="{E072137B-6FC5-440D-A7F4-61CCF2E36779}" srcOrd="0" destOrd="0" parTransId="{7E0A7458-F9BF-4E2B-B67A-36DE0DA5F653}" sibTransId="{E1B6E3EA-2A75-451F-B144-CBAD80BBFBD0}"/>
    <dgm:cxn modelId="{BE906563-9CE3-4B90-98A6-499FA94524C3}" type="presOf" srcId="{7D05F019-F813-4AF0-84F6-68AC55D74C91}" destId="{237FD748-018A-4174-B310-EC9007AB9F51}" srcOrd="0" destOrd="0" presId="urn:microsoft.com/office/officeart/2005/8/layout/hierarchy4"/>
    <dgm:cxn modelId="{B7ABB4AB-5F4A-4554-A049-3BBCC0671415}" type="presOf" srcId="{7172A6F8-B36D-4F1E-A95E-577A004F729B}" destId="{F1C18552-60F0-4018-B148-A9B89F67D708}" srcOrd="0" destOrd="0" presId="urn:microsoft.com/office/officeart/2005/8/layout/hierarchy4"/>
    <dgm:cxn modelId="{BC83FBCD-EF8D-47FC-AB7F-4F4256BB4D3C}" srcId="{CF669FCF-D9D3-4CA6-922E-1A3F264746A1}" destId="{33B6F320-AD24-4CB3-9996-A20D09383DFF}" srcOrd="2" destOrd="0" parTransId="{F8C2839B-4BEF-4482-874F-65585D3C1173}" sibTransId="{30E5CFBB-FC00-4645-854E-C0400C2A4680}"/>
    <dgm:cxn modelId="{AEF0CC12-7776-4391-BDCA-D58A14E83C27}" srcId="{7D05F019-F813-4AF0-84F6-68AC55D74C91}" destId="{C109AA69-48B3-454F-80E2-A5FB765CCF6E}" srcOrd="0" destOrd="0" parTransId="{F0812740-A850-4B42-AE53-15C7EEDC99BF}" sibTransId="{15921BF2-4D1D-4FE8-AD13-EED482E552F6}"/>
    <dgm:cxn modelId="{8AE977D1-8E6C-4C37-9C4D-BD0E6F4F0A1C}" type="presOf" srcId="{CF669FCF-D9D3-4CA6-922E-1A3F264746A1}" destId="{3D602027-EB80-4CDC-9B8F-9376B72ECE76}" srcOrd="0" destOrd="0" presId="urn:microsoft.com/office/officeart/2005/8/layout/hierarchy4"/>
    <dgm:cxn modelId="{94E4E50C-A8B4-47A5-BE6C-B2C5B3F58F44}" type="presOf" srcId="{67E0484E-9D30-4FCE-AD24-006BCE41DB45}" destId="{A8572AFA-BB62-4565-8D56-F52F0405CD05}" srcOrd="0" destOrd="0" presId="urn:microsoft.com/office/officeart/2005/8/layout/hierarchy4"/>
    <dgm:cxn modelId="{1EE2DEA5-DF03-4DFA-BD6A-D7FDC56CB23D}" type="presOf" srcId="{97139F82-96AA-47F7-8F7E-10B7A0742A40}" destId="{8E011DDE-A123-451D-A994-2F1206CFF00D}" srcOrd="0" destOrd="0" presId="urn:microsoft.com/office/officeart/2005/8/layout/hierarchy4"/>
    <dgm:cxn modelId="{EF2765A6-1175-4253-8401-E25C0064B1A8}" srcId="{67E0484E-9D30-4FCE-AD24-006BCE41DB45}" destId="{97139F82-96AA-47F7-8F7E-10B7A0742A40}" srcOrd="3" destOrd="0" parTransId="{48C9B0F9-AFC7-4A79-B524-0D842D5BB7E0}" sibTransId="{85A6F16A-DA72-4080-839A-C3B03190ABBB}"/>
    <dgm:cxn modelId="{5C13124E-A962-4338-BDEE-59D7D4E6D9C3}" srcId="{89DA72BE-48C8-40B4-9D87-FB34BFFC27D3}" destId="{18F36C54-2C68-4628-ADEC-6BD7997F85AF}" srcOrd="3" destOrd="0" parTransId="{A233791C-9CE3-4C1C-A3EB-5A640FBCFC80}" sibTransId="{3117C6FB-A4E9-46F0-8F4A-5F328A8129AC}"/>
    <dgm:cxn modelId="{E99E8C7E-9B96-48C4-B36E-458DDD5C6FB3}" srcId="{CF669FCF-D9D3-4CA6-922E-1A3F264746A1}" destId="{67E0484E-9D30-4FCE-AD24-006BCE41DB45}" srcOrd="1" destOrd="0" parTransId="{B652E2E0-5FC3-4E38-8696-197AB92087E9}" sibTransId="{92B1C31A-D0C7-4832-BCDC-29EDA7409E0A}"/>
    <dgm:cxn modelId="{70FE83A7-29B0-4D78-A94F-FAA6B7B986D7}" srcId="{0D6F080D-545C-4958-B7BE-4C0984BC66B8}" destId="{D923F4E5-30E5-4E79-BDA6-845C52B31599}" srcOrd="0" destOrd="0" parTransId="{D04D7890-AB62-4348-BA33-8B3522198E6A}" sibTransId="{211862B8-5B17-4890-B283-C41BE005007E}"/>
    <dgm:cxn modelId="{7587D3A6-DE98-49D1-9E2A-09072A713492}" srcId="{D3703D3B-30C8-4F17-B306-E6111A1AB1A9}" destId="{ED8A2D99-FEDC-4BFF-AF8E-47AF5E598BCA}" srcOrd="0" destOrd="0" parTransId="{AC96E4F1-3C97-4010-842F-411BABB436FA}" sibTransId="{3C3067E7-82C3-4E89-9A10-9B0C1C95BA6D}"/>
    <dgm:cxn modelId="{45D2F9DE-48C2-4A2A-9C07-5A065920AC5C}" srcId="{67E0484E-9D30-4FCE-AD24-006BCE41DB45}" destId="{B5035326-6C27-4A9F-BAFB-36F2C3F8FBAC}" srcOrd="2" destOrd="0" parTransId="{173DEB6E-D714-4526-B2D8-10F68012A5AF}" sibTransId="{077FCE04-CC25-44AD-AB52-F0233DEF34C3}"/>
    <dgm:cxn modelId="{AB029622-7B1C-445B-B1C7-779E3C461F8A}" type="presOf" srcId="{33B6F320-AD24-4CB3-9996-A20D09383DFF}" destId="{F341207F-4F79-4F65-81BB-AFA499AAD42C}" srcOrd="0" destOrd="0" presId="urn:microsoft.com/office/officeart/2005/8/layout/hierarchy4"/>
    <dgm:cxn modelId="{10B73580-9D10-407F-AC09-0696CB2F3007}" srcId="{67E0484E-9D30-4FCE-AD24-006BCE41DB45}" destId="{A3F9443F-875E-4C5C-9C47-37EC57A77FEC}" srcOrd="1" destOrd="0" parTransId="{21011BB3-38D5-417D-9A30-F7FB4CE190E9}" sibTransId="{40DC2E22-ADFE-4254-A779-89048A0B25D1}"/>
    <dgm:cxn modelId="{E0CD616B-09BD-4A93-A2F0-B9D4DE1F9700}" type="presOf" srcId="{A32F32B9-505C-42DC-9AAD-4C0C23F9AC4A}" destId="{13EDB9DE-8846-4C46-86D7-B94935FB3FD4}" srcOrd="0" destOrd="0" presId="urn:microsoft.com/office/officeart/2005/8/layout/hierarchy4"/>
    <dgm:cxn modelId="{D98ED13C-8729-4644-88AD-17441F285085}" type="presOf" srcId="{0969DA3B-CD94-4FE3-8CED-BC3AC1D20ADD}" destId="{AA2716C8-DE1C-4500-89D2-A3676811A007}" srcOrd="0" destOrd="0" presId="urn:microsoft.com/office/officeart/2005/8/layout/hierarchy4"/>
    <dgm:cxn modelId="{16D0E6AC-2F93-485B-B0BA-930FCE48AD4B}" type="presOf" srcId="{C109AA69-48B3-454F-80E2-A5FB765CCF6E}" destId="{BBAB43C1-17CC-4A81-BEAC-7AECC70A50E1}" srcOrd="0" destOrd="0" presId="urn:microsoft.com/office/officeart/2005/8/layout/hierarchy4"/>
    <dgm:cxn modelId="{5B23B427-F48F-4CF7-B897-6A7114766BD3}" srcId="{89DA72BE-48C8-40B4-9D87-FB34BFFC27D3}" destId="{081CA77C-CBFD-4D45-9B6A-4B1ECCB279CE}" srcOrd="1" destOrd="0" parTransId="{7FA49867-CCB5-4CE4-9BE0-BE0739428E2A}" sibTransId="{DB5EF677-8ADA-438E-99BF-8878BF6F61D2}"/>
    <dgm:cxn modelId="{4C3DA8AE-B4AA-4AED-A49A-35103682810C}" type="presOf" srcId="{D3703D3B-30C8-4F17-B306-E6111A1AB1A9}" destId="{B4481B6D-5C9E-4113-88FF-E6B56CA2B6F4}" srcOrd="0" destOrd="0" presId="urn:microsoft.com/office/officeart/2005/8/layout/hierarchy4"/>
    <dgm:cxn modelId="{1B6AE074-F9FB-490D-80BF-83D73E387524}" srcId="{89DA72BE-48C8-40B4-9D87-FB34BFFC27D3}" destId="{0D6F080D-545C-4958-B7BE-4C0984BC66B8}" srcOrd="2" destOrd="0" parTransId="{A397E637-8C99-4F5B-936D-60D51515AE18}" sibTransId="{A09F4D75-2A55-44F4-8244-5F857E3623A0}"/>
    <dgm:cxn modelId="{9CBF1679-67AA-4B93-980B-9E32F226EEF3}" srcId="{89DA72BE-48C8-40B4-9D87-FB34BFFC27D3}" destId="{D3703D3B-30C8-4F17-B306-E6111A1AB1A9}" srcOrd="0" destOrd="0" parTransId="{73443841-79ED-4987-BF22-40713F01B770}" sibTransId="{02F96EB5-020C-4561-9C8E-9BBA5F812C02}"/>
    <dgm:cxn modelId="{BEBA2519-9645-4854-B341-26CE27C991FF}" srcId="{97139F82-96AA-47F7-8F7E-10B7A0742A40}" destId="{0969DA3B-CD94-4FE3-8CED-BC3AC1D20ADD}" srcOrd="0" destOrd="0" parTransId="{607FA206-5076-418A-A531-5432AEE8D518}" sibTransId="{B3DE2349-A928-4F96-8F33-AB62FF77CEA3}"/>
    <dgm:cxn modelId="{D2C8C16B-1BBD-4176-89D7-0EEF432D1C46}" srcId="{CF669FCF-D9D3-4CA6-922E-1A3F264746A1}" destId="{89DA72BE-48C8-40B4-9D87-FB34BFFC27D3}" srcOrd="0" destOrd="0" parTransId="{E97ABBAC-C3DA-4375-8366-58FE5973A265}" sibTransId="{0223B149-F987-4A0C-B21D-073514A36856}"/>
    <dgm:cxn modelId="{4A377BE2-9624-4303-8579-A89E296DD129}" type="presOf" srcId="{081CA77C-CBFD-4D45-9B6A-4B1ECCB279CE}" destId="{D4EE2307-B89A-4FA2-A505-E82FBA09BA14}" srcOrd="0" destOrd="0" presId="urn:microsoft.com/office/officeart/2005/8/layout/hierarchy4"/>
    <dgm:cxn modelId="{3703C18F-9064-438B-B467-8474DB376201}" type="presOf" srcId="{89DA72BE-48C8-40B4-9D87-FB34BFFC27D3}" destId="{8C4BDA51-4EF2-4238-95FB-E0A571D789F7}" srcOrd="0" destOrd="0" presId="urn:microsoft.com/office/officeart/2005/8/layout/hierarchy4"/>
    <dgm:cxn modelId="{714458DC-DF10-4E53-B65B-482211508371}" type="presOf" srcId="{ED8A2D99-FEDC-4BFF-AF8E-47AF5E598BCA}" destId="{73B2E242-8936-4D0B-AD4F-01D0986808BF}" srcOrd="0" destOrd="0" presId="urn:microsoft.com/office/officeart/2005/8/layout/hierarchy4"/>
    <dgm:cxn modelId="{ED7CFC24-6977-45DE-A3C1-53589A044D5F}" srcId="{33B6F320-AD24-4CB3-9996-A20D09383DFF}" destId="{7D05F019-F813-4AF0-84F6-68AC55D74C91}" srcOrd="0" destOrd="0" parTransId="{24B51093-E6FA-4CC8-B3F3-D9010FB6FF57}" sibTransId="{49F953BA-434C-40B4-90D0-E1A90E1504D5}"/>
    <dgm:cxn modelId="{C5948D71-00C8-4DD2-B980-5FDB120E4776}" type="presOf" srcId="{A3F9443F-875E-4C5C-9C47-37EC57A77FEC}" destId="{1E33C454-6109-405F-ABE4-4B3EF9BB4765}" srcOrd="0" destOrd="0" presId="urn:microsoft.com/office/officeart/2005/8/layout/hierarchy4"/>
    <dgm:cxn modelId="{BAC02B63-018A-4821-9722-56932E88D3DF}" srcId="{7172A6F8-B36D-4F1E-A95E-577A004F729B}" destId="{CF669FCF-D9D3-4CA6-922E-1A3F264746A1}" srcOrd="0" destOrd="0" parTransId="{62FED00B-356A-445E-A416-DA46AA28D07C}" sibTransId="{E4752009-7F28-4035-8B85-4A81863B97D7}"/>
    <dgm:cxn modelId="{A2FAB49D-1E5B-4889-A481-1664A12A7541}" type="presOf" srcId="{D923F4E5-30E5-4E79-BDA6-845C52B31599}" destId="{E0B1B5B8-C072-4FE8-B3F2-38B88A14A7B9}" srcOrd="0" destOrd="0" presId="urn:microsoft.com/office/officeart/2005/8/layout/hierarchy4"/>
    <dgm:cxn modelId="{6318E303-2188-4F07-991B-66179537EF8F}" type="presOf" srcId="{18F36C54-2C68-4628-ADEC-6BD7997F85AF}" destId="{B7988ACC-8764-4B1A-8902-D66BE7678D7A}" srcOrd="0" destOrd="0" presId="urn:microsoft.com/office/officeart/2005/8/layout/hierarchy4"/>
    <dgm:cxn modelId="{749FEC34-BF29-4156-B958-B306D3D5DB6A}" type="presOf" srcId="{0D6F080D-545C-4958-B7BE-4C0984BC66B8}" destId="{ACA92D6E-75AC-4D23-998C-45F22736F9D2}" srcOrd="0" destOrd="0" presId="urn:microsoft.com/office/officeart/2005/8/layout/hierarchy4"/>
    <dgm:cxn modelId="{6D257673-4D5D-4B28-A136-EB6ADCF7EEB4}" type="presOf" srcId="{E0B61886-1C27-44A9-A2F2-6955ED1D0CE1}" destId="{F750A7E0-8930-476E-B35A-91B40CFFB325}" srcOrd="0" destOrd="0" presId="urn:microsoft.com/office/officeart/2005/8/layout/hierarchy4"/>
    <dgm:cxn modelId="{308CF16F-47A0-4D50-8ADE-CD5E255925E5}" type="presOf" srcId="{E072137B-6FC5-440D-A7F4-61CCF2E36779}" destId="{46C571B2-CDF1-485A-940A-2CC9A76489BA}" srcOrd="0" destOrd="0" presId="urn:microsoft.com/office/officeart/2005/8/layout/hierarchy4"/>
    <dgm:cxn modelId="{51E90440-B279-4468-B516-F91E1F5959C3}" type="presOf" srcId="{B5035326-6C27-4A9F-BAFB-36F2C3F8FBAC}" destId="{FBFC06A3-34E6-4BF9-8236-B38B54DD7D1E}" srcOrd="0" destOrd="0" presId="urn:microsoft.com/office/officeart/2005/8/layout/hierarchy4"/>
    <dgm:cxn modelId="{883712F0-6607-4793-B99D-6AA2FEE4C245}" srcId="{081CA77C-CBFD-4D45-9B6A-4B1ECCB279CE}" destId="{A32F32B9-505C-42DC-9AAD-4C0C23F9AC4A}" srcOrd="0" destOrd="0" parTransId="{90093454-4566-4C48-AC22-58E96FE4D8D5}" sibTransId="{75BCF8F4-6E97-452C-B2C9-09E3ABE44D2C}"/>
    <dgm:cxn modelId="{DE561AFD-4617-4AAC-8E2E-D575C45A3ABF}" type="presParOf" srcId="{F1C18552-60F0-4018-B148-A9B89F67D708}" destId="{B1410D8C-BA7C-4375-A315-5633B8F34759}" srcOrd="0" destOrd="0" presId="urn:microsoft.com/office/officeart/2005/8/layout/hierarchy4"/>
    <dgm:cxn modelId="{8010EBFF-ABCA-444E-A03D-E2C02C2B1BD4}" type="presParOf" srcId="{B1410D8C-BA7C-4375-A315-5633B8F34759}" destId="{3D602027-EB80-4CDC-9B8F-9376B72ECE76}" srcOrd="0" destOrd="0" presId="urn:microsoft.com/office/officeart/2005/8/layout/hierarchy4"/>
    <dgm:cxn modelId="{EC639982-16F8-4C4E-8BC4-5B90CABA636F}" type="presParOf" srcId="{B1410D8C-BA7C-4375-A315-5633B8F34759}" destId="{A1FF36AC-B19B-4897-B5A7-7CBC46EC580D}" srcOrd="1" destOrd="0" presId="urn:microsoft.com/office/officeart/2005/8/layout/hierarchy4"/>
    <dgm:cxn modelId="{534FFCFD-D604-4B17-8E48-3E29655F3E80}" type="presParOf" srcId="{B1410D8C-BA7C-4375-A315-5633B8F34759}" destId="{33C9E541-5DBC-4B52-9AD6-3BF7F56AEEC4}" srcOrd="2" destOrd="0" presId="urn:microsoft.com/office/officeart/2005/8/layout/hierarchy4"/>
    <dgm:cxn modelId="{AC19E04A-BA1B-41AC-A281-A21DC24EDEAC}" type="presParOf" srcId="{33C9E541-5DBC-4B52-9AD6-3BF7F56AEEC4}" destId="{511D00C3-E0C4-49BB-A89E-036F273BF0CF}" srcOrd="0" destOrd="0" presId="urn:microsoft.com/office/officeart/2005/8/layout/hierarchy4"/>
    <dgm:cxn modelId="{0D0ABDBD-0A68-47BE-90C8-329B9111737C}" type="presParOf" srcId="{511D00C3-E0C4-49BB-A89E-036F273BF0CF}" destId="{8C4BDA51-4EF2-4238-95FB-E0A571D789F7}" srcOrd="0" destOrd="0" presId="urn:microsoft.com/office/officeart/2005/8/layout/hierarchy4"/>
    <dgm:cxn modelId="{6CAEF325-D94A-4296-BA7C-43EEB118F9C6}" type="presParOf" srcId="{511D00C3-E0C4-49BB-A89E-036F273BF0CF}" destId="{FF272237-7185-42E4-BC64-FA4EAD5D7E03}" srcOrd="1" destOrd="0" presId="urn:microsoft.com/office/officeart/2005/8/layout/hierarchy4"/>
    <dgm:cxn modelId="{16AA4041-95AD-4340-81D4-C7372BA6E46D}" type="presParOf" srcId="{511D00C3-E0C4-49BB-A89E-036F273BF0CF}" destId="{F09B0CAD-9F6A-42C5-B4AE-EE5F4EAF0E0B}" srcOrd="2" destOrd="0" presId="urn:microsoft.com/office/officeart/2005/8/layout/hierarchy4"/>
    <dgm:cxn modelId="{D6B7050D-1C59-47F0-94F1-D64E8957BECF}" type="presParOf" srcId="{F09B0CAD-9F6A-42C5-B4AE-EE5F4EAF0E0B}" destId="{419CA6A7-63E7-412C-82C0-63DBCEA44F11}" srcOrd="0" destOrd="0" presId="urn:microsoft.com/office/officeart/2005/8/layout/hierarchy4"/>
    <dgm:cxn modelId="{777B732F-58F6-414A-855F-24D7A108EB44}" type="presParOf" srcId="{419CA6A7-63E7-412C-82C0-63DBCEA44F11}" destId="{B4481B6D-5C9E-4113-88FF-E6B56CA2B6F4}" srcOrd="0" destOrd="0" presId="urn:microsoft.com/office/officeart/2005/8/layout/hierarchy4"/>
    <dgm:cxn modelId="{70DB0D55-ED0D-4320-B18A-F01EF59C1F7D}" type="presParOf" srcId="{419CA6A7-63E7-412C-82C0-63DBCEA44F11}" destId="{CCB16375-AC42-4ED6-91F8-88F72965D8C4}" srcOrd="1" destOrd="0" presId="urn:microsoft.com/office/officeart/2005/8/layout/hierarchy4"/>
    <dgm:cxn modelId="{645B64DC-6020-4C83-88F6-4D42D7123F13}" type="presParOf" srcId="{419CA6A7-63E7-412C-82C0-63DBCEA44F11}" destId="{271BD363-DF44-466C-9B4D-D65C8186D7D4}" srcOrd="2" destOrd="0" presId="urn:microsoft.com/office/officeart/2005/8/layout/hierarchy4"/>
    <dgm:cxn modelId="{A536A6D0-3D45-4573-82FC-3FF68EF24DEC}" type="presParOf" srcId="{271BD363-DF44-466C-9B4D-D65C8186D7D4}" destId="{1945639A-FAD3-4383-8B89-53A510803885}" srcOrd="0" destOrd="0" presId="urn:microsoft.com/office/officeart/2005/8/layout/hierarchy4"/>
    <dgm:cxn modelId="{6B1AC5B0-995C-4227-9759-A673AA78BF71}" type="presParOf" srcId="{1945639A-FAD3-4383-8B89-53A510803885}" destId="{73B2E242-8936-4D0B-AD4F-01D0986808BF}" srcOrd="0" destOrd="0" presId="urn:microsoft.com/office/officeart/2005/8/layout/hierarchy4"/>
    <dgm:cxn modelId="{545AD860-6D5A-4F8D-8636-D6F0F40C5353}" type="presParOf" srcId="{1945639A-FAD3-4383-8B89-53A510803885}" destId="{0B50801A-BDB7-416B-B6B3-8B9842F2AF21}" srcOrd="1" destOrd="0" presId="urn:microsoft.com/office/officeart/2005/8/layout/hierarchy4"/>
    <dgm:cxn modelId="{4A355118-1B66-4CE0-BC10-FA1083DBBC09}" type="presParOf" srcId="{F09B0CAD-9F6A-42C5-B4AE-EE5F4EAF0E0B}" destId="{58BC26A1-BF75-43F1-9413-0FE874265FCD}" srcOrd="1" destOrd="0" presId="urn:microsoft.com/office/officeart/2005/8/layout/hierarchy4"/>
    <dgm:cxn modelId="{C575FBB2-7BD4-437D-94FA-F4A856E4252D}" type="presParOf" srcId="{F09B0CAD-9F6A-42C5-B4AE-EE5F4EAF0E0B}" destId="{D803E66B-C699-4CE9-BCF3-645190189E81}" srcOrd="2" destOrd="0" presId="urn:microsoft.com/office/officeart/2005/8/layout/hierarchy4"/>
    <dgm:cxn modelId="{2AEDE750-4D3B-4937-A085-4431CEBB2864}" type="presParOf" srcId="{D803E66B-C699-4CE9-BCF3-645190189E81}" destId="{D4EE2307-B89A-4FA2-A505-E82FBA09BA14}" srcOrd="0" destOrd="0" presId="urn:microsoft.com/office/officeart/2005/8/layout/hierarchy4"/>
    <dgm:cxn modelId="{A17125E6-E41A-4218-9AA5-5B581EFBEE08}" type="presParOf" srcId="{D803E66B-C699-4CE9-BCF3-645190189E81}" destId="{44757658-E712-4544-A716-2C9D74B43534}" srcOrd="1" destOrd="0" presId="urn:microsoft.com/office/officeart/2005/8/layout/hierarchy4"/>
    <dgm:cxn modelId="{CA7B86B6-6068-459C-92E1-C4A0B5443F5F}" type="presParOf" srcId="{D803E66B-C699-4CE9-BCF3-645190189E81}" destId="{EA7B232C-C921-40FC-B845-EEB602F7453E}" srcOrd="2" destOrd="0" presId="urn:microsoft.com/office/officeart/2005/8/layout/hierarchy4"/>
    <dgm:cxn modelId="{ADCE3C3D-277B-452C-8D87-F949A81FF7AE}" type="presParOf" srcId="{EA7B232C-C921-40FC-B845-EEB602F7453E}" destId="{47201BD0-8C49-489C-967F-6A9316E430EB}" srcOrd="0" destOrd="0" presId="urn:microsoft.com/office/officeart/2005/8/layout/hierarchy4"/>
    <dgm:cxn modelId="{87351CF8-9E49-43BD-B752-4D030E5636F8}" type="presParOf" srcId="{47201BD0-8C49-489C-967F-6A9316E430EB}" destId="{13EDB9DE-8846-4C46-86D7-B94935FB3FD4}" srcOrd="0" destOrd="0" presId="urn:microsoft.com/office/officeart/2005/8/layout/hierarchy4"/>
    <dgm:cxn modelId="{1FA13689-CA81-407A-A4A2-9AB2FE8F199F}" type="presParOf" srcId="{47201BD0-8C49-489C-967F-6A9316E430EB}" destId="{4D7246B0-79C6-42F7-A06A-34AB0DE0FBFC}" srcOrd="1" destOrd="0" presId="urn:microsoft.com/office/officeart/2005/8/layout/hierarchy4"/>
    <dgm:cxn modelId="{16C73554-B704-410E-9879-219DBD34C7A6}" type="presParOf" srcId="{F09B0CAD-9F6A-42C5-B4AE-EE5F4EAF0E0B}" destId="{07FEE7D0-7795-4704-B5D8-781E3BE2FC3D}" srcOrd="3" destOrd="0" presId="urn:microsoft.com/office/officeart/2005/8/layout/hierarchy4"/>
    <dgm:cxn modelId="{305D0BC6-FD0A-4AFB-94A7-EB7F19377375}" type="presParOf" srcId="{F09B0CAD-9F6A-42C5-B4AE-EE5F4EAF0E0B}" destId="{B9495D2E-68CC-4B10-BFDE-045509E3E249}" srcOrd="4" destOrd="0" presId="urn:microsoft.com/office/officeart/2005/8/layout/hierarchy4"/>
    <dgm:cxn modelId="{4AB64DE5-AF2C-44CF-8A2F-5B16640FFCA0}" type="presParOf" srcId="{B9495D2E-68CC-4B10-BFDE-045509E3E249}" destId="{ACA92D6E-75AC-4D23-998C-45F22736F9D2}" srcOrd="0" destOrd="0" presId="urn:microsoft.com/office/officeart/2005/8/layout/hierarchy4"/>
    <dgm:cxn modelId="{BB39698A-D685-48DE-B097-808EA1CEB8AC}" type="presParOf" srcId="{B9495D2E-68CC-4B10-BFDE-045509E3E249}" destId="{5E58D9D0-4942-4CE8-A80E-65087BA159FC}" srcOrd="1" destOrd="0" presId="urn:microsoft.com/office/officeart/2005/8/layout/hierarchy4"/>
    <dgm:cxn modelId="{B4EF460F-F122-467E-83A3-677A28B417F1}" type="presParOf" srcId="{B9495D2E-68CC-4B10-BFDE-045509E3E249}" destId="{72897F15-208F-4266-83BF-A5C1FD399178}" srcOrd="2" destOrd="0" presId="urn:microsoft.com/office/officeart/2005/8/layout/hierarchy4"/>
    <dgm:cxn modelId="{8DCC899A-3940-4B63-A968-C1D4A7370E9A}" type="presParOf" srcId="{72897F15-208F-4266-83BF-A5C1FD399178}" destId="{0C4F12C4-513F-4265-96AF-276C7C5401DB}" srcOrd="0" destOrd="0" presId="urn:microsoft.com/office/officeart/2005/8/layout/hierarchy4"/>
    <dgm:cxn modelId="{20F24469-CE72-4E12-BD72-334E5395AEB7}" type="presParOf" srcId="{0C4F12C4-513F-4265-96AF-276C7C5401DB}" destId="{E0B1B5B8-C072-4FE8-B3F2-38B88A14A7B9}" srcOrd="0" destOrd="0" presId="urn:microsoft.com/office/officeart/2005/8/layout/hierarchy4"/>
    <dgm:cxn modelId="{06C3F306-F68B-4416-851F-8E78F2B2BD3D}" type="presParOf" srcId="{0C4F12C4-513F-4265-96AF-276C7C5401DB}" destId="{EF6EA9E9-007D-4B0F-A2BD-E53A0BAD9F15}" srcOrd="1" destOrd="0" presId="urn:microsoft.com/office/officeart/2005/8/layout/hierarchy4"/>
    <dgm:cxn modelId="{8864767D-CE03-4892-8DC5-6BF72B1770D2}" type="presParOf" srcId="{F09B0CAD-9F6A-42C5-B4AE-EE5F4EAF0E0B}" destId="{ED20C9BE-4E0C-4038-9D4F-0F1B16DDBCC7}" srcOrd="5" destOrd="0" presId="urn:microsoft.com/office/officeart/2005/8/layout/hierarchy4"/>
    <dgm:cxn modelId="{87B47438-1095-40AA-ADE6-BBD4728263DE}" type="presParOf" srcId="{F09B0CAD-9F6A-42C5-B4AE-EE5F4EAF0E0B}" destId="{401D1B32-D846-4BFC-9182-B6BB3B3208F7}" srcOrd="6" destOrd="0" presId="urn:microsoft.com/office/officeart/2005/8/layout/hierarchy4"/>
    <dgm:cxn modelId="{4A1DA171-C633-45EB-8FD6-21FD8FA7AFAE}" type="presParOf" srcId="{401D1B32-D846-4BFC-9182-B6BB3B3208F7}" destId="{B7988ACC-8764-4B1A-8902-D66BE7678D7A}" srcOrd="0" destOrd="0" presId="urn:microsoft.com/office/officeart/2005/8/layout/hierarchy4"/>
    <dgm:cxn modelId="{28F22735-DF2E-4C5A-B71C-33F66F5F7012}" type="presParOf" srcId="{401D1B32-D846-4BFC-9182-B6BB3B3208F7}" destId="{99E390AB-15E8-41EC-9BA6-6A1C20840190}" srcOrd="1" destOrd="0" presId="urn:microsoft.com/office/officeart/2005/8/layout/hierarchy4"/>
    <dgm:cxn modelId="{9FA32FE9-05C4-43D1-945B-6BBB759B6253}" type="presParOf" srcId="{401D1B32-D846-4BFC-9182-B6BB3B3208F7}" destId="{5D5C8909-B08F-47E7-BFDA-7BAE395771D4}" srcOrd="2" destOrd="0" presId="urn:microsoft.com/office/officeart/2005/8/layout/hierarchy4"/>
    <dgm:cxn modelId="{A3C2F76F-2731-4488-BC45-6E38C25262CF}" type="presParOf" srcId="{5D5C8909-B08F-47E7-BFDA-7BAE395771D4}" destId="{3C83AA96-0F35-48FC-8B64-C9F4EA85621C}" srcOrd="0" destOrd="0" presId="urn:microsoft.com/office/officeart/2005/8/layout/hierarchy4"/>
    <dgm:cxn modelId="{B541924F-DBFD-47F0-8391-B04AB331EACD}" type="presParOf" srcId="{3C83AA96-0F35-48FC-8B64-C9F4EA85621C}" destId="{F750A7E0-8930-476E-B35A-91B40CFFB325}" srcOrd="0" destOrd="0" presId="urn:microsoft.com/office/officeart/2005/8/layout/hierarchy4"/>
    <dgm:cxn modelId="{B801C12A-CCA8-4B78-9CEE-FFD271704554}" type="presParOf" srcId="{3C83AA96-0F35-48FC-8B64-C9F4EA85621C}" destId="{29AE6400-9635-444B-8669-C8E939654DA3}" srcOrd="1" destOrd="0" presId="urn:microsoft.com/office/officeart/2005/8/layout/hierarchy4"/>
    <dgm:cxn modelId="{C5D892E5-CEE8-4815-9FEF-FC2D165EEB1A}" type="presParOf" srcId="{33C9E541-5DBC-4B52-9AD6-3BF7F56AEEC4}" destId="{D12EB837-1901-402B-B2DA-05384F9EAADC}" srcOrd="1" destOrd="0" presId="urn:microsoft.com/office/officeart/2005/8/layout/hierarchy4"/>
    <dgm:cxn modelId="{C56D2780-867A-43D0-8E30-FF22B1780D59}" type="presParOf" srcId="{33C9E541-5DBC-4B52-9AD6-3BF7F56AEEC4}" destId="{D01BA079-BBEB-4E8F-8662-6D1FD65DA179}" srcOrd="2" destOrd="0" presId="urn:microsoft.com/office/officeart/2005/8/layout/hierarchy4"/>
    <dgm:cxn modelId="{577D2DF8-2E57-4754-AC9C-56F2DD0DACE1}" type="presParOf" srcId="{D01BA079-BBEB-4E8F-8662-6D1FD65DA179}" destId="{A8572AFA-BB62-4565-8D56-F52F0405CD05}" srcOrd="0" destOrd="0" presId="urn:microsoft.com/office/officeart/2005/8/layout/hierarchy4"/>
    <dgm:cxn modelId="{C04F7429-6602-4F3D-B8FA-A0AD50C490BE}" type="presParOf" srcId="{D01BA079-BBEB-4E8F-8662-6D1FD65DA179}" destId="{B423A9BD-DDED-4F35-B312-C37378A5773E}" srcOrd="1" destOrd="0" presId="urn:microsoft.com/office/officeart/2005/8/layout/hierarchy4"/>
    <dgm:cxn modelId="{E10FD27C-34F0-4FAF-B8EE-923233799950}" type="presParOf" srcId="{D01BA079-BBEB-4E8F-8662-6D1FD65DA179}" destId="{68161740-2FC2-4451-9235-9CE98732D083}" srcOrd="2" destOrd="0" presId="urn:microsoft.com/office/officeart/2005/8/layout/hierarchy4"/>
    <dgm:cxn modelId="{5D0E672D-9163-48E0-8664-B0E2ED043889}" type="presParOf" srcId="{68161740-2FC2-4451-9235-9CE98732D083}" destId="{D3A92367-973A-4764-A5DD-35D5767FC76F}" srcOrd="0" destOrd="0" presId="urn:microsoft.com/office/officeart/2005/8/layout/hierarchy4"/>
    <dgm:cxn modelId="{16524205-66EB-40E4-935A-C55E722F42CB}" type="presParOf" srcId="{D3A92367-973A-4764-A5DD-35D5767FC76F}" destId="{46C571B2-CDF1-485A-940A-2CC9A76489BA}" srcOrd="0" destOrd="0" presId="urn:microsoft.com/office/officeart/2005/8/layout/hierarchy4"/>
    <dgm:cxn modelId="{16527591-BA11-4329-8A9D-F536D303ECA3}" type="presParOf" srcId="{D3A92367-973A-4764-A5DD-35D5767FC76F}" destId="{81EFB04D-16E3-431D-8C9B-0AEF53ED4D5E}" srcOrd="1" destOrd="0" presId="urn:microsoft.com/office/officeart/2005/8/layout/hierarchy4"/>
    <dgm:cxn modelId="{9AAA58AE-270D-4BD2-A425-25B133C7CB94}" type="presParOf" srcId="{68161740-2FC2-4451-9235-9CE98732D083}" destId="{ED23CF02-2506-40D0-9855-6189ACE6A71B}" srcOrd="1" destOrd="0" presId="urn:microsoft.com/office/officeart/2005/8/layout/hierarchy4"/>
    <dgm:cxn modelId="{7067DBD7-AE04-41D5-9933-55C9855F0317}" type="presParOf" srcId="{68161740-2FC2-4451-9235-9CE98732D083}" destId="{623E8390-6741-4984-A5D7-EBA15712A4D8}" srcOrd="2" destOrd="0" presId="urn:microsoft.com/office/officeart/2005/8/layout/hierarchy4"/>
    <dgm:cxn modelId="{50686FAD-9A02-4D95-8943-5A549D770799}" type="presParOf" srcId="{623E8390-6741-4984-A5D7-EBA15712A4D8}" destId="{1E33C454-6109-405F-ABE4-4B3EF9BB4765}" srcOrd="0" destOrd="0" presId="urn:microsoft.com/office/officeart/2005/8/layout/hierarchy4"/>
    <dgm:cxn modelId="{D2940BA4-D4CA-4F4C-8EE1-BA6E3D7DC124}" type="presParOf" srcId="{623E8390-6741-4984-A5D7-EBA15712A4D8}" destId="{2BCCA57F-4C38-41FF-B236-C050F6436822}" srcOrd="1" destOrd="0" presId="urn:microsoft.com/office/officeart/2005/8/layout/hierarchy4"/>
    <dgm:cxn modelId="{88A1C0F3-94EF-4BF8-A926-08F15EA86AD4}" type="presParOf" srcId="{68161740-2FC2-4451-9235-9CE98732D083}" destId="{8873B402-9EDB-48E5-A9CF-01C6C1FB18D3}" srcOrd="3" destOrd="0" presId="urn:microsoft.com/office/officeart/2005/8/layout/hierarchy4"/>
    <dgm:cxn modelId="{77BBE20E-B315-4292-9EC3-3DAF39CDC3F8}" type="presParOf" srcId="{68161740-2FC2-4451-9235-9CE98732D083}" destId="{6455E64E-54D7-40A1-A9EB-244EC0A1DC8C}" srcOrd="4" destOrd="0" presId="urn:microsoft.com/office/officeart/2005/8/layout/hierarchy4"/>
    <dgm:cxn modelId="{513E79B0-052A-49D2-8001-049762A73D4B}" type="presParOf" srcId="{6455E64E-54D7-40A1-A9EB-244EC0A1DC8C}" destId="{FBFC06A3-34E6-4BF9-8236-B38B54DD7D1E}" srcOrd="0" destOrd="0" presId="urn:microsoft.com/office/officeart/2005/8/layout/hierarchy4"/>
    <dgm:cxn modelId="{73F9802A-2AF2-4F4B-B186-6FED9114EAC5}" type="presParOf" srcId="{6455E64E-54D7-40A1-A9EB-244EC0A1DC8C}" destId="{15A0E71C-1D03-42F2-A781-3ADA16C4CFEE}" srcOrd="1" destOrd="0" presId="urn:microsoft.com/office/officeart/2005/8/layout/hierarchy4"/>
    <dgm:cxn modelId="{D102FDDE-49C0-488E-BB52-AEBFB3FDB72E}" type="presParOf" srcId="{68161740-2FC2-4451-9235-9CE98732D083}" destId="{8A3C74B4-EF5E-4836-AEFE-5A7347E4F7E1}" srcOrd="5" destOrd="0" presId="urn:microsoft.com/office/officeart/2005/8/layout/hierarchy4"/>
    <dgm:cxn modelId="{5AC084C0-84BC-4A0B-B81D-3569210D27DE}" type="presParOf" srcId="{68161740-2FC2-4451-9235-9CE98732D083}" destId="{81D4453B-E6ED-4BDF-87A1-86BFE8AC0DEE}" srcOrd="6" destOrd="0" presId="urn:microsoft.com/office/officeart/2005/8/layout/hierarchy4"/>
    <dgm:cxn modelId="{099C06E5-C5A8-4C1D-B6EB-B68A125D1989}" type="presParOf" srcId="{81D4453B-E6ED-4BDF-87A1-86BFE8AC0DEE}" destId="{8E011DDE-A123-451D-A994-2F1206CFF00D}" srcOrd="0" destOrd="0" presId="urn:microsoft.com/office/officeart/2005/8/layout/hierarchy4"/>
    <dgm:cxn modelId="{F423347A-AE95-4F7E-8078-1E4763DFAE90}" type="presParOf" srcId="{81D4453B-E6ED-4BDF-87A1-86BFE8AC0DEE}" destId="{9C538E22-A3A7-4E0E-A86E-57DE4EA3EAF9}" srcOrd="1" destOrd="0" presId="urn:microsoft.com/office/officeart/2005/8/layout/hierarchy4"/>
    <dgm:cxn modelId="{7CDB218D-52D5-4917-BC8E-C74DA075407A}" type="presParOf" srcId="{81D4453B-E6ED-4BDF-87A1-86BFE8AC0DEE}" destId="{CA97FE14-7FEA-4A75-A624-460310795BDF}" srcOrd="2" destOrd="0" presId="urn:microsoft.com/office/officeart/2005/8/layout/hierarchy4"/>
    <dgm:cxn modelId="{0E3B00B0-246F-4C3E-9E07-4570C164C2F8}" type="presParOf" srcId="{CA97FE14-7FEA-4A75-A624-460310795BDF}" destId="{FAD9FAD7-4A4F-43CC-9186-41214BF8464D}" srcOrd="0" destOrd="0" presId="urn:microsoft.com/office/officeart/2005/8/layout/hierarchy4"/>
    <dgm:cxn modelId="{FF0AE6BA-C765-4CEC-9219-BF549804DD16}" type="presParOf" srcId="{FAD9FAD7-4A4F-43CC-9186-41214BF8464D}" destId="{AA2716C8-DE1C-4500-89D2-A3676811A007}" srcOrd="0" destOrd="0" presId="urn:microsoft.com/office/officeart/2005/8/layout/hierarchy4"/>
    <dgm:cxn modelId="{6AC6034B-6AF6-4095-AF15-B5A4D74F79DF}" type="presParOf" srcId="{FAD9FAD7-4A4F-43CC-9186-41214BF8464D}" destId="{12C1125A-31CD-4D8B-AA47-70FB119C9206}" srcOrd="1" destOrd="0" presId="urn:microsoft.com/office/officeart/2005/8/layout/hierarchy4"/>
    <dgm:cxn modelId="{DF7664E1-1EDF-4D41-963C-1EAC5B1F0257}" type="presParOf" srcId="{33C9E541-5DBC-4B52-9AD6-3BF7F56AEEC4}" destId="{A9F510EF-915D-4731-ACA2-1EF1210B6C0B}" srcOrd="3" destOrd="0" presId="urn:microsoft.com/office/officeart/2005/8/layout/hierarchy4"/>
    <dgm:cxn modelId="{0A20CEC5-6B2F-493A-A60D-7E0CA9D99CF2}" type="presParOf" srcId="{33C9E541-5DBC-4B52-9AD6-3BF7F56AEEC4}" destId="{44215765-AE78-41B6-B167-3EF37600F099}" srcOrd="4" destOrd="0" presId="urn:microsoft.com/office/officeart/2005/8/layout/hierarchy4"/>
    <dgm:cxn modelId="{CA5AA911-D0C0-4536-9BA2-15B29087A66B}" type="presParOf" srcId="{44215765-AE78-41B6-B167-3EF37600F099}" destId="{F341207F-4F79-4F65-81BB-AFA499AAD42C}" srcOrd="0" destOrd="0" presId="urn:microsoft.com/office/officeart/2005/8/layout/hierarchy4"/>
    <dgm:cxn modelId="{2593F6A9-557E-4DC2-83F6-BA830124E140}" type="presParOf" srcId="{44215765-AE78-41B6-B167-3EF37600F099}" destId="{3ED817E2-EB30-4AE5-AF1A-CBA0AC67FBE7}" srcOrd="1" destOrd="0" presId="urn:microsoft.com/office/officeart/2005/8/layout/hierarchy4"/>
    <dgm:cxn modelId="{D2E33785-2CAD-4C9E-B0F8-2BC349870EAF}" type="presParOf" srcId="{44215765-AE78-41B6-B167-3EF37600F099}" destId="{85280B2F-BE71-4151-AC0D-AF34D5467802}" srcOrd="2" destOrd="0" presId="urn:microsoft.com/office/officeart/2005/8/layout/hierarchy4"/>
    <dgm:cxn modelId="{3C1FDD77-8A8D-443F-BD2F-42008F6B1F4F}" type="presParOf" srcId="{85280B2F-BE71-4151-AC0D-AF34D5467802}" destId="{FB671E6F-C5BB-44A9-8AD5-E6EAF0B4CDE0}" srcOrd="0" destOrd="0" presId="urn:microsoft.com/office/officeart/2005/8/layout/hierarchy4"/>
    <dgm:cxn modelId="{8D0C6DD1-83A5-4230-B337-A629900DBB6F}" type="presParOf" srcId="{FB671E6F-C5BB-44A9-8AD5-E6EAF0B4CDE0}" destId="{237FD748-018A-4174-B310-EC9007AB9F51}" srcOrd="0" destOrd="0" presId="urn:microsoft.com/office/officeart/2005/8/layout/hierarchy4"/>
    <dgm:cxn modelId="{85D7DE99-C443-490E-A146-00006F0EFF9C}" type="presParOf" srcId="{FB671E6F-C5BB-44A9-8AD5-E6EAF0B4CDE0}" destId="{83624E0B-C7D3-4F7D-AD1E-49B8F9AF445B}" srcOrd="1" destOrd="0" presId="urn:microsoft.com/office/officeart/2005/8/layout/hierarchy4"/>
    <dgm:cxn modelId="{AB9C0365-5F97-4395-9946-DAD6DEB2A7A9}" type="presParOf" srcId="{FB671E6F-C5BB-44A9-8AD5-E6EAF0B4CDE0}" destId="{7F8851A3-85D0-4541-B658-93FAAFBF54EE}" srcOrd="2" destOrd="0" presId="urn:microsoft.com/office/officeart/2005/8/layout/hierarchy4"/>
    <dgm:cxn modelId="{9C017B77-126F-4AC6-862C-0FBFA47AD015}" type="presParOf" srcId="{7F8851A3-85D0-4541-B658-93FAAFBF54EE}" destId="{43E726D1-B229-486E-ACD3-4883CE077261}" srcOrd="0" destOrd="0" presId="urn:microsoft.com/office/officeart/2005/8/layout/hierarchy4"/>
    <dgm:cxn modelId="{914787F2-57C6-40BF-8707-2A64B9C7086F}" type="presParOf" srcId="{43E726D1-B229-486E-ACD3-4883CE077261}" destId="{BBAB43C1-17CC-4A81-BEAC-7AECC70A50E1}" srcOrd="0" destOrd="0" presId="urn:microsoft.com/office/officeart/2005/8/layout/hierarchy4"/>
    <dgm:cxn modelId="{1E2C6AA5-F0B9-4C1B-BC91-4CFCFCF3DAEF}" type="presParOf" srcId="{43E726D1-B229-486E-ACD3-4883CE077261}" destId="{7F499658-8F5D-4676-ABBF-A0CC0C32B976}" srcOrd="1" destOrd="0" presId="urn:microsoft.com/office/officeart/2005/8/layout/hierarchy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D602027-EB80-4CDC-9B8F-9376B72ECE76}">
      <dsp:nvSpPr>
        <dsp:cNvPr id="0" name=""/>
        <dsp:cNvSpPr/>
      </dsp:nvSpPr>
      <dsp:spPr>
        <a:xfrm>
          <a:off x="0" y="14928"/>
          <a:ext cx="11530113"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175260" tIns="175260" rIns="175260" bIns="175260" numCol="1" spcCol="1270" anchor="ctr" anchorCtr="0">
          <a:noAutofit/>
        </a:bodyPr>
        <a:lstStyle/>
        <a:p>
          <a:pPr marL="0" lvl="0" indent="0" algn="ctr" defTabSz="2044700">
            <a:lnSpc>
              <a:spcPct val="90000"/>
            </a:lnSpc>
            <a:spcBef>
              <a:spcPct val="0"/>
            </a:spcBef>
            <a:spcAft>
              <a:spcPct val="35000"/>
            </a:spcAft>
            <a:buNone/>
          </a:pPr>
          <a:r>
            <a:rPr lang="en-US" sz="4600" kern="1200" dirty="0"/>
            <a:t>National Network Steering Committee (NNSC)</a:t>
          </a:r>
        </a:p>
      </dsp:txBody>
      <dsp:txXfrm>
        <a:off x="32045" y="46973"/>
        <a:ext cx="11466023" cy="1030009"/>
      </dsp:txXfrm>
    </dsp:sp>
    <dsp:sp modelId="{8C4BDA51-4EF2-4238-95FB-E0A571D789F7}">
      <dsp:nvSpPr>
        <dsp:cNvPr id="0" name=""/>
        <dsp:cNvSpPr/>
      </dsp:nvSpPr>
      <dsp:spPr>
        <a:xfrm>
          <a:off x="474335" y="1241914"/>
          <a:ext cx="3380632"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US" sz="2100" kern="1200" dirty="0"/>
            <a:t>Regional Medical Libraries</a:t>
          </a:r>
        </a:p>
      </dsp:txBody>
      <dsp:txXfrm>
        <a:off x="506380" y="1273959"/>
        <a:ext cx="3316542" cy="1030009"/>
      </dsp:txXfrm>
    </dsp:sp>
    <dsp:sp modelId="{B4481B6D-5C9E-4113-88FF-E6B56CA2B6F4}">
      <dsp:nvSpPr>
        <dsp:cNvPr id="0" name=""/>
        <dsp:cNvSpPr/>
      </dsp:nvSpPr>
      <dsp:spPr>
        <a:xfrm>
          <a:off x="15625" y="248272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GMR</a:t>
          </a:r>
        </a:p>
      </dsp:txBody>
      <dsp:txXfrm>
        <a:off x="46135" y="2513238"/>
        <a:ext cx="980679" cy="1033079"/>
      </dsp:txXfrm>
    </dsp:sp>
    <dsp:sp modelId="{73B2E242-8936-4D0B-AD4F-01D0986808BF}">
      <dsp:nvSpPr>
        <dsp:cNvPr id="0" name=""/>
        <dsp:cNvSpPr/>
      </dsp:nvSpPr>
      <dsp:spPr>
        <a:xfrm>
          <a:off x="15625" y="3723542"/>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PNR</a:t>
          </a:r>
        </a:p>
      </dsp:txBody>
      <dsp:txXfrm>
        <a:off x="46135" y="3754052"/>
        <a:ext cx="980679" cy="1033079"/>
      </dsp:txXfrm>
    </dsp:sp>
    <dsp:sp modelId="{D4EE2307-B89A-4FA2-A505-E82FBA09BA14}">
      <dsp:nvSpPr>
        <dsp:cNvPr id="0" name=""/>
        <dsp:cNvSpPr/>
      </dsp:nvSpPr>
      <dsp:spPr>
        <a:xfrm>
          <a:off x="1101076" y="248272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US" sz="1600" kern="1200" dirty="0"/>
            <a:t>MAR</a:t>
          </a:r>
        </a:p>
      </dsp:txBody>
      <dsp:txXfrm>
        <a:off x="1131586" y="2513238"/>
        <a:ext cx="980679" cy="1033079"/>
      </dsp:txXfrm>
    </dsp:sp>
    <dsp:sp modelId="{13EDB9DE-8846-4C46-86D7-B94935FB3FD4}">
      <dsp:nvSpPr>
        <dsp:cNvPr id="0" name=""/>
        <dsp:cNvSpPr/>
      </dsp:nvSpPr>
      <dsp:spPr>
        <a:xfrm>
          <a:off x="1101076" y="3723542"/>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PSR</a:t>
          </a:r>
        </a:p>
      </dsp:txBody>
      <dsp:txXfrm>
        <a:off x="1131586" y="3754052"/>
        <a:ext cx="980679" cy="1033079"/>
      </dsp:txXfrm>
    </dsp:sp>
    <dsp:sp modelId="{ACA92D6E-75AC-4D23-998C-45F22736F9D2}">
      <dsp:nvSpPr>
        <dsp:cNvPr id="0" name=""/>
        <dsp:cNvSpPr/>
      </dsp:nvSpPr>
      <dsp:spPr>
        <a:xfrm>
          <a:off x="2186527" y="248272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MCR</a:t>
          </a:r>
        </a:p>
      </dsp:txBody>
      <dsp:txXfrm>
        <a:off x="2217037" y="2513238"/>
        <a:ext cx="980679" cy="1033079"/>
      </dsp:txXfrm>
    </dsp:sp>
    <dsp:sp modelId="{E0B1B5B8-C072-4FE8-B3F2-38B88A14A7B9}">
      <dsp:nvSpPr>
        <dsp:cNvPr id="0" name=""/>
        <dsp:cNvSpPr/>
      </dsp:nvSpPr>
      <dsp:spPr>
        <a:xfrm>
          <a:off x="2186527" y="3723542"/>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SCR</a:t>
          </a:r>
        </a:p>
      </dsp:txBody>
      <dsp:txXfrm>
        <a:off x="2217037" y="3754052"/>
        <a:ext cx="980679" cy="1033079"/>
      </dsp:txXfrm>
    </dsp:sp>
    <dsp:sp modelId="{B7988ACC-8764-4B1A-8902-D66BE7678D7A}">
      <dsp:nvSpPr>
        <dsp:cNvPr id="0" name=""/>
        <dsp:cNvSpPr/>
      </dsp:nvSpPr>
      <dsp:spPr>
        <a:xfrm>
          <a:off x="3271978" y="248272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GMR</a:t>
          </a:r>
        </a:p>
      </dsp:txBody>
      <dsp:txXfrm>
        <a:off x="3302488" y="2513238"/>
        <a:ext cx="980679" cy="1033079"/>
      </dsp:txXfrm>
    </dsp:sp>
    <dsp:sp modelId="{F750A7E0-8930-476E-B35A-91B40CFFB325}">
      <dsp:nvSpPr>
        <dsp:cNvPr id="0" name=""/>
        <dsp:cNvSpPr/>
      </dsp:nvSpPr>
      <dsp:spPr>
        <a:xfrm>
          <a:off x="3271978" y="3723542"/>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SEA</a:t>
          </a:r>
        </a:p>
      </dsp:txBody>
      <dsp:txXfrm>
        <a:off x="3302488" y="3754052"/>
        <a:ext cx="980679" cy="1033079"/>
      </dsp:txXfrm>
    </dsp:sp>
    <dsp:sp modelId="{A8572AFA-BB62-4565-8D56-F52F0405CD05}">
      <dsp:nvSpPr>
        <dsp:cNvPr id="0" name=""/>
        <dsp:cNvSpPr/>
      </dsp:nvSpPr>
      <dsp:spPr>
        <a:xfrm>
          <a:off x="4574757" y="1220985"/>
          <a:ext cx="329131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US" sz="2100" kern="1200" dirty="0"/>
            <a:t>NNLM Offices</a:t>
          </a:r>
        </a:p>
      </dsp:txBody>
      <dsp:txXfrm>
        <a:off x="4606802" y="1253030"/>
        <a:ext cx="3227229" cy="1030009"/>
      </dsp:txXfrm>
    </dsp:sp>
    <dsp:sp modelId="{46C571B2-CDF1-485A-940A-2CC9A76489BA}">
      <dsp:nvSpPr>
        <dsp:cNvPr id="0" name=""/>
        <dsp:cNvSpPr/>
      </dsp:nvSpPr>
      <dsp:spPr>
        <a:xfrm>
          <a:off x="4639948" y="246261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DOCLINE (NDCO)</a:t>
          </a:r>
        </a:p>
      </dsp:txBody>
      <dsp:txXfrm>
        <a:off x="4670458" y="2493128"/>
        <a:ext cx="980679" cy="1033079"/>
      </dsp:txXfrm>
    </dsp:sp>
    <dsp:sp modelId="{1E33C454-6109-405F-ABE4-4B3EF9BB4765}">
      <dsp:nvSpPr>
        <dsp:cNvPr id="0" name=""/>
        <dsp:cNvSpPr/>
      </dsp:nvSpPr>
      <dsp:spPr>
        <a:xfrm>
          <a:off x="5725399" y="246261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Evaluation</a:t>
          </a:r>
        </a:p>
        <a:p>
          <a:pPr marL="0" lvl="0" indent="0" algn="ctr" defTabSz="577850">
            <a:lnSpc>
              <a:spcPct val="90000"/>
            </a:lnSpc>
            <a:spcBef>
              <a:spcPct val="0"/>
            </a:spcBef>
            <a:spcAft>
              <a:spcPct val="35000"/>
            </a:spcAft>
            <a:buNone/>
          </a:pPr>
          <a:r>
            <a:rPr lang="en-US" sz="1300" kern="1200" dirty="0"/>
            <a:t>(NEO)</a:t>
          </a:r>
        </a:p>
      </dsp:txBody>
      <dsp:txXfrm>
        <a:off x="5755909" y="2493128"/>
        <a:ext cx="980679" cy="1033079"/>
      </dsp:txXfrm>
    </dsp:sp>
    <dsp:sp modelId="{FBFC06A3-34E6-4BF9-8236-B38B54DD7D1E}">
      <dsp:nvSpPr>
        <dsp:cNvPr id="0" name=""/>
        <dsp:cNvSpPr/>
      </dsp:nvSpPr>
      <dsp:spPr>
        <a:xfrm>
          <a:off x="6810849" y="2462618"/>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Public Health Coordination</a:t>
          </a:r>
        </a:p>
        <a:p>
          <a:pPr marL="0" lvl="0" indent="0" algn="ctr" defTabSz="577850">
            <a:lnSpc>
              <a:spcPct val="90000"/>
            </a:lnSpc>
            <a:spcBef>
              <a:spcPct val="0"/>
            </a:spcBef>
            <a:spcAft>
              <a:spcPct val="35000"/>
            </a:spcAft>
            <a:buNone/>
          </a:pPr>
          <a:r>
            <a:rPr lang="en-US" sz="1300" kern="1200" dirty="0"/>
            <a:t>(NPHCO)</a:t>
          </a:r>
        </a:p>
      </dsp:txBody>
      <dsp:txXfrm>
        <a:off x="6841359" y="2493128"/>
        <a:ext cx="980679" cy="1033079"/>
      </dsp:txXfrm>
    </dsp:sp>
    <dsp:sp modelId="{8E011DDE-A123-451D-A994-2F1206CFF00D}">
      <dsp:nvSpPr>
        <dsp:cNvPr id="0" name=""/>
        <dsp:cNvSpPr/>
      </dsp:nvSpPr>
      <dsp:spPr>
        <a:xfrm>
          <a:off x="6325105" y="3640729"/>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Web Services (NWSO)</a:t>
          </a:r>
        </a:p>
      </dsp:txBody>
      <dsp:txXfrm>
        <a:off x="6355615" y="3671239"/>
        <a:ext cx="980679" cy="1033079"/>
      </dsp:txXfrm>
    </dsp:sp>
    <dsp:sp modelId="{AA2716C8-DE1C-4500-89D2-A3676811A007}">
      <dsp:nvSpPr>
        <dsp:cNvPr id="0" name=""/>
        <dsp:cNvSpPr/>
      </dsp:nvSpPr>
      <dsp:spPr>
        <a:xfrm>
          <a:off x="5231258" y="3640729"/>
          <a:ext cx="1041699"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Training (NTO)</a:t>
          </a:r>
        </a:p>
      </dsp:txBody>
      <dsp:txXfrm>
        <a:off x="5261768" y="3671239"/>
        <a:ext cx="980679" cy="1033079"/>
      </dsp:txXfrm>
    </dsp:sp>
    <dsp:sp modelId="{F341207F-4F79-4F65-81BB-AFA499AAD42C}">
      <dsp:nvSpPr>
        <dsp:cNvPr id="0" name=""/>
        <dsp:cNvSpPr/>
      </dsp:nvSpPr>
      <dsp:spPr>
        <a:xfrm>
          <a:off x="8587380" y="1237599"/>
          <a:ext cx="2736496" cy="1094099"/>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80010" tIns="80010" rIns="80010" bIns="80010" numCol="1" spcCol="1270" anchor="ctr" anchorCtr="0">
          <a:noAutofit/>
        </a:bodyPr>
        <a:lstStyle/>
        <a:p>
          <a:pPr marL="0" lvl="0" indent="0" algn="ctr" defTabSz="933450">
            <a:lnSpc>
              <a:spcPct val="90000"/>
            </a:lnSpc>
            <a:spcBef>
              <a:spcPct val="0"/>
            </a:spcBef>
            <a:spcAft>
              <a:spcPct val="35000"/>
            </a:spcAft>
            <a:buNone/>
          </a:pPr>
          <a:r>
            <a:rPr lang="en-US" sz="2100" kern="1200" dirty="0"/>
            <a:t>NNSC Subcommittees and National Initiatives</a:t>
          </a:r>
        </a:p>
      </dsp:txBody>
      <dsp:txXfrm>
        <a:off x="8619425" y="1269644"/>
        <a:ext cx="2672406" cy="1030009"/>
      </dsp:txXfrm>
    </dsp:sp>
    <dsp:sp modelId="{237FD748-018A-4174-B310-EC9007AB9F51}">
      <dsp:nvSpPr>
        <dsp:cNvPr id="0" name=""/>
        <dsp:cNvSpPr/>
      </dsp:nvSpPr>
      <dsp:spPr>
        <a:xfrm flipH="1">
          <a:off x="8811425" y="2450841"/>
          <a:ext cx="2241191" cy="1012665"/>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NNLM Research Data Management</a:t>
          </a:r>
        </a:p>
      </dsp:txBody>
      <dsp:txXfrm>
        <a:off x="8841085" y="2480501"/>
        <a:ext cx="2181871" cy="953345"/>
      </dsp:txXfrm>
    </dsp:sp>
    <dsp:sp modelId="{BBAB43C1-17CC-4A81-BEAC-7AECC70A50E1}">
      <dsp:nvSpPr>
        <dsp:cNvPr id="0" name=""/>
        <dsp:cNvSpPr/>
      </dsp:nvSpPr>
      <dsp:spPr>
        <a:xfrm flipH="1">
          <a:off x="8775201" y="3609931"/>
          <a:ext cx="2313607" cy="889043"/>
        </a:xfrm>
        <a:prstGeom prst="roundRect">
          <a:avLst>
            <a:gd name="adj" fmla="val 10000"/>
          </a:avLst>
        </a:prstGeom>
        <a:gradFill rotWithShape="0">
          <a:gsLst>
            <a:gs pos="0">
              <a:schemeClr val="dk2">
                <a:hueOff val="0"/>
                <a:satOff val="0"/>
                <a:lumOff val="0"/>
                <a:alphaOff val="0"/>
                <a:satMod val="103000"/>
                <a:lumMod val="102000"/>
                <a:tint val="94000"/>
              </a:schemeClr>
            </a:gs>
            <a:gs pos="50000">
              <a:schemeClr val="dk2">
                <a:hueOff val="0"/>
                <a:satOff val="0"/>
                <a:lumOff val="0"/>
                <a:alphaOff val="0"/>
                <a:satMod val="110000"/>
                <a:lumMod val="100000"/>
                <a:shade val="100000"/>
              </a:schemeClr>
            </a:gs>
            <a:gs pos="100000">
              <a:schemeClr val="dk2">
                <a:hueOff val="0"/>
                <a:satOff val="0"/>
                <a:lumOff val="0"/>
                <a:alphaOff val="0"/>
                <a:lumMod val="99000"/>
                <a:satMod val="120000"/>
                <a:shade val="78000"/>
              </a:schemeClr>
            </a:gs>
          </a:gsLst>
          <a:lin ang="5400000" scaled="0"/>
        </a:grad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ctr" defTabSz="577850">
            <a:lnSpc>
              <a:spcPct val="90000"/>
            </a:lnSpc>
            <a:spcBef>
              <a:spcPct val="0"/>
            </a:spcBef>
            <a:spcAft>
              <a:spcPct val="35000"/>
            </a:spcAft>
            <a:buNone/>
          </a:pPr>
          <a:r>
            <a:rPr lang="en-US" sz="1300" kern="1200" dirty="0"/>
            <a:t>Public Library Initiative</a:t>
          </a:r>
        </a:p>
      </dsp:txBody>
      <dsp:txXfrm>
        <a:off x="8801240" y="3635970"/>
        <a:ext cx="2261529" cy="836965"/>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C42C29C6-F80A-1E47-A0BC-28B66A9A3931}" type="datetimeFigureOut">
              <a:rPr lang="en-US" smtClean="0"/>
              <a:t>6/5/2017</a:t>
            </a:fld>
            <a:endParaRPr lang="en-US"/>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3AE241E1-2C1D-FB4A-9A08-B98F6D591129}" type="slidenum">
              <a:rPr lang="en-US" smtClean="0"/>
              <a:t>‹#›</a:t>
            </a:fld>
            <a:endParaRPr lang="en-US"/>
          </a:p>
        </p:txBody>
      </p:sp>
    </p:spTree>
    <p:extLst>
      <p:ext uri="{BB962C8B-B14F-4D97-AF65-F5344CB8AC3E}">
        <p14:creationId xmlns:p14="http://schemas.microsoft.com/office/powerpoint/2010/main" val="22041827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E1F7673-5C42-4848-BD92-5D07662641E4}" type="datetimeFigureOut">
              <a:rPr lang="en-US" smtClean="0"/>
              <a:t>6/5/2017</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F6ADFA8-00D0-3946-824E-7E16AEFE1058}" type="slidenum">
              <a:rPr lang="en-US" smtClean="0"/>
              <a:t>‹#›</a:t>
            </a:fld>
            <a:endParaRPr lang="en-US"/>
          </a:p>
        </p:txBody>
      </p:sp>
    </p:spTree>
    <p:extLst>
      <p:ext uri="{BB962C8B-B14F-4D97-AF65-F5344CB8AC3E}">
        <p14:creationId xmlns:p14="http://schemas.microsoft.com/office/powerpoint/2010/main" val="170911497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library.med.utah.edu/index.php" TargetMode="External"/><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hyperlink" Target="https://mail.nih.gov/owa/redir.aspx?C=jYt-1TKxBeV2oUijg9N4kAZZuLvxNoWEYaeZLh_TZzS_zKSlr6bUCA..&amp;URL=https://nnlm.gov/data" TargetMode="External"/><Relationship Id="rId2" Type="http://schemas.openxmlformats.org/officeDocument/2006/relationships/slide" Target="../slides/slide19.xml"/><Relationship Id="rId1" Type="http://schemas.openxmlformats.org/officeDocument/2006/relationships/notesMaster" Target="../notesMasters/notesMaster1.xml"/><Relationship Id="rId5" Type="http://schemas.openxmlformats.org/officeDocument/2006/relationships/hyperlink" Target="https://mail.nih.gov/owa/redir.aspx?C=1URMasVC-vFelOS-Gifnj_1iO2GYa-bCcgERLU4AN2S_zKSlr6bUCA..&amp;URL=https://nnlm.gov/data/staying-informed" TargetMode="External"/><Relationship Id="rId4" Type="http://schemas.openxmlformats.org/officeDocument/2006/relationships/hyperlink" Target="https://mail.nih.gov/owa/redir.aspx?C=4x7_emllZefoBISPX6rSUw2tNTo7UYXTeLyvo9r-ucm_zKSlr6bUCA..&amp;URL=https://nnlm.gov/data/primers" TargetMode="External"/></Relationships>
</file>

<file path=ppt/notesSlides/_rels/notesSlide8.xml.rels><?xml version="1.0" encoding="UTF-8" standalone="yes"?>
<Relationships xmlns="http://schemas.openxmlformats.org/package/2006/relationships"><Relationship Id="rId3" Type="http://schemas.openxmlformats.org/officeDocument/2006/relationships/hyperlink" Target="https://mail.nih.gov/owa/redir.aspx?C=jYt-1TKxBeV2oUijg9N4kAZZuLvxNoWEYaeZLh_TZzS_zKSlr6bUCA..&amp;URL=https://nnlm.gov/data" TargetMode="External"/><Relationship Id="rId2" Type="http://schemas.openxmlformats.org/officeDocument/2006/relationships/slide" Target="../slides/slide20.xml"/><Relationship Id="rId1" Type="http://schemas.openxmlformats.org/officeDocument/2006/relationships/notesMaster" Target="../notesMasters/notesMaster1.xml"/><Relationship Id="rId5" Type="http://schemas.openxmlformats.org/officeDocument/2006/relationships/hyperlink" Target="https://mail.nih.gov/owa/redir.aspx?C=1URMasVC-vFelOS-Gifnj_1iO2GYa-bCcgERLU4AN2S_zKSlr6bUCA..&amp;URL=https://nnlm.gov/data/staying-informed" TargetMode="External"/><Relationship Id="rId4" Type="http://schemas.openxmlformats.org/officeDocument/2006/relationships/hyperlink" Target="https://mail.nih.gov/owa/redir.aspx?C=4x7_emllZefoBISPX6rSUw2tNTo7UYXTeLyvo9r-ucm_zKSlr6bUCA..&amp;URL=https://nnlm.gov/data/primers" TargetMode="Externa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medlineplus.gov/healthtopics.html" TargetMode="External"/><Relationship Id="rId2" Type="http://schemas.openxmlformats.org/officeDocument/2006/relationships/slide" Target="../slides/slide48.xml"/><Relationship Id="rId1" Type="http://schemas.openxmlformats.org/officeDocument/2006/relationships/notesMaster" Target="../notesMasters/notesMaster1.xml"/><Relationship Id="rId4" Type="http://schemas.openxmlformats.org/officeDocument/2006/relationships/hyperlink" Target="https://medlineplus.gov/eyecare.html" TargetMode="External"/></Relationships>
</file>

<file path=ppt/notesSlides/_rels/notesSlide23.xml.rels><?xml version="1.0" encoding="UTF-8" standalone="yes"?>
<Relationships xmlns="http://schemas.openxmlformats.org/package/2006/relationships"><Relationship Id="rId3" Type="http://schemas.openxmlformats.org/officeDocument/2006/relationships/hyperlink" Target="https://medlineplus.gov/healthtopics.html" TargetMode="External"/><Relationship Id="rId2" Type="http://schemas.openxmlformats.org/officeDocument/2006/relationships/slide" Target="../slides/slide49.xml"/><Relationship Id="rId1" Type="http://schemas.openxmlformats.org/officeDocument/2006/relationships/notesMaster" Target="../notesMasters/notesMaster1.xml"/><Relationship Id="rId4" Type="http://schemas.openxmlformats.org/officeDocument/2006/relationships/hyperlink" Target="https://medlineplus.gov/eyecare.html" TargetMode="External"/></Relationships>
</file>

<file path=ppt/notesSlides/_rels/notesSlide24.xml.rels><?xml version="1.0" encoding="UTF-8" standalone="yes"?>
<Relationships xmlns="http://schemas.openxmlformats.org/package/2006/relationships"><Relationship Id="rId8" Type="http://schemas.openxmlformats.org/officeDocument/2006/relationships/hyperlink" Target="https://mail.nih.gov/owa/redir.aspx?C=ojoySKOaypCXbzLyPqyKKTwFQHJi5uW0m9Kmog-Q-8k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6%26%26%26https://aidsinfo.nih.gov/guidelines" TargetMode="External"/><Relationship Id="rId3" Type="http://schemas.openxmlformats.org/officeDocument/2006/relationships/hyperlink" Target="https://mail.nih.gov/owa/redir.aspx?C=_snrzqyB4YpoOsIAAUDbFXJi3TWcL65x9__7M7uTamc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1%26%26%26https://aidsinfo.nih.gov/understanding-hiv-aids" TargetMode="External"/><Relationship Id="rId7" Type="http://schemas.openxmlformats.org/officeDocument/2006/relationships/hyperlink" Target="https://mail.nih.gov/owa/redir.aspx?C=MoBWm19p0Sx4VYEbqk1GKMOtqG9_OKipRURNpFPpDfA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5%26%26%26https://aidsinfo.nih.gov/understanding-hiv-aids/hiv-aids-awareness-days" TargetMode="External"/><Relationship Id="rId2" Type="http://schemas.openxmlformats.org/officeDocument/2006/relationships/slide" Target="../slides/slide50.xml"/><Relationship Id="rId1" Type="http://schemas.openxmlformats.org/officeDocument/2006/relationships/notesMaster" Target="../notesMasters/notesMaster1.xml"/><Relationship Id="rId6" Type="http://schemas.openxmlformats.org/officeDocument/2006/relationships/hyperlink" Target="https://mail.nih.gov/owa/redir.aspx?C=TTrvBFeTMcH_BIL6-Sy9CLQBIiMOAbmu8BkLcnw3emc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4%26%26%26https://aidsinfo.nih.gov/understanding-hiv-aids/glossary" TargetMode="External"/><Relationship Id="rId5" Type="http://schemas.openxmlformats.org/officeDocument/2006/relationships/hyperlink" Target="https://mail.nih.gov/owa/redir.aspx?C=m_2n1KpefiLBQdXgYKtzWEJgAJ6-AMiyJAEgzb-8gM0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3%26%26%26https://aidsinfo.nih.gov/understanding-hiv-aids/infographics" TargetMode="External"/><Relationship Id="rId10" Type="http://schemas.openxmlformats.org/officeDocument/2006/relationships/hyperlink" Target="https://mail.nih.gov/owa/redir.aspx?C=cOt8HKImMLdPlcoKpkaboPCbjHniGZnIg5uZPKaXr7Y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8%26%26%26https://infosida.nih.gov/" TargetMode="External"/><Relationship Id="rId4" Type="http://schemas.openxmlformats.org/officeDocument/2006/relationships/hyperlink" Target="https://mail.nih.gov/owa/redir.aspx?C=KgGd0imCbgCwlZCcTcFBHM9hDh1gu_iwLkaidvBeR3c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2%26%26%26https://aidsinfo.nih.gov/understanding-hiv-aids/fact-sheets" TargetMode="External"/><Relationship Id="rId9" Type="http://schemas.openxmlformats.org/officeDocument/2006/relationships/hyperlink" Target="https://mail.nih.gov/owa/redir.aspx?C=ljs6p9zdyQGkJ5QayMGnqxXlv6HbLMPor8v4eLfsu5k2jKMqFabUCA..&amp;URL=http://links.govdelivery.com:80/track?type%3dclick%26enid%3dZWFzPTEmbWFpbGluZ2lkPTIwMTcwNTA4LjczMTI0OTgxJm1lc3NhZ2VpZD1NREItUFJELUJVTC0yMDE3MDUwOC43MzEyNDk4MSZkYXRhYmFzZWlkPTEwMDEmc2VyaWFsPTE3MTc3NzIyJmVtYWlsaWQ9a2VsbHlqZUBubG0ubmloLmdvdiZ1c2VyaWQ9a2VsbHlqZUBubG0ubmloLmdvdiZmbD0mZXh0cmE9TXVsdGl2YXJpYXRlSWQ9JiYm%26%26%26107%26%26%26https://aidsinfo.nih.gov/apps" TargetMode="Externa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FF6ADFA8-00D0-3946-824E-7E16AEFE1058}" type="slidenum">
              <a:rPr lang="en-US" smtClean="0"/>
              <a:t>1</a:t>
            </a:fld>
            <a:endParaRPr lang="en-US"/>
          </a:p>
        </p:txBody>
      </p:sp>
    </p:spTree>
    <p:extLst>
      <p:ext uri="{BB962C8B-B14F-4D97-AF65-F5344CB8AC3E}">
        <p14:creationId xmlns:p14="http://schemas.microsoft.com/office/powerpoint/2010/main" val="29340613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0EADA8A-E557-4954-A32F-E07BDDD32F1A}" type="slidenum">
              <a:rPr lang="en-US" smtClean="0"/>
              <a:t>3</a:t>
            </a:fld>
            <a:endParaRPr lang="en-US"/>
          </a:p>
        </p:txBody>
      </p:sp>
    </p:spTree>
    <p:extLst>
      <p:ext uri="{BB962C8B-B14F-4D97-AF65-F5344CB8AC3E}">
        <p14:creationId xmlns:p14="http://schemas.microsoft.com/office/powerpoint/2010/main" val="103246618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0FF59BAA-C3E6-124F-8FB9-B85777798BF2}" type="slidenum">
              <a:rPr lang="en-US" smtClean="0"/>
              <a:t>4</a:t>
            </a:fld>
            <a:endParaRPr lang="en-US"/>
          </a:p>
        </p:txBody>
      </p:sp>
    </p:spTree>
    <p:extLst>
      <p:ext uri="{BB962C8B-B14F-4D97-AF65-F5344CB8AC3E}">
        <p14:creationId xmlns:p14="http://schemas.microsoft.com/office/powerpoint/2010/main" val="168390619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t>
            </a:r>
          </a:p>
        </p:txBody>
      </p:sp>
      <p:sp>
        <p:nvSpPr>
          <p:cNvPr id="4" name="Slide Number Placeholder 3"/>
          <p:cNvSpPr>
            <a:spLocks noGrp="1"/>
          </p:cNvSpPr>
          <p:nvPr>
            <p:ph type="sldNum" sz="quarter" idx="10"/>
          </p:nvPr>
        </p:nvSpPr>
        <p:spPr/>
        <p:txBody>
          <a:bodyPr/>
          <a:lstStyle/>
          <a:p>
            <a:fld id="{D0EADA8A-E557-4954-A32F-E07BDDD32F1A}" type="slidenum">
              <a:rPr lang="en-US" smtClean="0"/>
              <a:t>14</a:t>
            </a:fld>
            <a:endParaRPr lang="en-US"/>
          </a:p>
        </p:txBody>
      </p:sp>
    </p:spTree>
    <p:extLst>
      <p:ext uri="{BB962C8B-B14F-4D97-AF65-F5344CB8AC3E}">
        <p14:creationId xmlns:p14="http://schemas.microsoft.com/office/powerpoint/2010/main" val="228117094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Thank Dianne</a:t>
            </a:r>
            <a:r>
              <a:rPr lang="en-US" baseline="0" dirty="0"/>
              <a:t> </a:t>
            </a:r>
            <a:r>
              <a:rPr lang="en-US" baseline="0" dirty="0" err="1"/>
              <a:t>Babski</a:t>
            </a:r>
            <a:r>
              <a:rPr lang="en-US" baseline="0" dirty="0"/>
              <a:t>, Deputy Associate Director for Library Operations, for leading NNCO and NLM since Dr. Angela Ruffin retired. Dianne oversaw the transition from a contract to a grants mechanism and establishment of new structure and operations of the Network.</a:t>
            </a:r>
            <a:endParaRPr lang="en-US" dirty="0"/>
          </a:p>
        </p:txBody>
      </p:sp>
      <p:sp>
        <p:nvSpPr>
          <p:cNvPr id="4" name="Slide Number Placeholder 3"/>
          <p:cNvSpPr>
            <a:spLocks noGrp="1"/>
          </p:cNvSpPr>
          <p:nvPr>
            <p:ph type="sldNum" sz="quarter" idx="10"/>
          </p:nvPr>
        </p:nvSpPr>
        <p:spPr/>
        <p:txBody>
          <a:bodyPr/>
          <a:lstStyle/>
          <a:p>
            <a:fld id="{09B63916-CA38-4B77-8C88-6BF2BD9A5327}" type="slidenum">
              <a:rPr lang="en-US" smtClean="0"/>
              <a:t>16</a:t>
            </a:fld>
            <a:endParaRPr lang="en-US"/>
          </a:p>
        </p:txBody>
      </p:sp>
    </p:spTree>
    <p:extLst>
      <p:ext uri="{BB962C8B-B14F-4D97-AF65-F5344CB8AC3E}">
        <p14:creationId xmlns:p14="http://schemas.microsoft.com/office/powerpoint/2010/main" val="268296966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Before I go on,</a:t>
            </a:r>
            <a:r>
              <a:rPr lang="en-US" baseline="0" dirty="0"/>
              <a:t> please join me in recognizing Elaine Martin, former RML Director of the New England Region at the University of </a:t>
            </a:r>
            <a:r>
              <a:rPr lang="en-US" baseline="0" dirty="0" err="1"/>
              <a:t>Massachussets</a:t>
            </a:r>
            <a:r>
              <a:rPr lang="en-US" baseline="0" dirty="0"/>
              <a:t> </a:t>
            </a:r>
            <a:r>
              <a:rPr lang="en-US" sz="1200" b="0" i="0" kern="1200" dirty="0">
                <a:solidFill>
                  <a:schemeClr val="tx1"/>
                </a:solidFill>
                <a:effectLst/>
                <a:latin typeface="+mn-lt"/>
                <a:ea typeface="+mn-ea"/>
                <a:cs typeface="+mn-cs"/>
              </a:rPr>
              <a:t>Lamar </a:t>
            </a:r>
            <a:r>
              <a:rPr lang="en-US" sz="1200" b="0" i="0" kern="1200" dirty="0" err="1">
                <a:solidFill>
                  <a:schemeClr val="tx1"/>
                </a:solidFill>
                <a:effectLst/>
                <a:latin typeface="+mn-lt"/>
                <a:ea typeface="+mn-ea"/>
                <a:cs typeface="+mn-cs"/>
              </a:rPr>
              <a:t>Soutter</a:t>
            </a:r>
            <a:r>
              <a:rPr lang="en-US" sz="1200" b="0" i="0" kern="1200" dirty="0">
                <a:solidFill>
                  <a:schemeClr val="tx1"/>
                </a:solidFill>
                <a:effectLst/>
                <a:latin typeface="+mn-lt"/>
                <a:ea typeface="+mn-ea"/>
                <a:cs typeface="+mn-cs"/>
              </a:rPr>
              <a:t> Library, </a:t>
            </a:r>
            <a:r>
              <a:rPr lang="en-US" baseline="0" dirty="0"/>
              <a:t>and Jean Shipman, RML Director from </a:t>
            </a:r>
            <a:r>
              <a:rPr lang="en-US" baseline="0" dirty="0" err="1"/>
              <a:t>MidContinental</a:t>
            </a:r>
            <a:r>
              <a:rPr lang="en-US" baseline="0" dirty="0"/>
              <a:t> Region at the University of Utah’s </a:t>
            </a:r>
            <a:r>
              <a:rPr lang="en-US" sz="1200" b="0" i="0" u="none" strike="noStrike" kern="1200" dirty="0">
                <a:solidFill>
                  <a:schemeClr val="tx1"/>
                </a:solidFill>
                <a:effectLst/>
                <a:latin typeface="+mn-lt"/>
                <a:ea typeface="+mn-ea"/>
                <a:cs typeface="+mn-cs"/>
                <a:hlinkClick r:id="rId3"/>
              </a:rPr>
              <a:t>Spencer S. Eccles Health Sciences Library</a:t>
            </a:r>
            <a:r>
              <a:rPr lang="en-US" sz="1200" b="0" i="0" u="none" strike="noStrike" kern="1200" baseline="0" dirty="0">
                <a:solidFill>
                  <a:schemeClr val="tx1"/>
                </a:solidFill>
                <a:effectLst/>
                <a:latin typeface="+mn-lt"/>
                <a:ea typeface="+mn-ea"/>
                <a:cs typeface="+mn-cs"/>
              </a:rPr>
              <a:t>.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0" i="0" u="none" strike="noStrike" kern="1200" baseline="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u="none" strike="noStrike" kern="1200" baseline="0" dirty="0">
                <a:solidFill>
                  <a:schemeClr val="tx1"/>
                </a:solidFill>
                <a:effectLst/>
                <a:latin typeface="+mn-lt"/>
                <a:ea typeface="+mn-ea"/>
                <a:cs typeface="+mn-cs"/>
              </a:rPr>
              <a:t>Both Elaine and Jean have been titans in the NNLM community, leaving the NNLM better for their presence.</a:t>
            </a:r>
            <a:endParaRPr lang="en-US" dirty="0"/>
          </a:p>
          <a:p>
            <a:endParaRPr lang="en-US" dirty="0"/>
          </a:p>
        </p:txBody>
      </p:sp>
      <p:sp>
        <p:nvSpPr>
          <p:cNvPr id="4" name="Slide Number Placeholder 3"/>
          <p:cNvSpPr>
            <a:spLocks noGrp="1"/>
          </p:cNvSpPr>
          <p:nvPr>
            <p:ph type="sldNum" sz="quarter" idx="10"/>
          </p:nvPr>
        </p:nvSpPr>
        <p:spPr/>
        <p:txBody>
          <a:bodyPr/>
          <a:lstStyle/>
          <a:p>
            <a:fld id="{09B63916-CA38-4B77-8C88-6BF2BD9A5327}" type="slidenum">
              <a:rPr lang="en-US" smtClean="0"/>
              <a:t>17</a:t>
            </a:fld>
            <a:endParaRPr lang="en-US"/>
          </a:p>
        </p:txBody>
      </p:sp>
    </p:spTree>
    <p:extLst>
      <p:ext uri="{BB962C8B-B14F-4D97-AF65-F5344CB8AC3E}">
        <p14:creationId xmlns:p14="http://schemas.microsoft.com/office/powerpoint/2010/main" val="8111182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The National Network of Libraries of Medicine (NNLM) is excited to announce a new web resource, NNLM RD3: Resources for Data-Driven Discovery(</a:t>
            </a:r>
            <a:r>
              <a:rPr lang="en-US" sz="1200" b="0" i="0" kern="1200" dirty="0">
                <a:solidFill>
                  <a:schemeClr val="tx1"/>
                </a:solidFill>
                <a:effectLst/>
                <a:latin typeface="+mn-lt"/>
                <a:ea typeface="+mn-ea"/>
                <a:cs typeface="+mn-cs"/>
                <a:hlinkClick r:id="rId3"/>
              </a:rPr>
              <a:t>https://nnlm.gov/data</a:t>
            </a:r>
            <a:r>
              <a:rPr lang="en-US" sz="1200" b="0" i="0" kern="1200" dirty="0">
                <a:solidFill>
                  <a:schemeClr val="tx1"/>
                </a:solidFill>
                <a:effectLst/>
                <a:latin typeface="+mn-lt"/>
                <a:ea typeface="+mn-ea"/>
                <a:cs typeface="+mn-cs"/>
              </a:rPr>
              <a:t>).</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NNLM RD3 is a place for librarians, information professionals, library and information science students, and interested individuals to learn about and discuss research data management throughout the data lifecycle for biomedical and scientific research.</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NNLM RD3 evolved from the </a:t>
            </a:r>
            <a:r>
              <a:rPr lang="en-US" sz="1200" b="0" i="1" kern="1200" dirty="0" err="1">
                <a:solidFill>
                  <a:schemeClr val="tx1"/>
                </a:solidFill>
                <a:effectLst/>
                <a:latin typeface="+mn-lt"/>
                <a:ea typeface="+mn-ea"/>
                <a:cs typeface="+mn-cs"/>
              </a:rPr>
              <a:t>eScience</a:t>
            </a:r>
            <a:r>
              <a:rPr lang="en-US" sz="1200" b="0" i="1" kern="1200" dirty="0">
                <a:solidFill>
                  <a:schemeClr val="tx1"/>
                </a:solidFill>
                <a:effectLst/>
                <a:latin typeface="+mn-lt"/>
                <a:ea typeface="+mn-ea"/>
                <a:cs typeface="+mn-cs"/>
              </a:rPr>
              <a:t> Portal for Librarians</a:t>
            </a:r>
            <a:r>
              <a:rPr lang="en-US" sz="1200" b="0" i="0" kern="1200" dirty="0">
                <a:solidFill>
                  <a:schemeClr val="tx1"/>
                </a:solidFill>
                <a:effectLst/>
                <a:latin typeface="+mn-lt"/>
                <a:ea typeface="+mn-ea"/>
                <a:cs typeface="+mn-cs"/>
              </a:rPr>
              <a:t> (originally the </a:t>
            </a:r>
            <a:r>
              <a:rPr lang="en-US" sz="1200" b="0" i="1" kern="1200" dirty="0">
                <a:solidFill>
                  <a:schemeClr val="tx1"/>
                </a:solidFill>
                <a:effectLst/>
                <a:latin typeface="+mn-lt"/>
                <a:ea typeface="+mn-ea"/>
                <a:cs typeface="+mn-cs"/>
              </a:rPr>
              <a:t>New England </a:t>
            </a:r>
            <a:r>
              <a:rPr lang="en-US" sz="1200" b="0" i="1" kern="1200" dirty="0" err="1">
                <a:solidFill>
                  <a:schemeClr val="tx1"/>
                </a:solidFill>
                <a:effectLst/>
                <a:latin typeface="+mn-lt"/>
                <a:ea typeface="+mn-ea"/>
                <a:cs typeface="+mn-cs"/>
              </a:rPr>
              <a:t>eScience</a:t>
            </a:r>
            <a:r>
              <a:rPr lang="en-US" sz="1200" b="0" i="1" kern="1200" dirty="0">
                <a:solidFill>
                  <a:schemeClr val="tx1"/>
                </a:solidFill>
                <a:effectLst/>
                <a:latin typeface="+mn-lt"/>
                <a:ea typeface="+mn-ea"/>
                <a:cs typeface="+mn-cs"/>
              </a:rPr>
              <a:t> Portal for Librarians</a:t>
            </a:r>
            <a:r>
              <a:rPr lang="en-US" sz="1200" b="0" i="0" kern="1200" dirty="0">
                <a:solidFill>
                  <a:schemeClr val="tx1"/>
                </a:solidFill>
                <a:effectLst/>
                <a:latin typeface="+mn-lt"/>
                <a:ea typeface="+mn-ea"/>
                <a:cs typeface="+mn-cs"/>
              </a:rPr>
              <a:t>) that was developed under contract between the National Library of Medicine and the Lamar </a:t>
            </a:r>
            <a:r>
              <a:rPr lang="en-US" sz="1200" b="0" i="0" kern="1200" dirty="0" err="1">
                <a:solidFill>
                  <a:schemeClr val="tx1"/>
                </a:solidFill>
                <a:effectLst/>
                <a:latin typeface="+mn-lt"/>
                <a:ea typeface="+mn-ea"/>
                <a:cs typeface="+mn-cs"/>
              </a:rPr>
              <a:t>Soutter</a:t>
            </a:r>
            <a:r>
              <a:rPr lang="en-US" sz="1200" b="0" i="0" kern="1200" dirty="0">
                <a:solidFill>
                  <a:schemeClr val="tx1"/>
                </a:solidFill>
                <a:effectLst/>
                <a:latin typeface="+mn-lt"/>
                <a:ea typeface="+mn-ea"/>
                <a:cs typeface="+mn-cs"/>
              </a:rPr>
              <a:t> Library at the University of Massachusetts Medical School, Worcester, MA. The NNLM appreciates the New England Region’s members and advisors who helped develop the original </a:t>
            </a:r>
            <a:r>
              <a:rPr lang="en-US" sz="1200" b="0" i="1" kern="1200" dirty="0">
                <a:solidFill>
                  <a:schemeClr val="tx1"/>
                </a:solidFill>
                <a:effectLst/>
                <a:latin typeface="+mn-lt"/>
                <a:ea typeface="+mn-ea"/>
                <a:cs typeface="+mn-cs"/>
              </a:rPr>
              <a:t>Portal,</a:t>
            </a:r>
            <a:r>
              <a:rPr lang="en-US" sz="1200" b="0" i="0" kern="1200" dirty="0">
                <a:solidFill>
                  <a:schemeClr val="tx1"/>
                </a:solidFill>
                <a:effectLst/>
                <a:latin typeface="+mn-lt"/>
                <a:ea typeface="+mn-ea"/>
                <a:cs typeface="+mn-cs"/>
              </a:rPr>
              <a:t> which provided a successful model and strong foundation for this new resource.</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NNLM RD3 contains subject primers, professional development events, and information on the major components of research data management: data management, storage, and sharing. The </a:t>
            </a:r>
            <a:r>
              <a:rPr lang="en-US" sz="1200" b="0" i="0" kern="1200" dirty="0">
                <a:solidFill>
                  <a:schemeClr val="tx1"/>
                </a:solidFill>
                <a:effectLst/>
                <a:latin typeface="+mn-lt"/>
                <a:ea typeface="+mn-ea"/>
                <a:cs typeface="+mn-cs"/>
                <a:hlinkClick r:id="rId4"/>
              </a:rPr>
              <a:t>subject primers</a:t>
            </a:r>
            <a:r>
              <a:rPr lang="en-US" sz="1200" b="0" i="0" kern="1200" dirty="0">
                <a:solidFill>
                  <a:schemeClr val="tx1"/>
                </a:solidFill>
                <a:effectLst/>
                <a:latin typeface="+mn-lt"/>
                <a:ea typeface="+mn-ea"/>
                <a:cs typeface="+mn-cs"/>
              </a:rPr>
              <a:t> provide introductory overviews on topic areas within data literacy, physical sciences, life sciences, and engineering.</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Professional development opportunities will be continuously updated. The resources compiled on the site will help you learn the basics of data management and the ins and outs of data visualization, as well serve as a guide to regional and national level activities.</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Core library and information science competencies in the areas of metadata, standards, citation, and information management are critical to enabling effective data-driven discovery. Librarians and information professionals translating these competencies to the realm of data are equipped to assist organizations in effectively managing, storing, and sharing data.</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Visit </a:t>
            </a:r>
            <a:r>
              <a:rPr lang="en-US" sz="1200" b="0" i="0" kern="1200" dirty="0">
                <a:solidFill>
                  <a:schemeClr val="tx1"/>
                </a:solidFill>
                <a:effectLst/>
                <a:latin typeface="+mn-lt"/>
                <a:ea typeface="+mn-ea"/>
                <a:cs typeface="+mn-cs"/>
                <a:hlinkClick r:id="rId3"/>
              </a:rPr>
              <a:t>NNLM RD3</a:t>
            </a:r>
            <a:r>
              <a:rPr lang="en-US" sz="1200" b="0" i="0" kern="1200" dirty="0">
                <a:solidFill>
                  <a:schemeClr val="tx1"/>
                </a:solidFill>
                <a:effectLst/>
                <a:latin typeface="+mn-lt"/>
                <a:ea typeface="+mn-ea"/>
                <a:cs typeface="+mn-cs"/>
              </a:rPr>
              <a:t> to learn about resources and opportunities and to </a:t>
            </a:r>
            <a:r>
              <a:rPr lang="en-US" sz="1200" b="0" i="0" kern="1200" dirty="0">
                <a:solidFill>
                  <a:schemeClr val="tx1"/>
                </a:solidFill>
                <a:effectLst/>
                <a:latin typeface="+mn-lt"/>
                <a:ea typeface="+mn-ea"/>
                <a:cs typeface="+mn-cs"/>
                <a:hlinkClick r:id="rId5"/>
              </a:rPr>
              <a:t>join the discussion</a:t>
            </a:r>
            <a:r>
              <a:rPr lang="en-US" sz="1200" b="0" i="0" kern="1200" dirty="0">
                <a:solidFill>
                  <a:schemeClr val="tx1"/>
                </a:solidFill>
                <a:effectLst/>
                <a:latin typeface="+mn-lt"/>
                <a:ea typeface="+mn-ea"/>
                <a:cs typeface="+mn-cs"/>
              </a:rPr>
              <a:t>.</a:t>
            </a:r>
          </a:p>
          <a:p>
            <a:endParaRPr lang="en-US" dirty="0"/>
          </a:p>
        </p:txBody>
      </p:sp>
      <p:sp>
        <p:nvSpPr>
          <p:cNvPr id="4" name="Slide Number Placeholder 3"/>
          <p:cNvSpPr>
            <a:spLocks noGrp="1"/>
          </p:cNvSpPr>
          <p:nvPr>
            <p:ph type="sldNum" sz="quarter" idx="10"/>
          </p:nvPr>
        </p:nvSpPr>
        <p:spPr/>
        <p:txBody>
          <a:bodyPr/>
          <a:lstStyle/>
          <a:p>
            <a:fld id="{09B63916-CA38-4B77-8C88-6BF2BD9A5327}" type="slidenum">
              <a:rPr lang="en-US" smtClean="0"/>
              <a:t>19</a:t>
            </a:fld>
            <a:endParaRPr lang="en-US"/>
          </a:p>
        </p:txBody>
      </p:sp>
    </p:spTree>
    <p:extLst>
      <p:ext uri="{BB962C8B-B14F-4D97-AF65-F5344CB8AC3E}">
        <p14:creationId xmlns:p14="http://schemas.microsoft.com/office/powerpoint/2010/main" val="74799960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The National Network of Libraries of Medicine (NNLM) is excited to announce a new web resource, NNLM RD3: Resources for Data-Driven Discovery(</a:t>
            </a:r>
            <a:r>
              <a:rPr lang="en-US" sz="1200" b="0" i="0" kern="1200" dirty="0">
                <a:solidFill>
                  <a:schemeClr val="tx1"/>
                </a:solidFill>
                <a:effectLst/>
                <a:latin typeface="+mn-lt"/>
                <a:ea typeface="+mn-ea"/>
                <a:cs typeface="+mn-cs"/>
                <a:hlinkClick r:id="rId3"/>
              </a:rPr>
              <a:t>https://nnlm.gov/data</a:t>
            </a:r>
            <a:r>
              <a:rPr lang="en-US" sz="1200" b="0" i="0" kern="1200" dirty="0">
                <a:solidFill>
                  <a:schemeClr val="tx1"/>
                </a:solidFill>
                <a:effectLst/>
                <a:latin typeface="+mn-lt"/>
                <a:ea typeface="+mn-ea"/>
                <a:cs typeface="+mn-cs"/>
              </a:rPr>
              <a:t>).</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NNLM RD3 is a place for librarians, information professionals, library and information science students, and interested individuals to learn about and discuss research data management throughout the data lifecycle for biomedical and scientific research.</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NNLM RD3 evolved from the </a:t>
            </a:r>
            <a:r>
              <a:rPr lang="en-US" sz="1200" b="0" i="1" kern="1200" dirty="0" err="1">
                <a:solidFill>
                  <a:schemeClr val="tx1"/>
                </a:solidFill>
                <a:effectLst/>
                <a:latin typeface="+mn-lt"/>
                <a:ea typeface="+mn-ea"/>
                <a:cs typeface="+mn-cs"/>
              </a:rPr>
              <a:t>eScience</a:t>
            </a:r>
            <a:r>
              <a:rPr lang="en-US" sz="1200" b="0" i="1" kern="1200" dirty="0">
                <a:solidFill>
                  <a:schemeClr val="tx1"/>
                </a:solidFill>
                <a:effectLst/>
                <a:latin typeface="+mn-lt"/>
                <a:ea typeface="+mn-ea"/>
                <a:cs typeface="+mn-cs"/>
              </a:rPr>
              <a:t> Portal for Librarians</a:t>
            </a:r>
            <a:r>
              <a:rPr lang="en-US" sz="1200" b="0" i="0" kern="1200" dirty="0">
                <a:solidFill>
                  <a:schemeClr val="tx1"/>
                </a:solidFill>
                <a:effectLst/>
                <a:latin typeface="+mn-lt"/>
                <a:ea typeface="+mn-ea"/>
                <a:cs typeface="+mn-cs"/>
              </a:rPr>
              <a:t> (originally the </a:t>
            </a:r>
            <a:r>
              <a:rPr lang="en-US" sz="1200" b="0" i="1" kern="1200" dirty="0">
                <a:solidFill>
                  <a:schemeClr val="tx1"/>
                </a:solidFill>
                <a:effectLst/>
                <a:latin typeface="+mn-lt"/>
                <a:ea typeface="+mn-ea"/>
                <a:cs typeface="+mn-cs"/>
              </a:rPr>
              <a:t>New England </a:t>
            </a:r>
            <a:r>
              <a:rPr lang="en-US" sz="1200" b="0" i="1" kern="1200" dirty="0" err="1">
                <a:solidFill>
                  <a:schemeClr val="tx1"/>
                </a:solidFill>
                <a:effectLst/>
                <a:latin typeface="+mn-lt"/>
                <a:ea typeface="+mn-ea"/>
                <a:cs typeface="+mn-cs"/>
              </a:rPr>
              <a:t>eScience</a:t>
            </a:r>
            <a:r>
              <a:rPr lang="en-US" sz="1200" b="0" i="1" kern="1200" dirty="0">
                <a:solidFill>
                  <a:schemeClr val="tx1"/>
                </a:solidFill>
                <a:effectLst/>
                <a:latin typeface="+mn-lt"/>
                <a:ea typeface="+mn-ea"/>
                <a:cs typeface="+mn-cs"/>
              </a:rPr>
              <a:t> Portal for Librarians</a:t>
            </a:r>
            <a:r>
              <a:rPr lang="en-US" sz="1200" b="0" i="0" kern="1200" dirty="0">
                <a:solidFill>
                  <a:schemeClr val="tx1"/>
                </a:solidFill>
                <a:effectLst/>
                <a:latin typeface="+mn-lt"/>
                <a:ea typeface="+mn-ea"/>
                <a:cs typeface="+mn-cs"/>
              </a:rPr>
              <a:t>) that was developed under contract between the National Library of Medicine and the Lamar </a:t>
            </a:r>
            <a:r>
              <a:rPr lang="en-US" sz="1200" b="0" i="0" kern="1200" dirty="0" err="1">
                <a:solidFill>
                  <a:schemeClr val="tx1"/>
                </a:solidFill>
                <a:effectLst/>
                <a:latin typeface="+mn-lt"/>
                <a:ea typeface="+mn-ea"/>
                <a:cs typeface="+mn-cs"/>
              </a:rPr>
              <a:t>Soutter</a:t>
            </a:r>
            <a:r>
              <a:rPr lang="en-US" sz="1200" b="0" i="0" kern="1200" dirty="0">
                <a:solidFill>
                  <a:schemeClr val="tx1"/>
                </a:solidFill>
                <a:effectLst/>
                <a:latin typeface="+mn-lt"/>
                <a:ea typeface="+mn-ea"/>
                <a:cs typeface="+mn-cs"/>
              </a:rPr>
              <a:t> Library at the University of Massachusetts Medical School, Worcester, MA. The NNLM appreciates the New England Region’s members and advisors who helped develop the original </a:t>
            </a:r>
            <a:r>
              <a:rPr lang="en-US" sz="1200" b="0" i="1" kern="1200" dirty="0">
                <a:solidFill>
                  <a:schemeClr val="tx1"/>
                </a:solidFill>
                <a:effectLst/>
                <a:latin typeface="+mn-lt"/>
                <a:ea typeface="+mn-ea"/>
                <a:cs typeface="+mn-cs"/>
              </a:rPr>
              <a:t>Portal,</a:t>
            </a:r>
            <a:r>
              <a:rPr lang="en-US" sz="1200" b="0" i="0" kern="1200" dirty="0">
                <a:solidFill>
                  <a:schemeClr val="tx1"/>
                </a:solidFill>
                <a:effectLst/>
                <a:latin typeface="+mn-lt"/>
                <a:ea typeface="+mn-ea"/>
                <a:cs typeface="+mn-cs"/>
              </a:rPr>
              <a:t> which provided a successful model and strong foundation for this new resource.</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NNLM RD3 contains subject primers, professional development events, and information on the major components of research data management: data management, storage, and sharing. The </a:t>
            </a:r>
            <a:r>
              <a:rPr lang="en-US" sz="1200" b="0" i="0" kern="1200" dirty="0">
                <a:solidFill>
                  <a:schemeClr val="tx1"/>
                </a:solidFill>
                <a:effectLst/>
                <a:latin typeface="+mn-lt"/>
                <a:ea typeface="+mn-ea"/>
                <a:cs typeface="+mn-cs"/>
                <a:hlinkClick r:id="rId4"/>
              </a:rPr>
              <a:t>subject primers</a:t>
            </a:r>
            <a:r>
              <a:rPr lang="en-US" sz="1200" b="0" i="0" kern="1200" dirty="0">
                <a:solidFill>
                  <a:schemeClr val="tx1"/>
                </a:solidFill>
                <a:effectLst/>
                <a:latin typeface="+mn-lt"/>
                <a:ea typeface="+mn-ea"/>
                <a:cs typeface="+mn-cs"/>
              </a:rPr>
              <a:t> provide introductory overviews on topic areas within data literacy, physical sciences, life sciences, and engineering.</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Professional development opportunities will be continuously updated. The resources compiled on the site will help you learn the basics of data management and the ins and outs of data visualization, as well serve as a guide to regional and national level activities.</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Core library and information science competencies in the areas of metadata, standards, citation, and information management are critical to enabling effective data-driven discovery. Librarians and information professionals translating these competencies to the realm of data are equipped to assist organizations in effectively managing, storing, and sharing data.</a:t>
            </a:r>
          </a:p>
          <a:p>
            <a:r>
              <a:rPr lang="en-US" sz="1200" b="0" i="0" kern="1200" dirty="0">
                <a:solidFill>
                  <a:schemeClr val="tx1"/>
                </a:solidFill>
                <a:effectLst/>
                <a:latin typeface="+mn-lt"/>
                <a:ea typeface="+mn-ea"/>
                <a:cs typeface="+mn-cs"/>
              </a:rPr>
              <a:t> </a:t>
            </a:r>
          </a:p>
          <a:p>
            <a:r>
              <a:rPr lang="en-US" sz="1200" b="0" i="0" kern="1200" dirty="0">
                <a:solidFill>
                  <a:schemeClr val="tx1"/>
                </a:solidFill>
                <a:effectLst/>
                <a:latin typeface="+mn-lt"/>
                <a:ea typeface="+mn-ea"/>
                <a:cs typeface="+mn-cs"/>
              </a:rPr>
              <a:t>Visit </a:t>
            </a:r>
            <a:r>
              <a:rPr lang="en-US" sz="1200" b="0" i="0" kern="1200" dirty="0">
                <a:solidFill>
                  <a:schemeClr val="tx1"/>
                </a:solidFill>
                <a:effectLst/>
                <a:latin typeface="+mn-lt"/>
                <a:ea typeface="+mn-ea"/>
                <a:cs typeface="+mn-cs"/>
                <a:hlinkClick r:id="rId3"/>
              </a:rPr>
              <a:t>NNLM RD3</a:t>
            </a:r>
            <a:r>
              <a:rPr lang="en-US" sz="1200" b="0" i="0" kern="1200" dirty="0">
                <a:solidFill>
                  <a:schemeClr val="tx1"/>
                </a:solidFill>
                <a:effectLst/>
                <a:latin typeface="+mn-lt"/>
                <a:ea typeface="+mn-ea"/>
                <a:cs typeface="+mn-cs"/>
              </a:rPr>
              <a:t> to learn about resources and opportunities and to </a:t>
            </a:r>
            <a:r>
              <a:rPr lang="en-US" sz="1200" b="0" i="0" kern="1200" dirty="0">
                <a:solidFill>
                  <a:schemeClr val="tx1"/>
                </a:solidFill>
                <a:effectLst/>
                <a:latin typeface="+mn-lt"/>
                <a:ea typeface="+mn-ea"/>
                <a:cs typeface="+mn-cs"/>
                <a:hlinkClick r:id="rId5"/>
              </a:rPr>
              <a:t>join the discussion</a:t>
            </a:r>
            <a:r>
              <a:rPr lang="en-US" sz="1200" b="0" i="0" kern="1200" dirty="0">
                <a:solidFill>
                  <a:schemeClr val="tx1"/>
                </a:solidFill>
                <a:effectLst/>
                <a:latin typeface="+mn-lt"/>
                <a:ea typeface="+mn-ea"/>
                <a:cs typeface="+mn-cs"/>
              </a:rPr>
              <a:t>.</a:t>
            </a:r>
          </a:p>
          <a:p>
            <a:endParaRPr lang="en-US" dirty="0"/>
          </a:p>
        </p:txBody>
      </p:sp>
      <p:sp>
        <p:nvSpPr>
          <p:cNvPr id="4" name="Slide Number Placeholder 3"/>
          <p:cNvSpPr>
            <a:spLocks noGrp="1"/>
          </p:cNvSpPr>
          <p:nvPr>
            <p:ph type="sldNum" sz="quarter" idx="10"/>
          </p:nvPr>
        </p:nvSpPr>
        <p:spPr/>
        <p:txBody>
          <a:bodyPr/>
          <a:lstStyle/>
          <a:p>
            <a:fld id="{09B63916-CA38-4B77-8C88-6BF2BD9A5327}" type="slidenum">
              <a:rPr lang="en-US" smtClean="0"/>
              <a:t>20</a:t>
            </a:fld>
            <a:endParaRPr lang="en-US"/>
          </a:p>
        </p:txBody>
      </p:sp>
    </p:spTree>
    <p:extLst>
      <p:ext uri="{BB962C8B-B14F-4D97-AF65-F5344CB8AC3E}">
        <p14:creationId xmlns:p14="http://schemas.microsoft.com/office/powerpoint/2010/main" val="159943544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kern="1200" dirty="0">
                <a:solidFill>
                  <a:schemeClr val="tx1"/>
                </a:solidFill>
                <a:effectLst/>
                <a:latin typeface="+mn-lt"/>
                <a:ea typeface="+mn-ea"/>
                <a:cs typeface="+mn-cs"/>
              </a:rPr>
              <a:t>The NNLM RDM</a:t>
            </a:r>
            <a:r>
              <a:rPr lang="en-US" sz="1200" b="0" i="0" kern="1200" baseline="0" dirty="0">
                <a:solidFill>
                  <a:schemeClr val="tx1"/>
                </a:solidFill>
                <a:effectLst/>
                <a:latin typeface="+mn-lt"/>
                <a:ea typeface="+mn-ea"/>
                <a:cs typeface="+mn-cs"/>
              </a:rPr>
              <a:t> Working Group is coordinating the Network’s efforts to help create data-sophisticated librarians in our community.</a:t>
            </a:r>
          </a:p>
          <a:p>
            <a:endParaRPr lang="en-US" sz="1200" b="0" i="0" kern="1200" baseline="0" dirty="0">
              <a:solidFill>
                <a:schemeClr val="tx1"/>
              </a:solidFill>
              <a:effectLst/>
              <a:latin typeface="+mn-lt"/>
              <a:ea typeface="+mn-ea"/>
              <a:cs typeface="+mn-cs"/>
            </a:endParaRPr>
          </a:p>
          <a:p>
            <a:r>
              <a:rPr lang="en-US" sz="1200" b="0" i="0" kern="1200" baseline="0" dirty="0">
                <a:solidFill>
                  <a:schemeClr val="tx1"/>
                </a:solidFill>
                <a:effectLst/>
                <a:latin typeface="+mn-lt"/>
                <a:ea typeface="+mn-ea"/>
                <a:cs typeface="+mn-cs"/>
              </a:rPr>
              <a:t>As we expand on NNLM RD3, conduct analysis and determine next steps on the environmental scan, develop trainings, we are looking at other ideas to support development of competences in data services. </a:t>
            </a:r>
            <a:endParaRPr lang="en-US" dirty="0"/>
          </a:p>
        </p:txBody>
      </p:sp>
      <p:sp>
        <p:nvSpPr>
          <p:cNvPr id="4" name="Slide Number Placeholder 3"/>
          <p:cNvSpPr>
            <a:spLocks noGrp="1"/>
          </p:cNvSpPr>
          <p:nvPr>
            <p:ph type="sldNum" sz="quarter" idx="10"/>
          </p:nvPr>
        </p:nvSpPr>
        <p:spPr/>
        <p:txBody>
          <a:bodyPr/>
          <a:lstStyle/>
          <a:p>
            <a:fld id="{09B63916-CA38-4B77-8C88-6BF2BD9A5327}" type="slidenum">
              <a:rPr lang="en-US" smtClean="0"/>
              <a:t>21</a:t>
            </a:fld>
            <a:endParaRPr lang="en-US"/>
          </a:p>
        </p:txBody>
      </p:sp>
    </p:spTree>
    <p:extLst>
      <p:ext uri="{BB962C8B-B14F-4D97-AF65-F5344CB8AC3E}">
        <p14:creationId xmlns:p14="http://schemas.microsoft.com/office/powerpoint/2010/main" val="212163758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24</a:t>
            </a:fld>
            <a:endParaRPr lang="en-US"/>
          </a:p>
        </p:txBody>
      </p:sp>
    </p:spTree>
    <p:extLst>
      <p:ext uri="{BB962C8B-B14F-4D97-AF65-F5344CB8AC3E}">
        <p14:creationId xmlns:p14="http://schemas.microsoft.com/office/powerpoint/2010/main" val="413447188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0EADA8A-E557-4954-A32F-E07BDDD32F1A}" type="slidenum">
              <a:rPr lang="en-US" smtClean="0"/>
              <a:t>28</a:t>
            </a:fld>
            <a:endParaRPr lang="en-US"/>
          </a:p>
        </p:txBody>
      </p:sp>
    </p:spTree>
    <p:extLst>
      <p:ext uri="{BB962C8B-B14F-4D97-AF65-F5344CB8AC3E}">
        <p14:creationId xmlns:p14="http://schemas.microsoft.com/office/powerpoint/2010/main" val="76683986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(3/21/17) Thank</a:t>
            </a:r>
            <a:r>
              <a:rPr lang="en-US" sz="1200" baseline="0" dirty="0"/>
              <a:t>s to a generous gift from the Michael E. </a:t>
            </a:r>
            <a:r>
              <a:rPr lang="en-US" sz="1200" baseline="0" dirty="0" err="1"/>
              <a:t>DeBakey</a:t>
            </a:r>
            <a:r>
              <a:rPr lang="en-US" sz="1200" baseline="0" dirty="0"/>
              <a:t> Medical Foundation, </a:t>
            </a:r>
            <a:r>
              <a:rPr lang="en-US" sz="1200" dirty="0"/>
              <a:t>NLM held its inaugural Mich</a:t>
            </a:r>
            <a:r>
              <a:rPr lang="en-US" sz="1200" baseline="0" dirty="0"/>
              <a:t>ael E. </a:t>
            </a:r>
            <a:r>
              <a:rPr lang="en-US" sz="1200" baseline="0" dirty="0" err="1"/>
              <a:t>DeBakey</a:t>
            </a:r>
            <a:r>
              <a:rPr lang="en-US" sz="1200" baseline="0" dirty="0"/>
              <a:t> Lecture in the History of Medicine, featuring presentations by the noted historian Dr. Shelley McKellar of Canada’s Western University, and Dr. George Noon, Professor of Surgery at Baylor College of Medicine, who worked directly with Dr. </a:t>
            </a:r>
            <a:r>
              <a:rPr lang="en-US" sz="1200" baseline="0" dirty="0" err="1"/>
              <a:t>DeBakey</a:t>
            </a:r>
            <a:r>
              <a:rPr lang="en-US" sz="1200" baseline="0" dirty="0"/>
              <a:t> during his pathbreaking career in medicine and public service.</a:t>
            </a:r>
            <a:endParaRPr lang="en-US" dirty="0"/>
          </a:p>
        </p:txBody>
      </p:sp>
      <p:sp>
        <p:nvSpPr>
          <p:cNvPr id="4" name="Slide Number Placeholder 3"/>
          <p:cNvSpPr>
            <a:spLocks noGrp="1"/>
          </p:cNvSpPr>
          <p:nvPr>
            <p:ph type="sldNum" sz="quarter" idx="10"/>
          </p:nvPr>
        </p:nvSpPr>
        <p:spPr/>
        <p:txBody>
          <a:bodyPr/>
          <a:lstStyle/>
          <a:p>
            <a:fld id="{69AC3E9A-5A46-4EDE-AAC3-7FC6AF0D96E7}" type="slidenum">
              <a:rPr lang="en-US" smtClean="0"/>
              <a:t>29</a:t>
            </a:fld>
            <a:endParaRPr lang="en-US"/>
          </a:p>
        </p:txBody>
      </p:sp>
    </p:spTree>
    <p:extLst>
      <p:ext uri="{BB962C8B-B14F-4D97-AF65-F5344CB8AC3E}">
        <p14:creationId xmlns:p14="http://schemas.microsoft.com/office/powerpoint/2010/main" val="281026508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latin typeface="+mn-lt"/>
              </a:rPr>
              <a:t>Released in September 2010 the NLM Digital Collections repository contains the following collection items. Material is primarily from NLM’s History of Medicine Division but NLM is adding modern material to the repository as well.</a:t>
            </a:r>
          </a:p>
          <a:p>
            <a:pPr marL="457200" indent="-457200">
              <a:buFont typeface="Arial" panose="020B0604020202020204" pitchFamily="34" charset="0"/>
              <a:buChar char="•"/>
            </a:pPr>
            <a:r>
              <a:rPr lang="en-US" sz="1200" dirty="0"/>
              <a:t>Currently serves nearly 90,000 items, including books and related printed material, serials, still and moving images, and NLM software</a:t>
            </a:r>
          </a:p>
          <a:p>
            <a:pPr marL="457200" indent="-457200">
              <a:buFont typeface="Arial" panose="020B0604020202020204" pitchFamily="34" charset="0"/>
              <a:buChar char="•"/>
            </a:pPr>
            <a:r>
              <a:rPr lang="en-US" sz="1200" dirty="0"/>
              <a:t>Encompassing 3.9+ million pages of books and related print material</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latin typeface="+mn-lt"/>
            </a:endParaRPr>
          </a:p>
          <a:p>
            <a:endParaRPr lang="en-US" dirty="0"/>
          </a:p>
          <a:p>
            <a:endParaRPr lang="en-US" dirty="0"/>
          </a:p>
        </p:txBody>
      </p:sp>
      <p:sp>
        <p:nvSpPr>
          <p:cNvPr id="4" name="Slide Number Placeholder 3"/>
          <p:cNvSpPr>
            <a:spLocks noGrp="1"/>
          </p:cNvSpPr>
          <p:nvPr>
            <p:ph type="sldNum" sz="quarter" idx="10"/>
          </p:nvPr>
        </p:nvSpPr>
        <p:spPr/>
        <p:txBody>
          <a:bodyPr/>
          <a:lstStyle/>
          <a:p>
            <a:fld id="{4EF68587-8549-4545-BDB6-6B345D86E25C}" type="slidenum">
              <a:rPr lang="en-US" smtClean="0"/>
              <a:t>30</a:t>
            </a:fld>
            <a:endParaRPr lang="en-US" dirty="0"/>
          </a:p>
        </p:txBody>
      </p:sp>
    </p:spTree>
    <p:extLst>
      <p:ext uri="{BB962C8B-B14F-4D97-AF65-F5344CB8AC3E}">
        <p14:creationId xmlns:p14="http://schemas.microsoft.com/office/powerpoint/2010/main" val="148967531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Just this past week we added f</a:t>
            </a:r>
            <a:r>
              <a:rPr lang="en-US" baseline="0" dirty="0"/>
              <a:t>ree, born digital government documents to NLM Digital Collections. </a:t>
            </a:r>
            <a:r>
              <a:rPr lang="en-US" dirty="0"/>
              <a:t>The material currently consists of monographic titles/technical reports published within the DHHS</a:t>
            </a:r>
            <a:r>
              <a:rPr lang="en-US" baseline="0" dirty="0"/>
              <a:t> in PDF format. Staff have determined these materials are not being preserved elsewhere or in some cases HHS officials approached us. Many in the community refer to these materials as “grey literature” and have asked NLM to pro-actively preserve these. Soon we will be adding </a:t>
            </a:r>
            <a:r>
              <a:rPr lang="en-US" sz="1200" kern="1200" dirty="0">
                <a:solidFill>
                  <a:schemeClr val="tx1"/>
                </a:solidFill>
                <a:effectLst/>
                <a:latin typeface="+mn-lt"/>
                <a:ea typeface="+mn-ea"/>
                <a:cs typeface="+mn-cs"/>
              </a:rPr>
              <a:t>health services research, including reports, analyses, and monographs from a diverse set of nonprofit organizations. </a:t>
            </a:r>
            <a:endParaRPr lang="en-US" dirty="0">
              <a:latin typeface="Times New Roman" panose="02020603050405020304" pitchFamily="18" charset="0"/>
              <a:cs typeface="Times New Roman" panose="02020603050405020304" pitchFamily="18" charset="0"/>
            </a:endParaRPr>
          </a:p>
          <a:p>
            <a:endParaRPr lang="en-US" baseline="0" dirty="0"/>
          </a:p>
          <a:p>
            <a:r>
              <a:rPr lang="en-US" baseline="0" dirty="0"/>
              <a:t>Up until now we have selected thousands of these types of publications, cataloged them but not preserved them. The catalog records link to the resources but these resources could disappear at any time from the web (and many already have).  </a:t>
            </a:r>
          </a:p>
          <a:p>
            <a:endParaRPr lang="en-US" sz="1200" dirty="0"/>
          </a:p>
          <a:p>
            <a:r>
              <a:rPr lang="en-US" sz="1200" dirty="0"/>
              <a:t>Represented are publications by the ASPE (Office of the Assistant Secretary for Planning and Evaluation), CDC (Centers for Disease Control and Prevention), SAMHSA (Substance Abuse and Mental Health Services Administration), HealthIT.gov (Office of the National Coordinator for Health Information Technology), and Office of Adolescent Health (OAH).</a:t>
            </a:r>
          </a:p>
          <a:p>
            <a:r>
              <a:rPr lang="en-US" sz="1200" dirty="0"/>
              <a:t> </a:t>
            </a:r>
          </a:p>
          <a:p>
            <a:endParaRPr lang="en-US" dirty="0"/>
          </a:p>
        </p:txBody>
      </p:sp>
      <p:sp>
        <p:nvSpPr>
          <p:cNvPr id="4" name="Slide Number Placeholder 3"/>
          <p:cNvSpPr>
            <a:spLocks noGrp="1"/>
          </p:cNvSpPr>
          <p:nvPr>
            <p:ph type="sldNum" sz="quarter" idx="10"/>
          </p:nvPr>
        </p:nvSpPr>
        <p:spPr/>
        <p:txBody>
          <a:bodyPr/>
          <a:lstStyle/>
          <a:p>
            <a:fld id="{4EF68587-8549-4545-BDB6-6B345D86E25C}" type="slidenum">
              <a:rPr lang="en-US" smtClean="0"/>
              <a:t>31</a:t>
            </a:fld>
            <a:endParaRPr lang="en-US" dirty="0"/>
          </a:p>
        </p:txBody>
      </p:sp>
    </p:spTree>
    <p:extLst>
      <p:ext uri="{BB962C8B-B14F-4D97-AF65-F5344CB8AC3E}">
        <p14:creationId xmlns:p14="http://schemas.microsoft.com/office/powerpoint/2010/main" val="391706793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3 prominent funders – MRC, Wellcome, and HHMI – have revised their policies to encourage use of preprints as evidence of research productivity.  </a:t>
            </a:r>
            <a:endParaRPr lang="en-US" dirty="0"/>
          </a:p>
        </p:txBody>
      </p:sp>
      <p:sp>
        <p:nvSpPr>
          <p:cNvPr id="4" name="Slide Number Placeholder 3"/>
          <p:cNvSpPr>
            <a:spLocks noGrp="1"/>
          </p:cNvSpPr>
          <p:nvPr>
            <p:ph type="sldNum" sz="quarter" idx="10"/>
          </p:nvPr>
        </p:nvSpPr>
        <p:spPr/>
        <p:txBody>
          <a:bodyPr/>
          <a:lstStyle/>
          <a:p>
            <a:fld id="{B0542718-09AD-45CF-9069-CEA15487B515}" type="slidenum">
              <a:rPr lang="en-US" smtClean="0"/>
              <a:t>38</a:t>
            </a:fld>
            <a:endParaRPr lang="en-US" dirty="0"/>
          </a:p>
        </p:txBody>
      </p:sp>
    </p:spTree>
    <p:extLst>
      <p:ext uri="{BB962C8B-B14F-4D97-AF65-F5344CB8AC3E}">
        <p14:creationId xmlns:p14="http://schemas.microsoft.com/office/powerpoint/2010/main" val="137749145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0542718-09AD-45CF-9069-CEA15487B515}" type="slidenum">
              <a:rPr lang="en-US" smtClean="0"/>
              <a:t>41</a:t>
            </a:fld>
            <a:endParaRPr lang="en-US" dirty="0"/>
          </a:p>
        </p:txBody>
      </p:sp>
    </p:spTree>
    <p:extLst>
      <p:ext uri="{BB962C8B-B14F-4D97-AF65-F5344CB8AC3E}">
        <p14:creationId xmlns:p14="http://schemas.microsoft.com/office/powerpoint/2010/main" val="412930460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A </a:t>
            </a:r>
            <a:r>
              <a:rPr lang="en-US" baseline="0"/>
              <a:t>substantial percentage </a:t>
            </a:r>
            <a:r>
              <a:rPr lang="en-US" dirty="0"/>
              <a:t>of the 81,271+</a:t>
            </a:r>
            <a:r>
              <a:rPr lang="en-US" baseline="0" dirty="0"/>
              <a:t> records with COI Statements say that there are no conflicts to declare.</a:t>
            </a:r>
            <a:endParaRPr lang="en-US" dirty="0"/>
          </a:p>
          <a:p>
            <a:endParaRPr lang="en-US" dirty="0"/>
          </a:p>
          <a:p>
            <a:r>
              <a:rPr lang="en-US" dirty="0"/>
              <a:t>Conflict</a:t>
            </a:r>
            <a:r>
              <a:rPr lang="en-US" baseline="0" dirty="0"/>
              <a:t> of Interest Statements are also viewable in the MEDLINE and XML views, and are searchable using the "[</a:t>
            </a:r>
            <a:r>
              <a:rPr lang="en-US" baseline="0" dirty="0" err="1"/>
              <a:t>cois</a:t>
            </a:r>
            <a:r>
              <a:rPr lang="en-US" baseline="0" dirty="0"/>
              <a:t>]" tag. </a:t>
            </a:r>
          </a:p>
          <a:p>
            <a:endParaRPr lang="en-US" baseline="0" dirty="0"/>
          </a:p>
          <a:p>
            <a:r>
              <a:rPr lang="en-US" baseline="0" dirty="0"/>
              <a:t>All records with COI Statements can be found by searching PubMed for "</a:t>
            </a:r>
            <a:r>
              <a:rPr lang="en-US" baseline="0" dirty="0" err="1"/>
              <a:t>hascois</a:t>
            </a:r>
            <a:r>
              <a:rPr lang="en-US" baseline="0" dirty="0"/>
              <a:t>"</a:t>
            </a:r>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42</a:t>
            </a:fld>
            <a:endParaRPr lang="en-US"/>
          </a:p>
        </p:txBody>
      </p:sp>
    </p:spTree>
    <p:extLst>
      <p:ext uri="{BB962C8B-B14F-4D97-AF65-F5344CB8AC3E}">
        <p14:creationId xmlns:p14="http://schemas.microsoft.com/office/powerpoint/2010/main" val="5843126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A </a:t>
            </a:r>
            <a:r>
              <a:rPr lang="en-US" baseline="0"/>
              <a:t>substantial percentage </a:t>
            </a:r>
            <a:r>
              <a:rPr lang="en-US" dirty="0"/>
              <a:t>of the 81,271+</a:t>
            </a:r>
            <a:r>
              <a:rPr lang="en-US" baseline="0" dirty="0"/>
              <a:t> records with COI Statements say that there are no conflicts to declare.</a:t>
            </a:r>
            <a:endParaRPr lang="en-US" dirty="0"/>
          </a:p>
          <a:p>
            <a:endParaRPr lang="en-US" dirty="0"/>
          </a:p>
          <a:p>
            <a:r>
              <a:rPr lang="en-US" dirty="0"/>
              <a:t>Conflict</a:t>
            </a:r>
            <a:r>
              <a:rPr lang="en-US" baseline="0" dirty="0"/>
              <a:t> of Interest Statements are also viewable in the MEDLINE and XML views, and are searchable using the "[</a:t>
            </a:r>
            <a:r>
              <a:rPr lang="en-US" baseline="0" dirty="0" err="1"/>
              <a:t>cois</a:t>
            </a:r>
            <a:r>
              <a:rPr lang="en-US" baseline="0" dirty="0"/>
              <a:t>]" tag. </a:t>
            </a:r>
          </a:p>
          <a:p>
            <a:endParaRPr lang="en-US" baseline="0" dirty="0"/>
          </a:p>
          <a:p>
            <a:r>
              <a:rPr lang="en-US" baseline="0" dirty="0"/>
              <a:t>All records with COI Statements can be found by searching PubMed for "</a:t>
            </a:r>
            <a:r>
              <a:rPr lang="en-US" baseline="0" dirty="0" err="1"/>
              <a:t>hascois</a:t>
            </a:r>
            <a:r>
              <a:rPr lang="en-US" baseline="0" dirty="0"/>
              <a:t>"</a:t>
            </a:r>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43</a:t>
            </a:fld>
            <a:endParaRPr lang="en-US"/>
          </a:p>
        </p:txBody>
      </p:sp>
    </p:spTree>
    <p:extLst>
      <p:ext uri="{BB962C8B-B14F-4D97-AF65-F5344CB8AC3E}">
        <p14:creationId xmlns:p14="http://schemas.microsoft.com/office/powerpoint/2010/main" val="376823347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Users </a:t>
            </a:r>
            <a:r>
              <a:rPr lang="en-US" baseline="0" dirty="0"/>
              <a:t>can now see icons from institutional repositories in PubMed. </a:t>
            </a:r>
          </a:p>
          <a:p>
            <a:endParaRPr lang="en-US" dirty="0"/>
          </a:p>
          <a:p>
            <a:r>
              <a:rPr lang="en-US" dirty="0"/>
              <a:t>Icons show in the Abstract view</a:t>
            </a:r>
            <a:r>
              <a:rPr lang="en-US" baseline="0" dirty="0"/>
              <a:t> of the citation when citation is both in the repository and there is no free full text from the journal or PMC.</a:t>
            </a:r>
          </a:p>
          <a:p>
            <a:endParaRPr lang="en-US" baseline="0" dirty="0"/>
          </a:p>
          <a:p>
            <a:r>
              <a:rPr lang="en-US" baseline="0" dirty="0"/>
              <a:t>Adds over 40k full free text links to PubMed.</a:t>
            </a:r>
          </a:p>
          <a:p>
            <a:endParaRPr lang="en-US" baseline="0" dirty="0"/>
          </a:p>
          <a:p>
            <a:r>
              <a:rPr lang="en-US" baseline="0" dirty="0"/>
              <a:t>Institutional repositories are encouraged to contact NCBI if they would like to submit links for this service.</a:t>
            </a:r>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44</a:t>
            </a:fld>
            <a:endParaRPr lang="en-US"/>
          </a:p>
        </p:txBody>
      </p:sp>
    </p:spTree>
    <p:extLst>
      <p:ext uri="{BB962C8B-B14F-4D97-AF65-F5344CB8AC3E}">
        <p14:creationId xmlns:p14="http://schemas.microsoft.com/office/powerpoint/2010/main" val="206174489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Users </a:t>
            </a:r>
            <a:r>
              <a:rPr lang="en-US" baseline="0" dirty="0"/>
              <a:t>can now see icons from institutional repositories in PubMed. </a:t>
            </a:r>
          </a:p>
          <a:p>
            <a:endParaRPr lang="en-US" dirty="0"/>
          </a:p>
          <a:p>
            <a:r>
              <a:rPr lang="en-US" dirty="0"/>
              <a:t>Icons show in the Abstract view</a:t>
            </a:r>
            <a:r>
              <a:rPr lang="en-US" baseline="0" dirty="0"/>
              <a:t> of the citation when citation is both in the repository and there is no free full text from the journal or PMC.</a:t>
            </a:r>
          </a:p>
          <a:p>
            <a:endParaRPr lang="en-US" baseline="0" dirty="0"/>
          </a:p>
          <a:p>
            <a:r>
              <a:rPr lang="en-US" baseline="0" dirty="0"/>
              <a:t>Adds over 40k full free text links to PubMed.</a:t>
            </a:r>
          </a:p>
          <a:p>
            <a:endParaRPr lang="en-US" baseline="0" dirty="0"/>
          </a:p>
          <a:p>
            <a:r>
              <a:rPr lang="en-US" baseline="0" dirty="0"/>
              <a:t>Institutional repositories are encouraged to contact NCBI if they would like to submit links for this service.</a:t>
            </a:r>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45</a:t>
            </a:fld>
            <a:endParaRPr lang="en-US"/>
          </a:p>
        </p:txBody>
      </p:sp>
    </p:spTree>
    <p:extLst>
      <p:ext uri="{BB962C8B-B14F-4D97-AF65-F5344CB8AC3E}">
        <p14:creationId xmlns:p14="http://schemas.microsoft.com/office/powerpoint/2010/main" val="400360606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More details about the FDAAA Final Rule and NIH</a:t>
            </a:r>
            <a:r>
              <a:rPr lang="en-US" baseline="0" dirty="0"/>
              <a:t> Policy</a:t>
            </a:r>
            <a:r>
              <a:rPr lang="en-US" dirty="0"/>
              <a:t>.</a:t>
            </a:r>
          </a:p>
          <a:p>
            <a:pPr marL="0" marR="0" lvl="0" indent="0" algn="l" defTabSz="914400" rtl="0" eaLnBrk="1" fontAlgn="auto" latinLnBrk="0" hangingPunct="1">
              <a:lnSpc>
                <a:spcPct val="100000"/>
              </a:lnSpc>
              <a:spcBef>
                <a:spcPts val="0"/>
              </a:spcBef>
              <a:spcAft>
                <a:spcPts val="0"/>
              </a:spcAft>
              <a:buClrTx/>
              <a:buSzTx/>
              <a:buFontTx/>
              <a:buNone/>
              <a:tabLst/>
              <a:defRPr/>
            </a:pPr>
            <a:r>
              <a:rPr lang="en-US" altLang="en-US" sz="1200" b="1" dirty="0">
                <a:solidFill>
                  <a:srgbClr val="FF0000"/>
                </a:solidFill>
              </a:rPr>
              <a:t>*primary completion data is the </a:t>
            </a:r>
            <a:r>
              <a:rPr lang="en-US" sz="1200" dirty="0"/>
              <a:t>Date final participant was examined or received intervention for the primary outcome as specified in the protocol</a:t>
            </a:r>
            <a:endParaRPr lang="en-US" altLang="en-US" sz="1200" u="sng" dirty="0"/>
          </a:p>
          <a:p>
            <a:endParaRPr lang="en-US" dirty="0"/>
          </a:p>
        </p:txBody>
      </p:sp>
      <p:sp>
        <p:nvSpPr>
          <p:cNvPr id="4" name="Slide Number Placeholder 3"/>
          <p:cNvSpPr>
            <a:spLocks noGrp="1"/>
          </p:cNvSpPr>
          <p:nvPr>
            <p:ph type="sldNum" sz="quarter" idx="10"/>
          </p:nvPr>
        </p:nvSpPr>
        <p:spPr/>
        <p:txBody>
          <a:bodyPr/>
          <a:lstStyle/>
          <a:p>
            <a:fld id="{5E04A766-DF92-437C-AC1C-6082E61C996D}" type="slidenum">
              <a:rPr lang="en-US" smtClean="0"/>
              <a:pPr/>
              <a:t>47</a:t>
            </a:fld>
            <a:endParaRPr lang="en-US"/>
          </a:p>
        </p:txBody>
      </p:sp>
    </p:spTree>
    <p:extLst>
      <p:ext uri="{BB962C8B-B14F-4D97-AF65-F5344CB8AC3E}">
        <p14:creationId xmlns:p14="http://schemas.microsoft.com/office/powerpoint/2010/main" val="226784549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a:t>
            </a:r>
            <a:r>
              <a:rPr lang="en-US" baseline="0" dirty="0"/>
              <a:t> r</a:t>
            </a:r>
            <a:r>
              <a:rPr lang="en-US" dirty="0"/>
              <a:t>ecently reached a major milestone</a:t>
            </a:r>
            <a:r>
              <a:rPr lang="en-US" baseline="0" dirty="0"/>
              <a:t> </a:t>
            </a:r>
            <a:r>
              <a:rPr lang="en-US" dirty="0"/>
              <a:t>as MedlinePlus.gov launched its 1,000th </a:t>
            </a:r>
            <a:r>
              <a:rPr lang="en-US" dirty="0">
                <a:hlinkClick r:id="rId3"/>
              </a:rPr>
              <a:t>health topic</a:t>
            </a:r>
            <a:r>
              <a:rPr lang="en-US" dirty="0"/>
              <a:t> page. The topic that lifted the site to that number was </a:t>
            </a:r>
            <a:r>
              <a:rPr lang="en-US" dirty="0">
                <a:hlinkClick r:id="rId4"/>
              </a:rPr>
              <a:t>Eye Care</a:t>
            </a:r>
            <a:r>
              <a:rPr lang="en-US" dirty="0"/>
              <a:t>.</a:t>
            </a:r>
            <a:r>
              <a:rPr lang="en-US" baseline="0" dirty="0"/>
              <a:t> </a:t>
            </a:r>
            <a:r>
              <a:rPr lang="en-US" dirty="0"/>
              <a:t>MedlinePlus debuted in 1998 with 22 health topic pages</a:t>
            </a:r>
            <a:r>
              <a:rPr lang="en-US" baseline="0" dirty="0"/>
              <a:t> and that number has grown in response to a demand from the public asking questions about diseases, wellness, treatment, finding a physician, finding a hospital and looking for information about drugs.</a:t>
            </a:r>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48</a:t>
            </a:fld>
            <a:endParaRPr lang="en-US"/>
          </a:p>
        </p:txBody>
      </p:sp>
    </p:spTree>
    <p:extLst>
      <p:ext uri="{BB962C8B-B14F-4D97-AF65-F5344CB8AC3E}">
        <p14:creationId xmlns:p14="http://schemas.microsoft.com/office/powerpoint/2010/main" val="367860461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a:t>
            </a:r>
            <a:r>
              <a:rPr lang="en-US" baseline="0" dirty="0"/>
              <a:t> r</a:t>
            </a:r>
            <a:r>
              <a:rPr lang="en-US" dirty="0"/>
              <a:t>ecently reached a major milestone</a:t>
            </a:r>
            <a:r>
              <a:rPr lang="en-US" baseline="0" dirty="0"/>
              <a:t> </a:t>
            </a:r>
            <a:r>
              <a:rPr lang="en-US" dirty="0"/>
              <a:t>as MedlinePlus.gov launched its 1,000th </a:t>
            </a:r>
            <a:r>
              <a:rPr lang="en-US" dirty="0">
                <a:hlinkClick r:id="rId3"/>
              </a:rPr>
              <a:t>health topic</a:t>
            </a:r>
            <a:r>
              <a:rPr lang="en-US" dirty="0"/>
              <a:t> page. The topic that lifted the site to that number was </a:t>
            </a:r>
            <a:r>
              <a:rPr lang="en-US" dirty="0">
                <a:hlinkClick r:id="rId4"/>
              </a:rPr>
              <a:t>Eye Care</a:t>
            </a:r>
            <a:r>
              <a:rPr lang="en-US" dirty="0"/>
              <a:t>.</a:t>
            </a:r>
            <a:r>
              <a:rPr lang="en-US" baseline="0" dirty="0"/>
              <a:t> </a:t>
            </a:r>
            <a:r>
              <a:rPr lang="en-US" dirty="0"/>
              <a:t>MedlinePlus debuted in 1998 with 22 health topic pages</a:t>
            </a:r>
            <a:r>
              <a:rPr lang="en-US" baseline="0" dirty="0"/>
              <a:t> and that number has grown in response to a demand from the public asking questions about diseases, wellness, treatment, finding a physician, finding a hospital and looking for information about drugs.</a:t>
            </a:r>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49</a:t>
            </a:fld>
            <a:endParaRPr lang="en-US"/>
          </a:p>
        </p:txBody>
      </p:sp>
    </p:spTree>
    <p:extLst>
      <p:ext uri="{BB962C8B-B14F-4D97-AF65-F5344CB8AC3E}">
        <p14:creationId xmlns:p14="http://schemas.microsoft.com/office/powerpoint/2010/main" val="694395893"/>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fontAlgn="t"/>
            <a:r>
              <a:rPr lang="en-US" sz="1200" b="1" kern="1200" dirty="0">
                <a:solidFill>
                  <a:schemeClr val="tx1"/>
                </a:solidFill>
                <a:effectLst/>
                <a:latin typeface="+mn-lt"/>
                <a:ea typeface="+mn-ea"/>
                <a:cs typeface="+mn-cs"/>
              </a:rPr>
              <a:t>Reorganized patient education materials:</a:t>
            </a:r>
            <a:r>
              <a:rPr lang="en-US" sz="1200" kern="1200" dirty="0">
                <a:solidFill>
                  <a:schemeClr val="tx1"/>
                </a:solidFill>
                <a:effectLst/>
                <a:latin typeface="+mn-lt"/>
                <a:ea typeface="+mn-ea"/>
                <a:cs typeface="+mn-cs"/>
              </a:rPr>
              <a:t> all of our patient education materials are now located in a new </a:t>
            </a:r>
            <a:r>
              <a:rPr lang="en-US" sz="1200" kern="1200" dirty="0">
                <a:solidFill>
                  <a:schemeClr val="tx1"/>
                </a:solidFill>
                <a:effectLst/>
                <a:latin typeface="+mn-lt"/>
                <a:ea typeface="+mn-ea"/>
                <a:cs typeface="+mn-cs"/>
                <a:hlinkClick r:id="rId3" action="ppaction://hlinkfile"/>
              </a:rPr>
              <a:t>Understanding HIV/AIDS</a:t>
            </a:r>
            <a:r>
              <a:rPr lang="en-US" sz="1200" kern="1200" dirty="0">
                <a:solidFill>
                  <a:schemeClr val="tx1"/>
                </a:solidFill>
                <a:effectLst/>
                <a:latin typeface="+mn-lt"/>
                <a:ea typeface="+mn-ea"/>
                <a:cs typeface="+mn-cs"/>
              </a:rPr>
              <a:t> section of the website. Our patient education materials include </a:t>
            </a:r>
            <a:r>
              <a:rPr lang="en-US" sz="1200" kern="1200" dirty="0">
                <a:solidFill>
                  <a:schemeClr val="tx1"/>
                </a:solidFill>
                <a:effectLst/>
                <a:latin typeface="+mn-lt"/>
                <a:ea typeface="+mn-ea"/>
                <a:cs typeface="+mn-cs"/>
                <a:hlinkClick r:id="rId4" action="ppaction://hlinkfile"/>
              </a:rPr>
              <a:t>fact sheets</a:t>
            </a:r>
            <a:r>
              <a:rPr lang="en-US" sz="1200" kern="1200" dirty="0">
                <a:solidFill>
                  <a:schemeClr val="tx1"/>
                </a:solidFill>
                <a:effectLst/>
                <a:latin typeface="+mn-lt"/>
                <a:ea typeface="+mn-ea"/>
                <a:cs typeface="+mn-cs"/>
              </a:rPr>
              <a:t>, </a:t>
            </a:r>
            <a:r>
              <a:rPr lang="en-US" sz="1200" kern="1200" dirty="0">
                <a:solidFill>
                  <a:schemeClr val="tx1"/>
                </a:solidFill>
                <a:effectLst/>
                <a:latin typeface="+mn-lt"/>
                <a:ea typeface="+mn-ea"/>
                <a:cs typeface="+mn-cs"/>
                <a:hlinkClick r:id="rId5" action="ppaction://hlinkfile"/>
              </a:rPr>
              <a:t>infographics</a:t>
            </a:r>
            <a:r>
              <a:rPr lang="en-US" sz="1200" kern="1200" dirty="0">
                <a:solidFill>
                  <a:schemeClr val="tx1"/>
                </a:solidFill>
                <a:effectLst/>
                <a:latin typeface="+mn-lt"/>
                <a:ea typeface="+mn-ea"/>
                <a:cs typeface="+mn-cs"/>
              </a:rPr>
              <a:t>, </a:t>
            </a:r>
            <a:r>
              <a:rPr lang="en-US" sz="1200" kern="1200" dirty="0">
                <a:solidFill>
                  <a:schemeClr val="tx1"/>
                </a:solidFill>
                <a:effectLst/>
                <a:latin typeface="+mn-lt"/>
                <a:ea typeface="+mn-ea"/>
                <a:cs typeface="+mn-cs"/>
                <a:hlinkClick r:id="rId6" action="ppaction://hlinkfile"/>
              </a:rPr>
              <a:t>an HIV/AIDS glossary</a:t>
            </a:r>
            <a:r>
              <a:rPr lang="en-US" sz="1200" kern="1200" dirty="0">
                <a:solidFill>
                  <a:schemeClr val="tx1"/>
                </a:solidFill>
                <a:effectLst/>
                <a:latin typeface="+mn-lt"/>
                <a:ea typeface="+mn-ea"/>
                <a:cs typeface="+mn-cs"/>
              </a:rPr>
              <a:t>, and </a:t>
            </a:r>
            <a:r>
              <a:rPr lang="en-US" sz="1200" kern="1200" dirty="0">
                <a:solidFill>
                  <a:schemeClr val="tx1"/>
                </a:solidFill>
                <a:effectLst/>
                <a:latin typeface="+mn-lt"/>
                <a:ea typeface="+mn-ea"/>
                <a:cs typeface="+mn-cs"/>
                <a:hlinkClick r:id="rId7" action="ppaction://hlinkfile"/>
              </a:rPr>
              <a:t>webpages highlighting the National HIV/AIDS Awareness Days</a:t>
            </a:r>
            <a:r>
              <a:rPr lang="en-US" sz="1200" kern="1200" dirty="0">
                <a:solidFill>
                  <a:schemeClr val="tx1"/>
                </a:solidFill>
                <a:effectLst/>
                <a:latin typeface="+mn-lt"/>
                <a:ea typeface="+mn-ea"/>
                <a:cs typeface="+mn-cs"/>
              </a:rPr>
              <a:t>.  </a:t>
            </a:r>
          </a:p>
          <a:p>
            <a:pPr fontAlgn="t"/>
            <a:r>
              <a:rPr lang="en-US" sz="1200" b="1" kern="1200" dirty="0">
                <a:solidFill>
                  <a:schemeClr val="tx1"/>
                </a:solidFill>
                <a:effectLst/>
                <a:latin typeface="+mn-lt"/>
                <a:ea typeface="+mn-ea"/>
                <a:cs typeface="+mn-cs"/>
              </a:rPr>
              <a:t>Increased connections between </a:t>
            </a:r>
            <a:r>
              <a:rPr lang="en-US" sz="1200" b="1" kern="1200" dirty="0" err="1">
                <a:solidFill>
                  <a:schemeClr val="tx1"/>
                </a:solidFill>
                <a:effectLst/>
                <a:latin typeface="+mn-lt"/>
                <a:ea typeface="+mn-ea"/>
                <a:cs typeface="+mn-cs"/>
              </a:rPr>
              <a:t>AIDS</a:t>
            </a:r>
            <a:r>
              <a:rPr lang="en-US" sz="1200" b="1" i="1" kern="1200" dirty="0" err="1">
                <a:solidFill>
                  <a:schemeClr val="tx1"/>
                </a:solidFill>
                <a:effectLst/>
                <a:latin typeface="+mn-lt"/>
                <a:ea typeface="+mn-ea"/>
                <a:cs typeface="+mn-cs"/>
              </a:rPr>
              <a:t>info</a:t>
            </a:r>
            <a:r>
              <a:rPr lang="en-US" sz="1200" b="1" kern="1200" dirty="0">
                <a:solidFill>
                  <a:schemeClr val="tx1"/>
                </a:solidFill>
                <a:effectLst/>
                <a:latin typeface="+mn-lt"/>
                <a:ea typeface="+mn-ea"/>
                <a:cs typeface="+mn-cs"/>
              </a:rPr>
              <a:t> resources: </a:t>
            </a:r>
            <a:r>
              <a:rPr lang="en-US" sz="1200" kern="1200" dirty="0">
                <a:solidFill>
                  <a:schemeClr val="tx1"/>
                </a:solidFill>
                <a:effectLst/>
                <a:latin typeface="+mn-lt"/>
                <a:ea typeface="+mn-ea"/>
                <a:cs typeface="+mn-cs"/>
              </a:rPr>
              <a:t>relevant resources can now be easily accessed across different sections of the website. For example, fact sheets and infographics relating to each of the </a:t>
            </a:r>
            <a:r>
              <a:rPr lang="en-US" sz="1200" kern="1200" dirty="0">
                <a:solidFill>
                  <a:schemeClr val="tx1"/>
                </a:solidFill>
                <a:effectLst/>
                <a:latin typeface="+mn-lt"/>
                <a:ea typeface="+mn-ea"/>
                <a:cs typeface="+mn-cs"/>
                <a:hlinkClick r:id="rId8" action="ppaction://hlinkfile"/>
              </a:rPr>
              <a:t>HIV/AIDS treatment guidelines</a:t>
            </a:r>
            <a:r>
              <a:rPr lang="en-US" sz="1200" kern="1200" dirty="0">
                <a:solidFill>
                  <a:schemeClr val="tx1"/>
                </a:solidFill>
                <a:effectLst/>
                <a:latin typeface="+mn-lt"/>
                <a:ea typeface="+mn-ea"/>
                <a:cs typeface="+mn-cs"/>
              </a:rPr>
              <a:t> are now linked directly from each guideline, so health care providers can easily find educational materials for their patients.  </a:t>
            </a:r>
          </a:p>
          <a:p>
            <a:pPr fontAlgn="t"/>
            <a:r>
              <a:rPr lang="en-US" sz="1200" b="1" kern="1200" dirty="0">
                <a:solidFill>
                  <a:schemeClr val="tx1"/>
                </a:solidFill>
                <a:effectLst/>
                <a:latin typeface="+mn-lt"/>
                <a:ea typeface="+mn-ea"/>
                <a:cs typeface="+mn-cs"/>
              </a:rPr>
              <a:t>Increased prominence of apps:</a:t>
            </a:r>
            <a:r>
              <a:rPr lang="en-US" sz="1200" kern="1200" dirty="0">
                <a:solidFill>
                  <a:schemeClr val="tx1"/>
                </a:solidFill>
                <a:effectLst/>
                <a:latin typeface="+mn-lt"/>
                <a:ea typeface="+mn-ea"/>
                <a:cs typeface="+mn-cs"/>
              </a:rPr>
              <a:t> the </a:t>
            </a:r>
            <a:r>
              <a:rPr lang="en-US" sz="1200" kern="1200" dirty="0" err="1">
                <a:solidFill>
                  <a:schemeClr val="tx1"/>
                </a:solidFill>
                <a:effectLst/>
                <a:latin typeface="+mn-lt"/>
                <a:ea typeface="+mn-ea"/>
                <a:cs typeface="+mn-cs"/>
                <a:hlinkClick r:id="rId9" action="ppaction://hlinkfile"/>
              </a:rPr>
              <a:t>AIDS</a:t>
            </a:r>
            <a:r>
              <a:rPr lang="en-US" sz="1200" i="1" kern="1200" dirty="0" err="1">
                <a:solidFill>
                  <a:schemeClr val="tx1"/>
                </a:solidFill>
                <a:effectLst/>
                <a:latin typeface="+mn-lt"/>
                <a:ea typeface="+mn-ea"/>
                <a:cs typeface="+mn-cs"/>
                <a:hlinkClick r:id="rId9" action="ppaction://hlinkfile"/>
              </a:rPr>
              <a:t>info</a:t>
            </a:r>
            <a:r>
              <a:rPr lang="en-US" sz="1200" kern="1200" dirty="0">
                <a:solidFill>
                  <a:schemeClr val="tx1"/>
                </a:solidFill>
                <a:effectLst/>
                <a:latin typeface="+mn-lt"/>
                <a:ea typeface="+mn-ea"/>
                <a:cs typeface="+mn-cs"/>
                <a:hlinkClick r:id="rId9" action="ppaction://hlinkfile"/>
              </a:rPr>
              <a:t> HIV/AIDS Guidelines, Drug Database, and Glossary apps</a:t>
            </a:r>
            <a:r>
              <a:rPr lang="en-US" sz="1200" kern="1200" dirty="0">
                <a:solidFill>
                  <a:schemeClr val="tx1"/>
                </a:solidFill>
                <a:effectLst/>
                <a:latin typeface="+mn-lt"/>
                <a:ea typeface="+mn-ea"/>
                <a:cs typeface="+mn-cs"/>
              </a:rPr>
              <a:t> are now prominently featured in each section of the website. Our apps are free and available for iOS and Android devices.  </a:t>
            </a:r>
          </a:p>
          <a:p>
            <a:pPr fontAlgn="t"/>
            <a:r>
              <a:rPr lang="en-US" sz="1200" b="1" kern="1200" dirty="0">
                <a:solidFill>
                  <a:schemeClr val="tx1"/>
                </a:solidFill>
                <a:effectLst/>
                <a:latin typeface="+mn-lt"/>
                <a:ea typeface="+mn-ea"/>
                <a:cs typeface="+mn-cs"/>
              </a:rPr>
              <a:t>Enhanced search functionality: </a:t>
            </a:r>
            <a:r>
              <a:rPr lang="en-US" sz="1200" kern="1200" dirty="0">
                <a:solidFill>
                  <a:schemeClr val="tx1"/>
                </a:solidFill>
                <a:effectLst/>
                <a:latin typeface="+mn-lt"/>
                <a:ea typeface="+mn-ea"/>
                <a:cs typeface="+mn-cs"/>
              </a:rPr>
              <a:t>an updated search feature allows users to quickly find relevant resources.  </a:t>
            </a:r>
          </a:p>
          <a:p>
            <a:pPr fontAlgn="t"/>
            <a:r>
              <a:rPr lang="en-US" sz="1200" kern="1200" dirty="0">
                <a:solidFill>
                  <a:schemeClr val="tx1"/>
                </a:solidFill>
                <a:effectLst/>
                <a:latin typeface="+mn-lt"/>
                <a:ea typeface="+mn-ea"/>
                <a:cs typeface="+mn-cs"/>
              </a:rPr>
              <a:t>Looking for HIV/AIDS information in Spanish? Visit the newly redesigned </a:t>
            </a:r>
            <a:r>
              <a:rPr lang="en-US" sz="1200" i="1" kern="1200" dirty="0" err="1">
                <a:solidFill>
                  <a:schemeClr val="tx1"/>
                </a:solidFill>
                <a:effectLst/>
                <a:latin typeface="+mn-lt"/>
                <a:ea typeface="+mn-ea"/>
                <a:cs typeface="+mn-cs"/>
                <a:hlinkClick r:id="rId10" action="ppaction://hlinkfile"/>
              </a:rPr>
              <a:t>info</a:t>
            </a:r>
            <a:r>
              <a:rPr lang="en-US" sz="1200" kern="1200" dirty="0" err="1">
                <a:solidFill>
                  <a:schemeClr val="tx1"/>
                </a:solidFill>
                <a:effectLst/>
                <a:latin typeface="+mn-lt"/>
                <a:ea typeface="+mn-ea"/>
                <a:cs typeface="+mn-cs"/>
                <a:hlinkClick r:id="rId10" action="ppaction://hlinkfile"/>
              </a:rPr>
              <a:t>SIDA</a:t>
            </a:r>
            <a:r>
              <a:rPr lang="en-US" sz="1200" kern="1200" dirty="0">
                <a:solidFill>
                  <a:schemeClr val="tx1"/>
                </a:solidFill>
                <a:effectLst/>
                <a:latin typeface="+mn-lt"/>
                <a:ea typeface="+mn-ea"/>
                <a:cs typeface="+mn-cs"/>
              </a:rPr>
              <a:t> website.</a:t>
            </a:r>
          </a:p>
          <a:p>
            <a:pPr fontAlgn="t"/>
            <a:r>
              <a:rPr lang="en-US" sz="1200" kern="1200" dirty="0">
                <a:solidFill>
                  <a:schemeClr val="tx1"/>
                </a:solidFill>
                <a:effectLst/>
                <a:latin typeface="+mn-lt"/>
                <a:ea typeface="+mn-ea"/>
                <a:cs typeface="+mn-cs"/>
              </a:rPr>
              <a:t>We welcome your feedback on the website. Please send your comments or questions to </a:t>
            </a:r>
          </a:p>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50</a:t>
            </a:fld>
            <a:endParaRPr lang="en-US"/>
          </a:p>
        </p:txBody>
      </p:sp>
    </p:spTree>
    <p:extLst>
      <p:ext uri="{BB962C8B-B14F-4D97-AF65-F5344CB8AC3E}">
        <p14:creationId xmlns:p14="http://schemas.microsoft.com/office/powerpoint/2010/main" val="161088580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51</a:t>
            </a:fld>
            <a:endParaRPr lang="en-US"/>
          </a:p>
        </p:txBody>
      </p:sp>
    </p:spTree>
    <p:extLst>
      <p:ext uri="{BB962C8B-B14F-4D97-AF65-F5344CB8AC3E}">
        <p14:creationId xmlns:p14="http://schemas.microsoft.com/office/powerpoint/2010/main" val="425714361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mn-lt"/>
                <a:ea typeface="+mn-ea"/>
                <a:cs typeface="+mn-cs"/>
              </a:rPr>
              <a:t>BLUMENTHAL,  JANE</a:t>
            </a:r>
            <a:r>
              <a:rPr lang="en-US" dirty="0"/>
              <a:t> </a:t>
            </a:r>
            <a:r>
              <a:rPr lang="en-US" sz="1200" kern="1200" dirty="0">
                <a:solidFill>
                  <a:schemeClr val="tx1"/>
                </a:solidFill>
                <a:latin typeface="+mn-lt"/>
                <a:ea typeface="+mn-ea"/>
                <a:cs typeface="+mn-cs"/>
              </a:rPr>
              <a:t>  L</a:t>
            </a:r>
            <a:r>
              <a:rPr lang="en-US" dirty="0"/>
              <a:t> </a:t>
            </a:r>
            <a:r>
              <a:rPr lang="en-US" sz="1200" kern="1200" dirty="0">
                <a:solidFill>
                  <a:schemeClr val="tx1"/>
                </a:solidFill>
                <a:latin typeface="+mn-lt"/>
                <a:ea typeface="+mn-ea"/>
                <a:cs typeface="+mn-cs"/>
              </a:rPr>
              <a:t>   (08/03/2020)</a:t>
            </a:r>
            <a:r>
              <a:rPr lang="en-US" dirty="0"/>
              <a:t> </a:t>
            </a:r>
            <a:br>
              <a:rPr lang="en-US" dirty="0"/>
            </a:br>
            <a:r>
              <a:rPr lang="en-US" sz="1200" kern="1200" dirty="0">
                <a:solidFill>
                  <a:schemeClr val="tx1"/>
                </a:solidFill>
                <a:latin typeface="+mn-lt"/>
                <a:ea typeface="+mn-ea"/>
                <a:cs typeface="+mn-cs"/>
              </a:rPr>
              <a:t>ASSOCIATE UNIVERSITY LIBRARIAN</a:t>
            </a:r>
            <a:br>
              <a:rPr lang="en-US" dirty="0"/>
            </a:br>
            <a:r>
              <a:rPr lang="en-US" sz="1200" kern="1200" dirty="0">
                <a:solidFill>
                  <a:schemeClr val="tx1"/>
                </a:solidFill>
                <a:latin typeface="+mn-lt"/>
                <a:ea typeface="+mn-ea"/>
                <a:cs typeface="+mn-cs"/>
              </a:rPr>
              <a:t>DIRECTOR, TAUBMAN HEALTH SCIENCES LIBRARY</a:t>
            </a:r>
          </a:p>
          <a:p>
            <a:r>
              <a:rPr lang="en-US" sz="1200" kern="1200" dirty="0">
                <a:solidFill>
                  <a:schemeClr val="tx1"/>
                </a:solidFill>
                <a:latin typeface="+mn-lt"/>
                <a:ea typeface="+mn-ea"/>
                <a:cs typeface="+mn-cs"/>
              </a:rPr>
              <a:t>Board of Regents</a:t>
            </a:r>
          </a:p>
          <a:p>
            <a:endParaRPr lang="en-US" dirty="0"/>
          </a:p>
          <a:p>
            <a:r>
              <a:rPr lang="en-US" b="1" dirty="0"/>
              <a:t>BUTTER</a:t>
            </a:r>
            <a:r>
              <a:rPr lang="en-US" dirty="0"/>
              <a:t>, Karen, M.L.S. (01/31/19) </a:t>
            </a:r>
            <a:br>
              <a:rPr lang="en-US" dirty="0"/>
            </a:br>
            <a:r>
              <a:rPr lang="en-US" dirty="0"/>
              <a:t>University Librarian and Assistant Vice Chancellor of Library Services </a:t>
            </a:r>
            <a:br>
              <a:rPr lang="en-US" dirty="0"/>
            </a:br>
            <a:r>
              <a:rPr lang="en-US" dirty="0"/>
              <a:t>University of California, San Francisco </a:t>
            </a:r>
          </a:p>
          <a:p>
            <a:r>
              <a:rPr lang="en-US" dirty="0"/>
              <a:t>PMC Advisory Board</a:t>
            </a:r>
          </a:p>
          <a:p>
            <a:endParaRPr lang="en-US" b="1" dirty="0"/>
          </a:p>
          <a:p>
            <a:r>
              <a:rPr lang="en-US" sz="1200" kern="1200" dirty="0">
                <a:solidFill>
                  <a:schemeClr val="tx1"/>
                </a:solidFill>
                <a:latin typeface="+mn-lt"/>
                <a:ea typeface="+mn-ea"/>
                <a:cs typeface="+mn-cs"/>
              </a:rPr>
              <a:t>CONTE,  MARISA</a:t>
            </a:r>
            <a:r>
              <a:rPr lang="en-US" dirty="0"/>
              <a:t> </a:t>
            </a:r>
            <a:r>
              <a:rPr lang="en-US" sz="1200" kern="1200" dirty="0">
                <a:solidFill>
                  <a:schemeClr val="tx1"/>
                </a:solidFill>
                <a:latin typeface="+mn-lt"/>
                <a:ea typeface="+mn-ea"/>
                <a:cs typeface="+mn-cs"/>
              </a:rPr>
              <a:t>  L</a:t>
            </a:r>
            <a:r>
              <a:rPr lang="en-US" dirty="0"/>
              <a:t> </a:t>
            </a:r>
            <a:r>
              <a:rPr lang="en-US" sz="1200" kern="1200" dirty="0">
                <a:solidFill>
                  <a:schemeClr val="tx1"/>
                </a:solidFill>
                <a:latin typeface="+mn-lt"/>
                <a:ea typeface="+mn-ea"/>
                <a:cs typeface="+mn-cs"/>
              </a:rPr>
              <a:t>   (06/30/2019)</a:t>
            </a:r>
            <a:r>
              <a:rPr lang="en-US" dirty="0"/>
              <a:t> </a:t>
            </a:r>
            <a:br>
              <a:rPr lang="en-US" dirty="0"/>
            </a:br>
            <a:r>
              <a:rPr lang="en-US" sz="1200" kern="1200" dirty="0">
                <a:solidFill>
                  <a:schemeClr val="tx1"/>
                </a:solidFill>
                <a:latin typeface="+mn-lt"/>
                <a:ea typeface="+mn-ea"/>
                <a:cs typeface="+mn-cs"/>
              </a:rPr>
              <a:t>ASSISTANT DIRECTOR</a:t>
            </a:r>
            <a:br>
              <a:rPr lang="en-US" dirty="0"/>
            </a:br>
            <a:r>
              <a:rPr lang="en-US" sz="1200" kern="1200" dirty="0">
                <a:solidFill>
                  <a:schemeClr val="tx1"/>
                </a:solidFill>
                <a:latin typeface="+mn-lt"/>
                <a:ea typeface="+mn-ea"/>
                <a:cs typeface="+mn-cs"/>
              </a:rPr>
              <a:t>RESEARCH AND INFORMATICS</a:t>
            </a:r>
            <a:br>
              <a:rPr lang="en-US" dirty="0"/>
            </a:br>
            <a:r>
              <a:rPr lang="en-US" sz="1200" kern="1200" dirty="0">
                <a:solidFill>
                  <a:schemeClr val="tx1"/>
                </a:solidFill>
                <a:latin typeface="+mn-lt"/>
                <a:ea typeface="+mn-ea"/>
                <a:cs typeface="+mn-cs"/>
              </a:rPr>
              <a:t>TAUBMAN HEALTH SCIENCES LIBRARY</a:t>
            </a:r>
            <a:br>
              <a:rPr lang="en-US" dirty="0"/>
            </a:br>
            <a:r>
              <a:rPr lang="en-US" sz="1200" kern="1200" dirty="0">
                <a:solidFill>
                  <a:schemeClr val="tx1"/>
                </a:solidFill>
                <a:latin typeface="+mn-lt"/>
                <a:ea typeface="+mn-ea"/>
                <a:cs typeface="+mn-cs"/>
              </a:rPr>
              <a:t>UNIVERSITY OF MICHIGAN</a:t>
            </a:r>
          </a:p>
          <a:p>
            <a:r>
              <a:rPr lang="en-US" sz="1200" b="1" kern="1200" dirty="0">
                <a:solidFill>
                  <a:schemeClr val="tx1"/>
                </a:solidFill>
                <a:latin typeface="+mn-lt"/>
                <a:ea typeface="+mn-ea"/>
                <a:cs typeface="+mn-cs"/>
              </a:rPr>
              <a:t>LSTRC</a:t>
            </a:r>
          </a:p>
          <a:p>
            <a:endParaRPr lang="en-US" sz="1200" b="1" kern="1200" dirty="0">
              <a:solidFill>
                <a:schemeClr val="tx1"/>
              </a:solidFill>
              <a:latin typeface="+mn-lt"/>
              <a:ea typeface="+mn-ea"/>
              <a:cs typeface="+mn-cs"/>
            </a:endParaRPr>
          </a:p>
          <a:p>
            <a:r>
              <a:rPr lang="en-US" b="1" dirty="0"/>
              <a:t>DEWEY</a:t>
            </a:r>
            <a:r>
              <a:rPr lang="en-US" dirty="0"/>
              <a:t>, Barbara, M.A. (1/31/18)</a:t>
            </a:r>
            <a:br>
              <a:rPr lang="en-US" dirty="0"/>
            </a:br>
            <a:r>
              <a:rPr lang="en-US" dirty="0"/>
              <a:t>Dean, University Libraries and Scholarly Communications </a:t>
            </a:r>
            <a:br>
              <a:rPr lang="en-US" dirty="0"/>
            </a:br>
            <a:r>
              <a:rPr lang="en-US" dirty="0"/>
              <a:t>Pennsylvania State University </a:t>
            </a:r>
          </a:p>
          <a:p>
            <a:r>
              <a:rPr lang="en-US" dirty="0"/>
              <a:t>PMC Advisory Board</a:t>
            </a:r>
          </a:p>
          <a:p>
            <a:endParaRPr lang="en-US" b="1" dirty="0"/>
          </a:p>
          <a:p>
            <a:r>
              <a:rPr lang="en-US" sz="1200" kern="1200" dirty="0">
                <a:solidFill>
                  <a:schemeClr val="tx1"/>
                </a:solidFill>
                <a:latin typeface="+mn-lt"/>
                <a:ea typeface="+mn-ea"/>
                <a:cs typeface="+mn-cs"/>
              </a:rPr>
              <a:t>GOLLOP,  CLAUDIA</a:t>
            </a:r>
            <a:r>
              <a:rPr lang="en-US" dirty="0"/>
              <a:t> </a:t>
            </a:r>
            <a:r>
              <a:rPr lang="en-US" sz="1200" kern="1200" dirty="0">
                <a:solidFill>
                  <a:schemeClr val="tx1"/>
                </a:solidFill>
                <a:latin typeface="+mn-lt"/>
                <a:ea typeface="+mn-ea"/>
                <a:cs typeface="+mn-cs"/>
              </a:rPr>
              <a:t>  J</a:t>
            </a:r>
            <a:r>
              <a:rPr lang="en-US" dirty="0"/>
              <a:t> </a:t>
            </a:r>
            <a:r>
              <a:rPr lang="en-US" sz="1200" kern="1200" dirty="0">
                <a:solidFill>
                  <a:schemeClr val="tx1"/>
                </a:solidFill>
                <a:latin typeface="+mn-lt"/>
                <a:ea typeface="+mn-ea"/>
                <a:cs typeface="+mn-cs"/>
              </a:rPr>
              <a:t>,  PHD</a:t>
            </a:r>
            <a:r>
              <a:rPr lang="en-US" dirty="0"/>
              <a:t> </a:t>
            </a:r>
            <a:r>
              <a:rPr lang="en-US" sz="1200" kern="1200" dirty="0">
                <a:solidFill>
                  <a:schemeClr val="tx1"/>
                </a:solidFill>
                <a:latin typeface="+mn-lt"/>
                <a:ea typeface="+mn-ea"/>
                <a:cs typeface="+mn-cs"/>
              </a:rPr>
              <a:t>   (06/30/2020)</a:t>
            </a:r>
            <a:r>
              <a:rPr lang="en-US" dirty="0"/>
              <a:t> </a:t>
            </a:r>
            <a:br>
              <a:rPr lang="en-US" dirty="0"/>
            </a:br>
            <a:r>
              <a:rPr lang="en-US" sz="1200" kern="1200" dirty="0">
                <a:solidFill>
                  <a:schemeClr val="tx1"/>
                </a:solidFill>
                <a:latin typeface="+mn-lt"/>
                <a:ea typeface="+mn-ea"/>
                <a:cs typeface="+mn-cs"/>
              </a:rPr>
              <a:t>ASSOCIATE PROFESSOR</a:t>
            </a:r>
            <a:br>
              <a:rPr lang="en-US" dirty="0"/>
            </a:br>
            <a:r>
              <a:rPr lang="en-US" sz="1200" kern="1200" dirty="0">
                <a:solidFill>
                  <a:schemeClr val="tx1"/>
                </a:solidFill>
                <a:latin typeface="+mn-lt"/>
                <a:ea typeface="+mn-ea"/>
                <a:cs typeface="+mn-cs"/>
              </a:rPr>
              <a:t>SCHOOL OF INFORMATION AND LIBRARY SCIENCE</a:t>
            </a:r>
            <a:br>
              <a:rPr lang="en-US" dirty="0"/>
            </a:br>
            <a:r>
              <a:rPr lang="en-US" sz="1200" kern="1200" dirty="0">
                <a:solidFill>
                  <a:schemeClr val="tx1"/>
                </a:solidFill>
                <a:latin typeface="+mn-lt"/>
                <a:ea typeface="+mn-ea"/>
                <a:cs typeface="+mn-cs"/>
              </a:rPr>
              <a:t>UNIVERSITY OF NORTH CAROLINA AT CHAPEL HILL</a:t>
            </a:r>
          </a:p>
          <a:p>
            <a:r>
              <a:rPr lang="en-US" sz="1200" b="1" kern="1200" dirty="0">
                <a:solidFill>
                  <a:schemeClr val="tx1"/>
                </a:solidFill>
                <a:latin typeface="+mn-lt"/>
                <a:ea typeface="+mn-ea"/>
                <a:cs typeface="+mn-cs"/>
              </a:rPr>
              <a:t>BLIRC</a:t>
            </a:r>
          </a:p>
          <a:p>
            <a:endParaRPr lang="en-US" sz="1200" b="1" kern="1200" dirty="0">
              <a:solidFill>
                <a:schemeClr val="tx1"/>
              </a:solidFill>
              <a:latin typeface="+mn-lt"/>
              <a:ea typeface="+mn-ea"/>
              <a:cs typeface="+mn-cs"/>
            </a:endParaRPr>
          </a:p>
          <a:p>
            <a:r>
              <a:rPr lang="en-US" sz="1200" kern="1200" dirty="0">
                <a:solidFill>
                  <a:schemeClr val="tx1"/>
                </a:solidFill>
                <a:latin typeface="+mn-lt"/>
                <a:ea typeface="+mn-ea"/>
                <a:cs typeface="+mn-cs"/>
              </a:rPr>
              <a:t>GREENLAND,  KRISTEN</a:t>
            </a:r>
            <a:r>
              <a:rPr lang="en-US" dirty="0"/>
              <a:t> </a:t>
            </a:r>
            <a:r>
              <a:rPr lang="en-US" sz="1200" kern="1200" dirty="0">
                <a:solidFill>
                  <a:schemeClr val="tx1"/>
                </a:solidFill>
                <a:latin typeface="+mn-lt"/>
                <a:ea typeface="+mn-ea"/>
                <a:cs typeface="+mn-cs"/>
              </a:rPr>
              <a:t>  B.</a:t>
            </a:r>
            <a:r>
              <a:rPr lang="en-US" dirty="0"/>
              <a:t> </a:t>
            </a:r>
            <a:r>
              <a:rPr lang="en-US" sz="1200" kern="1200" dirty="0">
                <a:solidFill>
                  <a:schemeClr val="tx1"/>
                </a:solidFill>
                <a:latin typeface="+mn-lt"/>
                <a:ea typeface="+mn-ea"/>
                <a:cs typeface="+mn-cs"/>
              </a:rPr>
              <a:t>,  PHD</a:t>
            </a:r>
            <a:r>
              <a:rPr lang="en-US" dirty="0"/>
              <a:t> </a:t>
            </a:r>
            <a:r>
              <a:rPr lang="en-US" sz="1200" kern="1200" dirty="0">
                <a:solidFill>
                  <a:schemeClr val="tx1"/>
                </a:solidFill>
                <a:latin typeface="+mn-lt"/>
                <a:ea typeface="+mn-ea"/>
                <a:cs typeface="+mn-cs"/>
              </a:rPr>
              <a:t>   (06/30/2020)</a:t>
            </a:r>
            <a:r>
              <a:rPr lang="en-US" dirty="0"/>
              <a:t> </a:t>
            </a:r>
            <a:br>
              <a:rPr lang="en-US" dirty="0"/>
            </a:br>
            <a:r>
              <a:rPr lang="en-US" sz="1200" kern="1200" dirty="0">
                <a:solidFill>
                  <a:schemeClr val="tx1"/>
                </a:solidFill>
                <a:latin typeface="+mn-lt"/>
                <a:ea typeface="+mn-ea"/>
                <a:cs typeface="+mn-cs"/>
              </a:rPr>
              <a:t>SCIENCE LIBRARIAN</a:t>
            </a:r>
            <a:br>
              <a:rPr lang="en-US" dirty="0"/>
            </a:br>
            <a:r>
              <a:rPr lang="en-US" sz="1200" kern="1200" dirty="0">
                <a:solidFill>
                  <a:schemeClr val="tx1"/>
                </a:solidFill>
                <a:latin typeface="+mn-lt"/>
                <a:ea typeface="+mn-ea"/>
                <a:cs typeface="+mn-cs"/>
              </a:rPr>
              <a:t>KEEFE SCIENCE LIBRARY</a:t>
            </a:r>
            <a:br>
              <a:rPr lang="en-US" dirty="0"/>
            </a:br>
            <a:r>
              <a:rPr lang="en-US" sz="1200" kern="1200" dirty="0">
                <a:solidFill>
                  <a:schemeClr val="tx1"/>
                </a:solidFill>
                <a:latin typeface="+mn-lt"/>
                <a:ea typeface="+mn-ea"/>
                <a:cs typeface="+mn-cs"/>
              </a:rPr>
              <a:t>AMHERST COLLEGE</a:t>
            </a:r>
          </a:p>
          <a:p>
            <a:r>
              <a:rPr lang="en-US" sz="1200" kern="1200" dirty="0">
                <a:solidFill>
                  <a:schemeClr val="tx1"/>
                </a:solidFill>
                <a:latin typeface="+mn-lt"/>
                <a:ea typeface="+mn-ea"/>
                <a:cs typeface="+mn-cs"/>
              </a:rPr>
              <a:t>LSTRC</a:t>
            </a:r>
          </a:p>
          <a:p>
            <a:endParaRPr lang="en-US" sz="1200" kern="1200" dirty="0">
              <a:solidFill>
                <a:schemeClr val="tx1"/>
              </a:solidFill>
              <a:latin typeface="+mn-lt"/>
              <a:ea typeface="+mn-ea"/>
              <a:cs typeface="+mn-cs"/>
            </a:endParaRPr>
          </a:p>
          <a:p>
            <a:r>
              <a:rPr lang="en-US" sz="1200" kern="1200" dirty="0">
                <a:solidFill>
                  <a:schemeClr val="tx1"/>
                </a:solidFill>
                <a:latin typeface="+mn-lt"/>
                <a:ea typeface="+mn-ea"/>
                <a:cs typeface="+mn-cs"/>
              </a:rPr>
              <a:t>HOLMES,  KRISTI</a:t>
            </a:r>
            <a:r>
              <a:rPr lang="en-US" dirty="0"/>
              <a:t> </a:t>
            </a:r>
            <a:r>
              <a:rPr lang="en-US" sz="1200" kern="1200" dirty="0">
                <a:solidFill>
                  <a:schemeClr val="tx1"/>
                </a:solidFill>
                <a:latin typeface="+mn-lt"/>
                <a:ea typeface="+mn-ea"/>
                <a:cs typeface="+mn-cs"/>
              </a:rPr>
              <a:t> </a:t>
            </a:r>
            <a:r>
              <a:rPr lang="en-US" dirty="0"/>
              <a:t> </a:t>
            </a:r>
            <a:r>
              <a:rPr lang="en-US" sz="1200" kern="1200" dirty="0">
                <a:solidFill>
                  <a:schemeClr val="tx1"/>
                </a:solidFill>
                <a:latin typeface="+mn-lt"/>
                <a:ea typeface="+mn-ea"/>
                <a:cs typeface="+mn-cs"/>
              </a:rPr>
              <a:t>,  PHD</a:t>
            </a:r>
            <a:r>
              <a:rPr lang="en-US" dirty="0"/>
              <a:t> </a:t>
            </a:r>
            <a:r>
              <a:rPr lang="en-US" sz="1200" kern="1200" dirty="0">
                <a:solidFill>
                  <a:schemeClr val="tx1"/>
                </a:solidFill>
                <a:latin typeface="+mn-lt"/>
                <a:ea typeface="+mn-ea"/>
                <a:cs typeface="+mn-cs"/>
              </a:rPr>
              <a:t>   (06/30/2017)</a:t>
            </a:r>
            <a:r>
              <a:rPr lang="en-US" dirty="0"/>
              <a:t> </a:t>
            </a:r>
            <a:br>
              <a:rPr lang="en-US" dirty="0"/>
            </a:br>
            <a:r>
              <a:rPr lang="en-US" sz="1200" kern="1200" dirty="0">
                <a:solidFill>
                  <a:schemeClr val="tx1"/>
                </a:solidFill>
                <a:latin typeface="+mn-lt"/>
                <a:ea typeface="+mn-ea"/>
                <a:cs typeface="+mn-cs"/>
              </a:rPr>
              <a:t>DIRECTOR, GALTER HEALTH SCIENCES LIBRARY</a:t>
            </a:r>
            <a:br>
              <a:rPr lang="en-US" dirty="0"/>
            </a:br>
            <a:r>
              <a:rPr lang="en-US" sz="1200" kern="1200" dirty="0">
                <a:solidFill>
                  <a:schemeClr val="tx1"/>
                </a:solidFill>
                <a:latin typeface="+mn-lt"/>
                <a:ea typeface="+mn-ea"/>
                <a:cs typeface="+mn-cs"/>
              </a:rPr>
              <a:t>ASSOCIATE PROFESSOR, DEPARTMENT OF PREVENTIVE</a:t>
            </a:r>
            <a:br>
              <a:rPr lang="en-US" dirty="0"/>
            </a:br>
            <a:r>
              <a:rPr lang="en-US" sz="1200" kern="1200" dirty="0">
                <a:solidFill>
                  <a:schemeClr val="tx1"/>
                </a:solidFill>
                <a:latin typeface="+mn-lt"/>
                <a:ea typeface="+mn-ea"/>
                <a:cs typeface="+mn-cs"/>
              </a:rPr>
              <a:t>MEDICINE-HEALTH AND BIOMEDICAL INFORMATICS</a:t>
            </a:r>
            <a:br>
              <a:rPr lang="en-US" dirty="0"/>
            </a:br>
            <a:r>
              <a:rPr lang="en-US" sz="1200" kern="1200" dirty="0">
                <a:solidFill>
                  <a:schemeClr val="tx1"/>
                </a:solidFill>
                <a:latin typeface="+mn-lt"/>
                <a:ea typeface="+mn-ea"/>
                <a:cs typeface="+mn-cs"/>
              </a:rPr>
              <a:t>FEINBERG SCHOOL OF MEDICINE</a:t>
            </a:r>
            <a:br>
              <a:rPr lang="en-US" dirty="0"/>
            </a:br>
            <a:r>
              <a:rPr lang="en-US" sz="1200" kern="1200" dirty="0">
                <a:solidFill>
                  <a:schemeClr val="tx1"/>
                </a:solidFill>
                <a:latin typeface="+mn-lt"/>
                <a:ea typeface="+mn-ea"/>
                <a:cs typeface="+mn-cs"/>
              </a:rPr>
              <a:t>NORTHWESTERN UNIVERSITY</a:t>
            </a:r>
          </a:p>
          <a:p>
            <a:r>
              <a:rPr lang="en-US" sz="1200" b="1" kern="1200" dirty="0">
                <a:solidFill>
                  <a:schemeClr val="tx1"/>
                </a:solidFill>
                <a:latin typeface="+mn-lt"/>
                <a:ea typeface="+mn-ea"/>
                <a:cs typeface="+mn-cs"/>
              </a:rPr>
              <a:t>BLIRC</a:t>
            </a:r>
          </a:p>
          <a:p>
            <a:endParaRPr lang="en-US" sz="1200" b="1" kern="1200" dirty="0">
              <a:solidFill>
                <a:schemeClr val="tx1"/>
              </a:solidFill>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latin typeface="+mn-lt"/>
                <a:ea typeface="+mn-ea"/>
                <a:cs typeface="+mn-cs"/>
              </a:rPr>
              <a:t>MARTIN,  SANDRA</a:t>
            </a:r>
            <a:r>
              <a:rPr lang="en-US" dirty="0"/>
              <a:t> </a:t>
            </a:r>
            <a:r>
              <a:rPr lang="en-US" sz="1200" kern="1200" dirty="0">
                <a:solidFill>
                  <a:schemeClr val="tx1"/>
                </a:solidFill>
                <a:latin typeface="+mn-lt"/>
                <a:ea typeface="+mn-ea"/>
                <a:cs typeface="+mn-cs"/>
              </a:rPr>
              <a:t>  I.</a:t>
            </a:r>
            <a:r>
              <a:rPr lang="en-US" dirty="0"/>
              <a:t> </a:t>
            </a:r>
            <a:r>
              <a:rPr lang="en-US" sz="1200" kern="1200" dirty="0">
                <a:solidFill>
                  <a:schemeClr val="tx1"/>
                </a:solidFill>
                <a:latin typeface="+mn-lt"/>
                <a:ea typeface="+mn-ea"/>
                <a:cs typeface="+mn-cs"/>
              </a:rPr>
              <a:t>,  MSLS</a:t>
            </a:r>
            <a:r>
              <a:rPr lang="en-US" dirty="0"/>
              <a:t> </a:t>
            </a:r>
            <a:r>
              <a:rPr lang="en-US" sz="1200" kern="1200" dirty="0">
                <a:solidFill>
                  <a:schemeClr val="tx1"/>
                </a:solidFill>
                <a:latin typeface="+mn-lt"/>
                <a:ea typeface="+mn-ea"/>
                <a:cs typeface="+mn-cs"/>
              </a:rPr>
              <a:t>   (08/03/2018)</a:t>
            </a:r>
            <a:r>
              <a:rPr lang="en-US" dirty="0"/>
              <a:t> </a:t>
            </a:r>
            <a:br>
              <a:rPr lang="en-US" dirty="0"/>
            </a:br>
            <a:r>
              <a:rPr lang="en-US" sz="1200" kern="1200" dirty="0">
                <a:solidFill>
                  <a:schemeClr val="tx1"/>
                </a:solidFill>
                <a:latin typeface="+mn-lt"/>
                <a:ea typeface="+mn-ea"/>
                <a:cs typeface="+mn-cs"/>
              </a:rPr>
              <a:t>DIRECTOR</a:t>
            </a:r>
            <a:br>
              <a:rPr lang="en-US" dirty="0"/>
            </a:br>
            <a:r>
              <a:rPr lang="en-US" sz="1200" kern="1200" dirty="0">
                <a:solidFill>
                  <a:schemeClr val="tx1"/>
                </a:solidFill>
                <a:latin typeface="+mn-lt"/>
                <a:ea typeface="+mn-ea"/>
                <a:cs typeface="+mn-cs"/>
              </a:rPr>
              <a:t>SHIFFMAN MEDICAL LIBRARY</a:t>
            </a:r>
            <a:br>
              <a:rPr lang="en-US" dirty="0"/>
            </a:br>
            <a:r>
              <a:rPr lang="en-US" sz="1200" kern="1200" dirty="0">
                <a:solidFill>
                  <a:schemeClr val="tx1"/>
                </a:solidFill>
                <a:latin typeface="+mn-lt"/>
                <a:ea typeface="+mn-ea"/>
                <a:cs typeface="+mn-cs"/>
              </a:rPr>
              <a:t>WAYNE STATE UNIVERSITY</a:t>
            </a:r>
            <a:br>
              <a:rPr lang="en-US" dirty="0"/>
            </a:br>
            <a:r>
              <a:rPr lang="en-US" sz="1200" kern="1200" dirty="0">
                <a:solidFill>
                  <a:schemeClr val="tx1"/>
                </a:solidFill>
                <a:latin typeface="+mn-lt"/>
                <a:ea typeface="+mn-ea"/>
                <a:cs typeface="+mn-cs"/>
              </a:rPr>
              <a:t>DETROIT, </a:t>
            </a:r>
            <a:r>
              <a:rPr lang="en-US" dirty="0"/>
              <a:t> </a:t>
            </a:r>
            <a:r>
              <a:rPr lang="en-US" sz="1200" kern="1200" dirty="0">
                <a:solidFill>
                  <a:schemeClr val="tx1"/>
                </a:solidFill>
                <a:latin typeface="+mn-lt"/>
                <a:ea typeface="+mn-ea"/>
                <a:cs typeface="+mn-cs"/>
              </a:rPr>
              <a:t>MI 48201</a:t>
            </a:r>
          </a:p>
          <a:p>
            <a:r>
              <a:rPr lang="en-US" sz="1200" kern="1200" dirty="0">
                <a:solidFill>
                  <a:schemeClr val="tx1"/>
                </a:solidFill>
                <a:latin typeface="+mn-lt"/>
                <a:ea typeface="+mn-ea"/>
                <a:cs typeface="+mn-cs"/>
              </a:rPr>
              <a:t>LSTRC</a:t>
            </a:r>
          </a:p>
          <a:p>
            <a:endParaRPr lang="en-US" sz="1200" kern="1200" dirty="0">
              <a:solidFill>
                <a:schemeClr val="tx1"/>
              </a:solidFill>
              <a:latin typeface="+mn-lt"/>
              <a:ea typeface="+mn-ea"/>
              <a:cs typeface="+mn-cs"/>
            </a:endParaRPr>
          </a:p>
          <a:p>
            <a:r>
              <a:rPr lang="en-US" sz="1200" kern="1200" dirty="0">
                <a:solidFill>
                  <a:schemeClr val="tx1"/>
                </a:solidFill>
                <a:latin typeface="+mn-lt"/>
                <a:ea typeface="+mn-ea"/>
                <a:cs typeface="+mn-cs"/>
              </a:rPr>
              <a:t>RIOS,  GABRIEL</a:t>
            </a:r>
            <a:r>
              <a:rPr lang="en-US" dirty="0"/>
              <a:t> </a:t>
            </a:r>
            <a:r>
              <a:rPr lang="en-US" sz="1200" kern="1200" dirty="0">
                <a:solidFill>
                  <a:schemeClr val="tx1"/>
                </a:solidFill>
                <a:latin typeface="+mn-lt"/>
                <a:ea typeface="+mn-ea"/>
                <a:cs typeface="+mn-cs"/>
              </a:rPr>
              <a:t>  RENE</a:t>
            </a:r>
            <a:r>
              <a:rPr lang="en-US" dirty="0"/>
              <a:t> </a:t>
            </a:r>
            <a:r>
              <a:rPr lang="en-US" sz="1200" kern="1200" dirty="0">
                <a:solidFill>
                  <a:schemeClr val="tx1"/>
                </a:solidFill>
                <a:latin typeface="+mn-lt"/>
                <a:ea typeface="+mn-ea"/>
                <a:cs typeface="+mn-cs"/>
              </a:rPr>
              <a:t>,  MLIS</a:t>
            </a:r>
            <a:r>
              <a:rPr lang="en-US" dirty="0"/>
              <a:t> </a:t>
            </a:r>
            <a:r>
              <a:rPr lang="en-US" sz="1200" kern="1200" dirty="0">
                <a:solidFill>
                  <a:schemeClr val="tx1"/>
                </a:solidFill>
                <a:latin typeface="+mn-lt"/>
                <a:ea typeface="+mn-ea"/>
                <a:cs typeface="+mn-cs"/>
              </a:rPr>
              <a:t>   (06/30/2017)</a:t>
            </a:r>
            <a:r>
              <a:rPr lang="en-US" dirty="0"/>
              <a:t> </a:t>
            </a:r>
            <a:br>
              <a:rPr lang="en-US" dirty="0"/>
            </a:br>
            <a:r>
              <a:rPr lang="en-US" sz="1200" kern="1200" dirty="0">
                <a:solidFill>
                  <a:schemeClr val="tx1"/>
                </a:solidFill>
                <a:latin typeface="+mn-lt"/>
                <a:ea typeface="+mn-ea"/>
                <a:cs typeface="+mn-cs"/>
              </a:rPr>
              <a:t>DIRECTOR</a:t>
            </a:r>
            <a:br>
              <a:rPr lang="en-US" dirty="0"/>
            </a:br>
            <a:r>
              <a:rPr lang="en-US" sz="1200" kern="1200" dirty="0">
                <a:solidFill>
                  <a:schemeClr val="tx1"/>
                </a:solidFill>
                <a:latin typeface="+mn-lt"/>
                <a:ea typeface="+mn-ea"/>
                <a:cs typeface="+mn-cs"/>
              </a:rPr>
              <a:t>RUTH LILLY MEDICAL LIBRARY</a:t>
            </a:r>
            <a:br>
              <a:rPr lang="en-US" dirty="0"/>
            </a:br>
            <a:r>
              <a:rPr lang="en-US" sz="1200" kern="1200" dirty="0">
                <a:solidFill>
                  <a:schemeClr val="tx1"/>
                </a:solidFill>
                <a:latin typeface="+mn-lt"/>
                <a:ea typeface="+mn-ea"/>
                <a:cs typeface="+mn-cs"/>
              </a:rPr>
              <a:t>INDIANA UNIVERSITY MEDICAL LIBRARY</a:t>
            </a:r>
          </a:p>
          <a:p>
            <a:r>
              <a:rPr lang="en-US" sz="1200" b="1" kern="1200" dirty="0">
                <a:solidFill>
                  <a:schemeClr val="tx1"/>
                </a:solidFill>
                <a:latin typeface="+mn-lt"/>
                <a:ea typeface="+mn-ea"/>
                <a:cs typeface="+mn-cs"/>
              </a:rPr>
              <a:t>BLIRC</a:t>
            </a:r>
          </a:p>
          <a:p>
            <a:endParaRPr lang="en-US" sz="1200" b="1" kern="1200" dirty="0">
              <a:solidFill>
                <a:schemeClr val="tx1"/>
              </a:solidFill>
              <a:latin typeface="+mn-lt"/>
              <a:ea typeface="+mn-ea"/>
              <a:cs typeface="+mn-cs"/>
            </a:endParaRPr>
          </a:p>
          <a:p>
            <a:r>
              <a:rPr lang="en-US" sz="1200" kern="1200" dirty="0">
                <a:solidFill>
                  <a:schemeClr val="tx1"/>
                </a:solidFill>
                <a:latin typeface="+mn-lt"/>
                <a:ea typeface="+mn-ea"/>
                <a:cs typeface="+mn-cs"/>
              </a:rPr>
              <a:t>SHIPMAN,  JEAN</a:t>
            </a:r>
            <a:r>
              <a:rPr lang="en-US" dirty="0"/>
              <a:t> </a:t>
            </a:r>
            <a:r>
              <a:rPr lang="en-US" sz="1200" kern="1200" dirty="0">
                <a:solidFill>
                  <a:schemeClr val="tx1"/>
                </a:solidFill>
                <a:latin typeface="+mn-lt"/>
                <a:ea typeface="+mn-ea"/>
                <a:cs typeface="+mn-cs"/>
              </a:rPr>
              <a:t>  PUGH</a:t>
            </a:r>
            <a:r>
              <a:rPr lang="en-US" dirty="0"/>
              <a:t> </a:t>
            </a:r>
            <a:r>
              <a:rPr lang="en-US" sz="1200" kern="1200" dirty="0">
                <a:solidFill>
                  <a:schemeClr val="tx1"/>
                </a:solidFill>
                <a:latin typeface="+mn-lt"/>
                <a:ea typeface="+mn-ea"/>
                <a:cs typeface="+mn-cs"/>
              </a:rPr>
              <a:t>,  MSLS</a:t>
            </a:r>
            <a:r>
              <a:rPr lang="en-US" dirty="0"/>
              <a:t> </a:t>
            </a:r>
            <a:r>
              <a:rPr lang="en-US" sz="1200" kern="1200" dirty="0">
                <a:solidFill>
                  <a:schemeClr val="tx1"/>
                </a:solidFill>
                <a:latin typeface="+mn-lt"/>
                <a:ea typeface="+mn-ea"/>
                <a:cs typeface="+mn-cs"/>
              </a:rPr>
              <a:t>   (06/30/2019)</a:t>
            </a:r>
            <a:r>
              <a:rPr lang="en-US" dirty="0"/>
              <a:t> </a:t>
            </a:r>
            <a:br>
              <a:rPr lang="en-US" dirty="0"/>
            </a:br>
            <a:r>
              <a:rPr lang="en-US" sz="1200" kern="1200" dirty="0">
                <a:solidFill>
                  <a:schemeClr val="tx1"/>
                </a:solidFill>
                <a:latin typeface="+mn-lt"/>
                <a:ea typeface="+mn-ea"/>
                <a:cs typeface="+mn-cs"/>
              </a:rPr>
              <a:t>HEALTH SCIENCES LIBRARIAN</a:t>
            </a:r>
            <a:br>
              <a:rPr lang="en-US" dirty="0"/>
            </a:br>
            <a:r>
              <a:rPr lang="en-US" sz="1200" kern="1200" dirty="0">
                <a:solidFill>
                  <a:schemeClr val="tx1"/>
                </a:solidFill>
                <a:latin typeface="+mn-lt"/>
                <a:ea typeface="+mn-ea"/>
                <a:cs typeface="+mn-cs"/>
              </a:rPr>
              <a:t>EXEC. DIRECTOR, SPENCER S. ECCLES HEALTH SCI. LIB.</a:t>
            </a:r>
            <a:br>
              <a:rPr lang="en-US" dirty="0"/>
            </a:br>
            <a:r>
              <a:rPr lang="en-US" sz="1200" kern="1200" dirty="0">
                <a:solidFill>
                  <a:schemeClr val="tx1"/>
                </a:solidFill>
                <a:latin typeface="+mn-lt"/>
                <a:ea typeface="+mn-ea"/>
                <a:cs typeface="+mn-cs"/>
              </a:rPr>
              <a:t>DIRECTOR FOR INFORMATION TRANSFER</a:t>
            </a:r>
            <a:br>
              <a:rPr lang="en-US" dirty="0"/>
            </a:br>
            <a:r>
              <a:rPr lang="en-US" sz="1200" kern="1200" dirty="0">
                <a:solidFill>
                  <a:schemeClr val="tx1"/>
                </a:solidFill>
                <a:latin typeface="+mn-lt"/>
                <a:ea typeface="+mn-ea"/>
                <a:cs typeface="+mn-cs"/>
              </a:rPr>
              <a:t>CENTER FOR MEDICAL INNOVATION</a:t>
            </a:r>
            <a:br>
              <a:rPr lang="en-US" dirty="0"/>
            </a:br>
            <a:r>
              <a:rPr lang="en-US" sz="1200" kern="1200" dirty="0">
                <a:solidFill>
                  <a:schemeClr val="tx1"/>
                </a:solidFill>
                <a:latin typeface="+mn-lt"/>
                <a:ea typeface="+mn-ea"/>
                <a:cs typeface="+mn-cs"/>
              </a:rPr>
              <a:t>UNIVERSITY OF UTAH</a:t>
            </a:r>
          </a:p>
          <a:p>
            <a:r>
              <a:rPr lang="en-US" sz="1200" b="1" kern="1200" dirty="0">
                <a:solidFill>
                  <a:schemeClr val="tx1"/>
                </a:solidFill>
                <a:latin typeface="+mn-lt"/>
                <a:ea typeface="+mn-ea"/>
                <a:cs typeface="+mn-cs"/>
              </a:rPr>
              <a:t>BLIRC</a:t>
            </a:r>
          </a:p>
          <a:p>
            <a:endParaRPr lang="en-US" sz="1200" b="1" kern="1200" dirty="0">
              <a:solidFill>
                <a:schemeClr val="tx1"/>
              </a:solidFill>
              <a:latin typeface="+mn-lt"/>
              <a:ea typeface="+mn-ea"/>
              <a:cs typeface="+mn-cs"/>
            </a:endParaRPr>
          </a:p>
          <a:p>
            <a:r>
              <a:rPr lang="en-US" b="1" dirty="0"/>
              <a:t>STARRATT</a:t>
            </a:r>
            <a:r>
              <a:rPr lang="en-US" dirty="0"/>
              <a:t>, Jay, M.L.S. (01/31/19) </a:t>
            </a:r>
            <a:br>
              <a:rPr lang="en-US" dirty="0"/>
            </a:br>
            <a:r>
              <a:rPr lang="en-US" dirty="0"/>
              <a:t>Dean of Libraries </a:t>
            </a:r>
            <a:br>
              <a:rPr lang="en-US" dirty="0"/>
            </a:br>
            <a:r>
              <a:rPr lang="en-US" dirty="0"/>
              <a:t>Washington State University </a:t>
            </a:r>
            <a:br>
              <a:rPr lang="en-US" dirty="0"/>
            </a:br>
            <a:r>
              <a:rPr lang="en-US" dirty="0"/>
              <a:t>PMC</a:t>
            </a:r>
            <a:r>
              <a:rPr lang="en-US" baseline="0" dirty="0"/>
              <a:t> Advisory Board</a:t>
            </a:r>
            <a:br>
              <a:rPr lang="en-US" dirty="0"/>
            </a:br>
            <a:br>
              <a:rPr lang="en-US" dirty="0"/>
            </a:br>
            <a:endParaRPr lang="en-US" sz="1200" kern="1200" dirty="0">
              <a:solidFill>
                <a:schemeClr val="tx1"/>
              </a:solidFill>
              <a:latin typeface="+mn-lt"/>
              <a:ea typeface="+mn-ea"/>
              <a:cs typeface="+mn-cs"/>
            </a:endParaRPr>
          </a:p>
          <a:p>
            <a:endParaRPr lang="en-US" dirty="0"/>
          </a:p>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52</a:t>
            </a:fld>
            <a:endParaRPr lang="en-US"/>
          </a:p>
        </p:txBody>
      </p:sp>
    </p:spTree>
    <p:extLst>
      <p:ext uri="{BB962C8B-B14F-4D97-AF65-F5344CB8AC3E}">
        <p14:creationId xmlns:p14="http://schemas.microsoft.com/office/powerpoint/2010/main" val="288896143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a:solidFill>
                  <a:schemeClr val="tx1"/>
                </a:solidFill>
                <a:effectLst/>
                <a:latin typeface="+mn-lt"/>
                <a:ea typeface="+mn-ea"/>
                <a:cs typeface="+mn-cs"/>
              </a:rPr>
              <a:t>Data Science, Open Science, and Biomedical Informatics: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Suzanne Allard, PhD, MSLS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Associate Dean for Research, College of Communication &amp; Information</a:t>
            </a:r>
          </a:p>
          <a:p>
            <a:r>
              <a:rPr lang="en-US" sz="1200" kern="1200" dirty="0">
                <a:solidFill>
                  <a:schemeClr val="tx1"/>
                </a:solidFill>
                <a:effectLst/>
                <a:latin typeface="+mn-lt"/>
                <a:ea typeface="+mn-ea"/>
                <a:cs typeface="+mn-cs"/>
              </a:rPr>
              <a:t>Professor, School of Information Sciences</a:t>
            </a:r>
          </a:p>
          <a:p>
            <a:r>
              <a:rPr lang="en-US" sz="1200" kern="1200" dirty="0">
                <a:solidFill>
                  <a:schemeClr val="tx1"/>
                </a:solidFill>
                <a:effectLst/>
                <a:latin typeface="+mn-lt"/>
                <a:ea typeface="+mn-ea"/>
                <a:cs typeface="+mn-cs"/>
              </a:rPr>
              <a:t>University of Tennessee, Knoxville</a:t>
            </a: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Christine L. </a:t>
            </a:r>
            <a:r>
              <a:rPr lang="en-US" sz="1200" b="1" kern="1200" dirty="0" err="1">
                <a:solidFill>
                  <a:schemeClr val="tx1"/>
                </a:solidFill>
                <a:effectLst/>
                <a:latin typeface="+mn-lt"/>
                <a:ea typeface="+mn-ea"/>
                <a:cs typeface="+mn-cs"/>
              </a:rPr>
              <a:t>Borgman</a:t>
            </a:r>
            <a:r>
              <a:rPr lang="en-US" sz="1200" b="1" kern="1200" dirty="0">
                <a:solidFill>
                  <a:schemeClr val="tx1"/>
                </a:solidFill>
                <a:effectLst/>
                <a:latin typeface="+mn-lt"/>
                <a:ea typeface="+mn-ea"/>
                <a:cs typeface="+mn-cs"/>
              </a:rPr>
              <a:t>, PhD, MLS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Distinguished Professor and Presidential Chair in Information Studies </a:t>
            </a:r>
          </a:p>
          <a:p>
            <a:r>
              <a:rPr lang="en-US" sz="1200" kern="1200" dirty="0">
                <a:solidFill>
                  <a:schemeClr val="tx1"/>
                </a:solidFill>
                <a:effectLst/>
                <a:latin typeface="+mn-lt"/>
                <a:ea typeface="+mn-ea"/>
                <a:cs typeface="+mn-cs"/>
              </a:rPr>
              <a:t>University of California, Los Angeles (UCLA)</a:t>
            </a:r>
          </a:p>
          <a:p>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Lisa</a:t>
            </a:r>
            <a:r>
              <a:rPr lang="en-US" sz="1200" kern="1200" baseline="0" dirty="0">
                <a:solidFill>
                  <a:schemeClr val="tx1"/>
                </a:solidFill>
                <a:effectLst/>
                <a:latin typeface="+mn-lt"/>
                <a:ea typeface="+mn-ea"/>
                <a:cs typeface="+mn-cs"/>
              </a:rPr>
              <a:t> Federer</a:t>
            </a:r>
          </a:p>
          <a:p>
            <a:r>
              <a:rPr lang="en-US" sz="1200" kern="1200" baseline="0" dirty="0">
                <a:solidFill>
                  <a:schemeClr val="tx1"/>
                </a:solidFill>
                <a:effectLst/>
                <a:latin typeface="+mn-lt"/>
                <a:ea typeface="+mn-ea"/>
                <a:cs typeface="+mn-cs"/>
              </a:rPr>
              <a:t>NIH Library</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 </a:t>
            </a:r>
          </a:p>
          <a:p>
            <a:r>
              <a:rPr lang="en-US" sz="1200" b="1" kern="1200" dirty="0">
                <a:solidFill>
                  <a:schemeClr val="tx1"/>
                </a:solidFill>
                <a:effectLst/>
                <a:latin typeface="+mn-lt"/>
                <a:ea typeface="+mn-ea"/>
                <a:cs typeface="+mn-cs"/>
              </a:rPr>
              <a:t>Kevin B. Read, MLIS, MAS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Assistant Curator</a:t>
            </a:r>
          </a:p>
          <a:p>
            <a:r>
              <a:rPr lang="en-US" sz="1200" kern="1200" dirty="0">
                <a:solidFill>
                  <a:schemeClr val="tx1"/>
                </a:solidFill>
                <a:effectLst/>
                <a:latin typeface="+mn-lt"/>
                <a:ea typeface="+mn-ea"/>
                <a:cs typeface="+mn-cs"/>
              </a:rPr>
              <a:t>NYU Health Sciences Library</a:t>
            </a:r>
          </a:p>
          <a:p>
            <a:r>
              <a:rPr lang="en-US" sz="1200" kern="1200" dirty="0">
                <a:solidFill>
                  <a:schemeClr val="tx1"/>
                </a:solidFill>
                <a:effectLst/>
                <a:latin typeface="+mn-lt"/>
                <a:ea typeface="+mn-ea"/>
                <a:cs typeface="+mn-cs"/>
              </a:rPr>
              <a:t>NYU School of Medicine</a:t>
            </a:r>
          </a:p>
          <a:p>
            <a:r>
              <a:rPr lang="en-US" sz="1200" kern="1200" dirty="0">
                <a:solidFill>
                  <a:schemeClr val="tx1"/>
                </a:solidFill>
                <a:effectLst/>
                <a:latin typeface="+mn-lt"/>
                <a:ea typeface="+mn-ea"/>
                <a:cs typeface="+mn-cs"/>
              </a:rPr>
              <a:t> </a:t>
            </a:r>
          </a:p>
          <a:p>
            <a:r>
              <a:rPr lang="en-US" sz="1200" b="1" kern="1200" dirty="0" err="1">
                <a:solidFill>
                  <a:schemeClr val="tx1"/>
                </a:solidFill>
                <a:effectLst/>
                <a:latin typeface="+mn-lt"/>
                <a:ea typeface="+mn-ea"/>
                <a:cs typeface="+mn-cs"/>
              </a:rPr>
              <a:t>Xuemao</a:t>
            </a:r>
            <a:r>
              <a:rPr lang="en-US" sz="1200" b="1" kern="1200" dirty="0">
                <a:solidFill>
                  <a:schemeClr val="tx1"/>
                </a:solidFill>
                <a:effectLst/>
                <a:latin typeface="+mn-lt"/>
                <a:ea typeface="+mn-ea"/>
                <a:cs typeface="+mn-cs"/>
              </a:rPr>
              <a:t> Wang, MBA, MLIS, MLS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Dean and University Librarian</a:t>
            </a:r>
          </a:p>
          <a:p>
            <a:r>
              <a:rPr lang="en-US" sz="1200" kern="1200" dirty="0">
                <a:solidFill>
                  <a:schemeClr val="tx1"/>
                </a:solidFill>
                <a:effectLst/>
                <a:latin typeface="+mn-lt"/>
                <a:ea typeface="+mn-ea"/>
                <a:cs typeface="+mn-cs"/>
              </a:rPr>
              <a:t>Special Advisor to Provost on China Initiative</a:t>
            </a:r>
          </a:p>
          <a:p>
            <a:r>
              <a:rPr lang="en-US" sz="1200" kern="1200" dirty="0">
                <a:solidFill>
                  <a:schemeClr val="tx1"/>
                </a:solidFill>
                <a:effectLst/>
                <a:latin typeface="+mn-lt"/>
                <a:ea typeface="+mn-ea"/>
                <a:cs typeface="+mn-cs"/>
              </a:rPr>
              <a:t>University of Cincinnati Libraries</a:t>
            </a:r>
          </a:p>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53</a:t>
            </a:fld>
            <a:endParaRPr lang="en-US"/>
          </a:p>
        </p:txBody>
      </p:sp>
    </p:spTree>
    <p:extLst>
      <p:ext uri="{BB962C8B-B14F-4D97-AF65-F5344CB8AC3E}">
        <p14:creationId xmlns:p14="http://schemas.microsoft.com/office/powerpoint/2010/main" val="131804682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ln w="0"/>
              </a:rPr>
              <a:t>Role of NLM in Advancing Biomedical Discovery and Translational Science</a:t>
            </a:r>
          </a:p>
          <a:p>
            <a:r>
              <a:rPr lang="en-US" dirty="0"/>
              <a:t>Kristi Holmes, Northwestern  Univ.</a:t>
            </a:r>
          </a:p>
          <a:p>
            <a:endParaRPr lang="en-US" sz="1200" dirty="0">
              <a:ln w="0"/>
            </a:endParaRPr>
          </a:p>
          <a:p>
            <a:endParaRPr lang="en-US" sz="1200" b="1" kern="1200" dirty="0">
              <a:solidFill>
                <a:schemeClr val="tx1"/>
              </a:solidFill>
              <a:effectLst/>
              <a:latin typeface="+mn-lt"/>
              <a:ea typeface="+mn-ea"/>
              <a:cs typeface="+mn-cs"/>
            </a:endParaRPr>
          </a:p>
          <a:p>
            <a:r>
              <a:rPr lang="en-US" sz="1200" b="1" kern="1200" dirty="0">
                <a:solidFill>
                  <a:schemeClr val="tx1"/>
                </a:solidFill>
                <a:effectLst/>
                <a:latin typeface="+mn-lt"/>
                <a:ea typeface="+mn-ea"/>
                <a:cs typeface="+mn-cs"/>
              </a:rPr>
              <a:t>Supporting the Public’s Health</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Catherine Arnott-Smith, Wisconsin</a:t>
            </a:r>
          </a:p>
          <a:p>
            <a:r>
              <a:rPr lang="en-US" sz="1200" kern="1200" dirty="0">
                <a:solidFill>
                  <a:schemeClr val="tx1"/>
                </a:solidFill>
                <a:effectLst/>
                <a:latin typeface="+mn-lt"/>
                <a:ea typeface="+mn-ea"/>
                <a:cs typeface="+mn-cs"/>
              </a:rPr>
              <a:t>Renae E. Barger, Pittsburgh</a:t>
            </a:r>
          </a:p>
          <a:p>
            <a:r>
              <a:rPr lang="en-US" sz="1200" kern="1200" dirty="0">
                <a:solidFill>
                  <a:schemeClr val="tx1"/>
                </a:solidFill>
                <a:effectLst/>
                <a:latin typeface="+mn-lt"/>
                <a:ea typeface="+mn-ea"/>
                <a:cs typeface="+mn-cs"/>
              </a:rPr>
              <a:t>Wanda Pratt, UW</a:t>
            </a:r>
          </a:p>
          <a:p>
            <a:r>
              <a:rPr lang="en-US" sz="1200" kern="1200" dirty="0">
                <a:solidFill>
                  <a:schemeClr val="tx1"/>
                </a:solidFill>
                <a:effectLst/>
                <a:latin typeface="+mn-lt"/>
                <a:ea typeface="+mn-ea"/>
                <a:cs typeface="+mn-cs"/>
              </a:rPr>
              <a:t>Shannon Jones, MUSC</a:t>
            </a:r>
          </a:p>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54</a:t>
            </a:fld>
            <a:endParaRPr lang="en-US"/>
          </a:p>
        </p:txBody>
      </p:sp>
    </p:spTree>
    <p:extLst>
      <p:ext uri="{BB962C8B-B14F-4D97-AF65-F5344CB8AC3E}">
        <p14:creationId xmlns:p14="http://schemas.microsoft.com/office/powerpoint/2010/main" val="97103446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a:solidFill>
                  <a:schemeClr val="tx1"/>
                </a:solidFill>
                <a:effectLst/>
                <a:latin typeface="+mn-lt"/>
                <a:ea typeface="+mn-ea"/>
                <a:cs typeface="+mn-cs"/>
              </a:rPr>
              <a:t>Collections:</a:t>
            </a:r>
            <a:endParaRPr lang="en-US" sz="1200" kern="1200" dirty="0">
              <a:solidFill>
                <a:schemeClr val="tx1"/>
              </a:solidFill>
              <a:effectLst/>
              <a:latin typeface="+mn-lt"/>
              <a:ea typeface="+mn-ea"/>
              <a:cs typeface="+mn-cs"/>
            </a:endParaRPr>
          </a:p>
          <a:p>
            <a:r>
              <a:rPr lang="en-US" sz="1200" kern="1200" dirty="0">
                <a:solidFill>
                  <a:schemeClr val="tx1"/>
                </a:solidFill>
                <a:effectLst/>
                <a:latin typeface="+mn-lt"/>
                <a:ea typeface="+mn-ea"/>
                <a:cs typeface="+mn-cs"/>
              </a:rPr>
              <a:t>Sayeed Choudhury, Johns Hopkins University</a:t>
            </a:r>
          </a:p>
          <a:p>
            <a:r>
              <a:rPr lang="en-US" sz="1200" kern="1200" dirty="0">
                <a:solidFill>
                  <a:schemeClr val="tx1"/>
                </a:solidFill>
                <a:effectLst/>
                <a:latin typeface="+mn-lt"/>
                <a:ea typeface="+mn-ea"/>
                <a:cs typeface="+mn-cs"/>
              </a:rPr>
              <a:t>Yolanda Cooper, Emory</a:t>
            </a:r>
          </a:p>
          <a:p>
            <a:r>
              <a:rPr lang="en-US" sz="1200" kern="1200" dirty="0">
                <a:solidFill>
                  <a:schemeClr val="tx1"/>
                </a:solidFill>
                <a:effectLst/>
                <a:latin typeface="+mn-lt"/>
                <a:ea typeface="+mn-ea"/>
                <a:cs typeface="+mn-cs"/>
              </a:rPr>
              <a:t>Wayne Crocker, Petersburg Public Library</a:t>
            </a:r>
          </a:p>
          <a:p>
            <a:r>
              <a:rPr lang="en-US" sz="1200" kern="1200" dirty="0">
                <a:solidFill>
                  <a:schemeClr val="tx1"/>
                </a:solidFill>
                <a:effectLst/>
                <a:latin typeface="+mn-lt"/>
                <a:ea typeface="+mn-ea"/>
                <a:cs typeface="+mn-cs"/>
              </a:rPr>
              <a:t>Lorraine J. </a:t>
            </a:r>
            <a:r>
              <a:rPr lang="en-US" sz="1200" kern="1200" dirty="0" err="1">
                <a:solidFill>
                  <a:schemeClr val="tx1"/>
                </a:solidFill>
                <a:effectLst/>
                <a:latin typeface="+mn-lt"/>
                <a:ea typeface="+mn-ea"/>
                <a:cs typeface="+mn-cs"/>
              </a:rPr>
              <a:t>Haricombe</a:t>
            </a:r>
            <a:r>
              <a:rPr lang="en-US" sz="1200" kern="1200" dirty="0">
                <a:solidFill>
                  <a:schemeClr val="tx1"/>
                </a:solidFill>
                <a:effectLst/>
                <a:latin typeface="+mn-lt"/>
                <a:ea typeface="+mn-ea"/>
                <a:cs typeface="+mn-cs"/>
              </a:rPr>
              <a:t>, PhD</a:t>
            </a:r>
          </a:p>
          <a:p>
            <a:r>
              <a:rPr lang="en-US" sz="1200" kern="1200" dirty="0">
                <a:solidFill>
                  <a:schemeClr val="tx1"/>
                </a:solidFill>
                <a:effectLst/>
                <a:latin typeface="+mn-lt"/>
                <a:ea typeface="+mn-ea"/>
                <a:cs typeface="+mn-cs"/>
              </a:rPr>
              <a:t>Michele Klein-</a:t>
            </a:r>
            <a:r>
              <a:rPr lang="en-US" sz="1200" kern="1200" dirty="0" err="1">
                <a:solidFill>
                  <a:schemeClr val="tx1"/>
                </a:solidFill>
                <a:effectLst/>
                <a:latin typeface="+mn-lt"/>
                <a:ea typeface="+mn-ea"/>
                <a:cs typeface="+mn-cs"/>
              </a:rPr>
              <a:t>Fedyshin</a:t>
            </a:r>
            <a:r>
              <a:rPr lang="en-US" sz="1200" kern="1200" dirty="0">
                <a:solidFill>
                  <a:schemeClr val="tx1"/>
                </a:solidFill>
                <a:effectLst/>
                <a:latin typeface="+mn-lt"/>
                <a:ea typeface="+mn-ea"/>
                <a:cs typeface="+mn-cs"/>
              </a:rPr>
              <a:t>, University of Pittsburgh</a:t>
            </a:r>
          </a:p>
          <a:p>
            <a:r>
              <a:rPr lang="en-US" sz="1200" kern="1200" dirty="0">
                <a:solidFill>
                  <a:schemeClr val="tx1"/>
                </a:solidFill>
                <a:effectLst/>
                <a:latin typeface="+mn-lt"/>
                <a:ea typeface="+mn-ea"/>
                <a:cs typeface="+mn-cs"/>
              </a:rPr>
              <a:t>John A. </a:t>
            </a:r>
            <a:r>
              <a:rPr lang="en-US" sz="1200" kern="1200" dirty="0" err="1">
                <a:solidFill>
                  <a:schemeClr val="tx1"/>
                </a:solidFill>
                <a:effectLst/>
                <a:latin typeface="+mn-lt"/>
                <a:ea typeface="+mn-ea"/>
                <a:cs typeface="+mn-cs"/>
              </a:rPr>
              <a:t>Kunze</a:t>
            </a:r>
            <a:r>
              <a:rPr lang="en-US" sz="1200" kern="1200" dirty="0">
                <a:solidFill>
                  <a:schemeClr val="tx1"/>
                </a:solidFill>
                <a:effectLst/>
                <a:latin typeface="+mn-lt"/>
                <a:ea typeface="+mn-ea"/>
                <a:cs typeface="+mn-cs"/>
              </a:rPr>
              <a:t>, California Digital Library</a:t>
            </a:r>
          </a:p>
          <a:p>
            <a:r>
              <a:rPr lang="en-US" sz="1200" kern="1200" dirty="0">
                <a:solidFill>
                  <a:schemeClr val="tx1"/>
                </a:solidFill>
                <a:effectLst/>
                <a:latin typeface="+mn-lt"/>
                <a:ea typeface="+mn-ea"/>
                <a:cs typeface="+mn-cs"/>
              </a:rPr>
              <a:t>Neil Rambo, NYU</a:t>
            </a:r>
          </a:p>
          <a:p>
            <a:endParaRPr lang="en-US" dirty="0"/>
          </a:p>
        </p:txBody>
      </p:sp>
      <p:sp>
        <p:nvSpPr>
          <p:cNvPr id="4" name="Slide Number Placeholder 3"/>
          <p:cNvSpPr>
            <a:spLocks noGrp="1"/>
          </p:cNvSpPr>
          <p:nvPr>
            <p:ph type="sldNum" sz="quarter" idx="10"/>
          </p:nvPr>
        </p:nvSpPr>
        <p:spPr/>
        <p:txBody>
          <a:bodyPr/>
          <a:lstStyle/>
          <a:p>
            <a:fld id="{FF6ADFA8-00D0-3946-824E-7E16AEFE1058}" type="slidenum">
              <a:rPr lang="en-US" smtClean="0"/>
              <a:t>55</a:t>
            </a:fld>
            <a:endParaRPr lang="en-US"/>
          </a:p>
        </p:txBody>
      </p:sp>
    </p:spTree>
    <p:extLst>
      <p:ext uri="{BB962C8B-B14F-4D97-AF65-F5344CB8AC3E}">
        <p14:creationId xmlns:p14="http://schemas.microsoft.com/office/powerpoint/2010/main" val="2056459041"/>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FF6ADFA8-00D0-3946-824E-7E16AEFE1058}" type="slidenum">
              <a:rPr lang="en-US" smtClean="0"/>
              <a:t>58</a:t>
            </a:fld>
            <a:endParaRPr lang="en-US"/>
          </a:p>
        </p:txBody>
      </p:sp>
    </p:spTree>
    <p:extLst>
      <p:ext uri="{BB962C8B-B14F-4D97-AF65-F5344CB8AC3E}">
        <p14:creationId xmlns:p14="http://schemas.microsoft.com/office/powerpoint/2010/main" val="3907296277"/>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
        <p:nvSpPr>
          <p:cNvPr id="7" name="Rectangle 6"/>
          <p:cNvSpPr/>
          <p:nvPr userDrawn="1"/>
        </p:nvSpPr>
        <p:spPr>
          <a:xfrm>
            <a:off x="0" y="6174581"/>
            <a:ext cx="12192000" cy="822960"/>
          </a:xfrm>
          <a:prstGeom prst="rect">
            <a:avLst/>
          </a:prstGeom>
          <a:solidFill>
            <a:srgbClr val="1B57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838200" y="6259932"/>
            <a:ext cx="3390597" cy="548640"/>
          </a:xfrm>
          <a:prstGeom prst="rect">
            <a:avLst/>
          </a:prstGeom>
        </p:spPr>
      </p:pic>
    </p:spTree>
    <p:extLst>
      <p:ext uri="{BB962C8B-B14F-4D97-AF65-F5344CB8AC3E}">
        <p14:creationId xmlns:p14="http://schemas.microsoft.com/office/powerpoint/2010/main" val="399574111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34185217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372155169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FB1E5B7-22CB-5B4D-BA84-1583D1F0B1DB}" type="datetimeFigureOut">
              <a:rPr lang="en-US" smtClean="0"/>
              <a:t>6/5/2017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296752756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FB1E5B7-22CB-5B4D-BA84-1583D1F0B1DB}" type="datetimeFigureOut">
              <a:rPr lang="en-US" smtClean="0"/>
              <a:t>6/5/2017</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418151631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FB1E5B7-22CB-5B4D-BA84-1583D1F0B1DB}" type="datetimeFigureOut">
              <a:rPr lang="en-US" smtClean="0"/>
              <a:t>6/5/2017</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96998290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FB1E5B7-22CB-5B4D-BA84-1583D1F0B1DB}" type="datetimeFigureOut">
              <a:rPr lang="en-US" smtClean="0"/>
              <a:t>6/5/2017</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81233182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1FB1E5B7-22CB-5B4D-BA84-1583D1F0B1DB}" type="datetimeFigureOut">
              <a:rPr lang="en-US" smtClean="0"/>
              <a:t>6/5/2017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337294517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1FB1E5B7-22CB-5B4D-BA84-1583D1F0B1DB}" type="datetimeFigureOut">
              <a:rPr lang="en-US" smtClean="0"/>
              <a:t>6/5/2017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234740570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18167847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44525315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
        <p:nvSpPr>
          <p:cNvPr id="7" name="Rectangle 6"/>
          <p:cNvSpPr/>
          <p:nvPr userDrawn="1"/>
        </p:nvSpPr>
        <p:spPr>
          <a:xfrm>
            <a:off x="0" y="6174581"/>
            <a:ext cx="12192000" cy="822960"/>
          </a:xfrm>
          <a:prstGeom prst="rect">
            <a:avLst/>
          </a:prstGeom>
          <a:solidFill>
            <a:srgbClr val="1B57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838200" y="6259932"/>
            <a:ext cx="3390597" cy="548640"/>
          </a:xfrm>
          <a:prstGeom prst="rect">
            <a:avLst/>
          </a:prstGeom>
        </p:spPr>
      </p:pic>
    </p:spTree>
    <p:extLst>
      <p:ext uri="{BB962C8B-B14F-4D97-AF65-F5344CB8AC3E}">
        <p14:creationId xmlns:p14="http://schemas.microsoft.com/office/powerpoint/2010/main" val="1157211744"/>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372706516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401477589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FB1E5B7-22CB-5B4D-BA84-1583D1F0B1DB}" type="datetimeFigureOut">
              <a:rPr lang="en-US" smtClean="0"/>
              <a:t>6/5/2017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200723037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FB1E5B7-22CB-5B4D-BA84-1583D1F0B1DB}" type="datetimeFigureOut">
              <a:rPr lang="en-US" smtClean="0"/>
              <a:t>6/5/2017</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280219832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FB1E5B7-22CB-5B4D-BA84-1583D1F0B1DB}" type="datetimeFigureOut">
              <a:rPr lang="en-US" smtClean="0"/>
              <a:t>6/5/2017</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352072926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FB1E5B7-22CB-5B4D-BA84-1583D1F0B1DB}" type="datetimeFigureOut">
              <a:rPr lang="en-US" smtClean="0"/>
              <a:t>6/5/2017</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406552616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1FB1E5B7-22CB-5B4D-BA84-1583D1F0B1DB}" type="datetimeFigureOut">
              <a:rPr lang="en-US" smtClean="0"/>
              <a:t>6/5/2017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2087673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1FB1E5B7-22CB-5B4D-BA84-1583D1F0B1DB}" type="datetimeFigureOut">
              <a:rPr lang="en-US" smtClean="0"/>
              <a:t>6/5/2017</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3138408341"/>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2894917434"/>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FB1E5B7-22CB-5B4D-BA84-1583D1F0B1DB}" type="datetimeFigureOut">
              <a:rPr lang="en-US" smtClean="0"/>
              <a:t>6/5/2017</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0C50447-090E-EE47-A647-941B9C4D0F3A}" type="slidenum">
              <a:rPr lang="en-US" smtClean="0"/>
              <a:t>‹#›</a:t>
            </a:fld>
            <a:endParaRPr lang="en-US"/>
          </a:p>
        </p:txBody>
      </p:sp>
    </p:spTree>
    <p:extLst>
      <p:ext uri="{BB962C8B-B14F-4D97-AF65-F5344CB8AC3E}">
        <p14:creationId xmlns:p14="http://schemas.microsoft.com/office/powerpoint/2010/main" val="84879269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1.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FB1E5B7-22CB-5B4D-BA84-1583D1F0B1DB}" type="datetimeFigureOut">
              <a:rPr lang="en-US" smtClean="0"/>
              <a:t>6/5/2017</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0C50447-090E-EE47-A647-941B9C4D0F3A}" type="slidenum">
              <a:rPr lang="en-US" smtClean="0"/>
              <a:t>‹#›</a:t>
            </a:fld>
            <a:endParaRPr lang="en-US"/>
          </a:p>
        </p:txBody>
      </p:sp>
      <p:sp>
        <p:nvSpPr>
          <p:cNvPr id="7" name="Rectangle 6"/>
          <p:cNvSpPr/>
          <p:nvPr userDrawn="1"/>
        </p:nvSpPr>
        <p:spPr>
          <a:xfrm>
            <a:off x="0" y="6174581"/>
            <a:ext cx="12192000" cy="822960"/>
          </a:xfrm>
          <a:prstGeom prst="rect">
            <a:avLst/>
          </a:prstGeom>
          <a:solidFill>
            <a:srgbClr val="1B57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p:cNvPicPr>
            <a:picLocks noChangeAspect="1"/>
          </p:cNvPicPr>
          <p:nvPr userDrawn="1"/>
        </p:nvPicPr>
        <p:blipFill>
          <a:blip r:embed="rId13" cstate="print">
            <a:extLst>
              <a:ext uri="{28A0092B-C50C-407E-A947-70E740481C1C}">
                <a14:useLocalDpi xmlns:a14="http://schemas.microsoft.com/office/drawing/2010/main"/>
              </a:ext>
            </a:extLst>
          </a:blip>
          <a:stretch>
            <a:fillRect/>
          </a:stretch>
        </p:blipFill>
        <p:spPr>
          <a:xfrm>
            <a:off x="838200" y="6259932"/>
            <a:ext cx="3390597" cy="548640"/>
          </a:xfrm>
          <a:prstGeom prst="rect">
            <a:avLst/>
          </a:prstGeom>
        </p:spPr>
      </p:pic>
    </p:spTree>
    <p:extLst>
      <p:ext uri="{BB962C8B-B14F-4D97-AF65-F5344CB8AC3E}">
        <p14:creationId xmlns:p14="http://schemas.microsoft.com/office/powerpoint/2010/main" val="674204715"/>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FB1E5B7-22CB-5B4D-BA84-1583D1F0B1DB}" type="datetimeFigureOut">
              <a:rPr lang="en-US" smtClean="0"/>
              <a:t>6/5/2017</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0C50447-090E-EE47-A647-941B9C4D0F3A}" type="slidenum">
              <a:rPr lang="en-US" smtClean="0"/>
              <a:t>‹#›</a:t>
            </a:fld>
            <a:endParaRPr lang="en-US"/>
          </a:p>
        </p:txBody>
      </p:sp>
      <p:sp>
        <p:nvSpPr>
          <p:cNvPr id="7" name="Rectangle 6"/>
          <p:cNvSpPr/>
          <p:nvPr userDrawn="1"/>
        </p:nvSpPr>
        <p:spPr>
          <a:xfrm>
            <a:off x="0" y="6174581"/>
            <a:ext cx="12192000" cy="822960"/>
          </a:xfrm>
          <a:prstGeom prst="rect">
            <a:avLst/>
          </a:prstGeom>
          <a:solidFill>
            <a:srgbClr val="1B578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 name="Picture 7"/>
          <p:cNvPicPr>
            <a:picLocks noChangeAspect="1"/>
          </p:cNvPicPr>
          <p:nvPr userDrawn="1"/>
        </p:nvPicPr>
        <p:blipFill>
          <a:blip r:embed="rId13" cstate="print">
            <a:extLst>
              <a:ext uri="{28A0092B-C50C-407E-A947-70E740481C1C}">
                <a14:useLocalDpi xmlns:a14="http://schemas.microsoft.com/office/drawing/2010/main"/>
              </a:ext>
            </a:extLst>
          </a:blip>
          <a:stretch>
            <a:fillRect/>
          </a:stretch>
        </p:blipFill>
        <p:spPr>
          <a:xfrm>
            <a:off x="838200" y="6259932"/>
            <a:ext cx="3390597" cy="548640"/>
          </a:xfrm>
          <a:prstGeom prst="rect">
            <a:avLst/>
          </a:prstGeom>
        </p:spPr>
      </p:pic>
    </p:spTree>
    <p:extLst>
      <p:ext uri="{BB962C8B-B14F-4D97-AF65-F5344CB8AC3E}">
        <p14:creationId xmlns:p14="http://schemas.microsoft.com/office/powerpoint/2010/main" val="1260604011"/>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7.gif"/><Relationship Id="rId5" Type="http://schemas.openxmlformats.org/officeDocument/2006/relationships/image" Target="../media/image6.png"/><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4.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6.xml"/><Relationship Id="rId1" Type="http://schemas.openxmlformats.org/officeDocument/2006/relationships/slideLayout" Target="../slideLayouts/slideLayout4.xml"/><Relationship Id="rId4" Type="http://schemas.openxmlformats.org/officeDocument/2006/relationships/image" Target="../media/image11.jpeg"/></Relationships>
</file>

<file path=ppt/slides/_rels/slide18.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1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9.xml"/></Relationships>
</file>

<file path=ppt/slides/_rels/slide20.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8.xml"/><Relationship Id="rId1" Type="http://schemas.openxmlformats.org/officeDocument/2006/relationships/slideLayout" Target="../slideLayouts/slideLayout9.xml"/></Relationships>
</file>

<file path=ppt/slides/_rels/slide2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9.xml"/><Relationship Id="rId1" Type="http://schemas.openxmlformats.org/officeDocument/2006/relationships/slideLayout" Target="../slideLayouts/slideLayout6.xml"/><Relationship Id="rId4" Type="http://schemas.openxmlformats.org/officeDocument/2006/relationships/image" Target="../media/image13.png"/></Relationships>
</file>

<file path=ppt/slides/_rels/slide22.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6.xml"/><Relationship Id="rId4" Type="http://schemas.openxmlformats.org/officeDocument/2006/relationships/image" Target="../media/image17.PNG"/></Relationships>
</file>

<file path=ppt/slides/_rels/slide25.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PNG"/><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1.xml"/><Relationship Id="rId1" Type="http://schemas.openxmlformats.org/officeDocument/2006/relationships/slideLayout" Target="../slideLayouts/slideLayout3.xml"/></Relationships>
</file>

<file path=ppt/slides/_rels/slide29.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23.tmp"/><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4.xml"/><Relationship Id="rId1" Type="http://schemas.openxmlformats.org/officeDocument/2006/relationships/slideLayout" Target="../slideLayouts/slideLayout6.xml"/><Relationship Id="rId4" Type="http://schemas.openxmlformats.org/officeDocument/2006/relationships/image" Target="../media/image25.png"/></Relationships>
</file>

<file path=ppt/slides/_rels/slide32.xml.rels><?xml version="1.0" encoding="UTF-8" standalone="yes"?>
<Relationships xmlns="http://schemas.openxmlformats.org/package/2006/relationships"><Relationship Id="rId2" Type="http://schemas.openxmlformats.org/officeDocument/2006/relationships/image" Target="../media/image26.tif"/><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27.jp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28.jp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29.jp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3" Type="http://schemas.openxmlformats.org/officeDocument/2006/relationships/image" Target="../media/image32.jpg"/><Relationship Id="rId2" Type="http://schemas.openxmlformats.org/officeDocument/2006/relationships/image" Target="../media/image31.jpg"/><Relationship Id="rId1" Type="http://schemas.openxmlformats.org/officeDocument/2006/relationships/slideLayout" Target="../slideLayouts/slideLayout2.xml"/><Relationship Id="rId6" Type="http://schemas.openxmlformats.org/officeDocument/2006/relationships/image" Target="../media/image35.jpg"/><Relationship Id="rId5" Type="http://schemas.openxmlformats.org/officeDocument/2006/relationships/image" Target="../media/image34.jpg"/><Relationship Id="rId4" Type="http://schemas.openxmlformats.org/officeDocument/2006/relationships/image" Target="../media/image33.jpg"/></Relationships>
</file>

<file path=ppt/slides/_rels/slide38.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5.xml"/><Relationship Id="rId1" Type="http://schemas.openxmlformats.org/officeDocument/2006/relationships/slideLayout" Target="../slideLayouts/slideLayout6.xml"/><Relationship Id="rId6" Type="http://schemas.openxmlformats.org/officeDocument/2006/relationships/image" Target="../media/image39.png"/><Relationship Id="rId5" Type="http://schemas.openxmlformats.org/officeDocument/2006/relationships/image" Target="../media/image38.png"/><Relationship Id="rId4" Type="http://schemas.openxmlformats.org/officeDocument/2006/relationships/image" Target="../media/image37.png"/></Relationships>
</file>

<file path=ppt/slides/_rels/slide39.xml.rels><?xml version="1.0" encoding="UTF-8" standalone="yes"?>
<Relationships xmlns="http://schemas.openxmlformats.org/package/2006/relationships"><Relationship Id="rId2" Type="http://schemas.openxmlformats.org/officeDocument/2006/relationships/image" Target="../media/image40.pn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41.jpg"/><Relationship Id="rId2" Type="http://schemas.openxmlformats.org/officeDocument/2006/relationships/hyperlink" Target="https://grants.nih.gov/grants/guide/notice-files/NOT-OD-17-050.html" TargetMode="Externa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23.xml"/><Relationship Id="rId1" Type="http://schemas.openxmlformats.org/officeDocument/2006/relationships/slideLayout" Target="../slideLayouts/slideLayout2.xml"/><Relationship Id="rId5" Type="http://schemas.openxmlformats.org/officeDocument/2006/relationships/image" Target="../media/image47.png"/><Relationship Id="rId4" Type="http://schemas.microsoft.com/office/2007/relationships/hdphoto" Target="../media/hdphoto1.wdp"/></Relationships>
</file>

<file path=ppt/slides/_rels/slide50.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24.xml"/><Relationship Id="rId1" Type="http://schemas.openxmlformats.org/officeDocument/2006/relationships/slideLayout" Target="../slideLayouts/slideLayout6.xml"/><Relationship Id="rId4" Type="http://schemas.openxmlformats.org/officeDocument/2006/relationships/image" Target="../media/image49.png"/></Relationships>
</file>

<file path=ppt/slides/_rels/slide51.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notesSlide" Target="../notesSlides/notesSlide25.xml"/><Relationship Id="rId1" Type="http://schemas.openxmlformats.org/officeDocument/2006/relationships/slideLayout" Target="../slideLayouts/slideLayout2.xml"/><Relationship Id="rId4" Type="http://schemas.openxmlformats.org/officeDocument/2006/relationships/image" Target="../media/image51.png"/></Relationships>
</file>

<file path=ppt/slides/_rels/slide52.xml.rels><?xml version="1.0" encoding="UTF-8" standalone="yes"?>
<Relationships xmlns="http://schemas.openxmlformats.org/package/2006/relationships"><Relationship Id="rId8" Type="http://schemas.microsoft.com/office/2007/relationships/hdphoto" Target="../media/hdphoto2.wdp"/><Relationship Id="rId13" Type="http://schemas.openxmlformats.org/officeDocument/2006/relationships/image" Target="../media/image60.png"/><Relationship Id="rId3" Type="http://schemas.openxmlformats.org/officeDocument/2006/relationships/image" Target="../media/image52.png"/><Relationship Id="rId7" Type="http://schemas.openxmlformats.org/officeDocument/2006/relationships/image" Target="../media/image56.png"/><Relationship Id="rId12" Type="http://schemas.microsoft.com/office/2007/relationships/hdphoto" Target="../media/hdphoto3.wdp"/><Relationship Id="rId17" Type="http://schemas.openxmlformats.org/officeDocument/2006/relationships/image" Target="../media/image62.jpg"/><Relationship Id="rId2" Type="http://schemas.openxmlformats.org/officeDocument/2006/relationships/notesSlide" Target="../notesSlides/notesSlide26.xml"/><Relationship Id="rId16" Type="http://schemas.microsoft.com/office/2007/relationships/hdphoto" Target="../media/hdphoto5.wdp"/><Relationship Id="rId1" Type="http://schemas.openxmlformats.org/officeDocument/2006/relationships/slideLayout" Target="../slideLayouts/slideLayout2.xml"/><Relationship Id="rId6" Type="http://schemas.openxmlformats.org/officeDocument/2006/relationships/image" Target="../media/image55.jpg"/><Relationship Id="rId11" Type="http://schemas.openxmlformats.org/officeDocument/2006/relationships/image" Target="../media/image59.png"/><Relationship Id="rId5" Type="http://schemas.openxmlformats.org/officeDocument/2006/relationships/image" Target="../media/image54.JPG"/><Relationship Id="rId15" Type="http://schemas.openxmlformats.org/officeDocument/2006/relationships/image" Target="../media/image61.png"/><Relationship Id="rId10" Type="http://schemas.openxmlformats.org/officeDocument/2006/relationships/image" Target="../media/image58.jpg"/><Relationship Id="rId4" Type="http://schemas.openxmlformats.org/officeDocument/2006/relationships/image" Target="../media/image53.jpg"/><Relationship Id="rId9" Type="http://schemas.openxmlformats.org/officeDocument/2006/relationships/image" Target="../media/image57.jpg"/><Relationship Id="rId14" Type="http://schemas.microsoft.com/office/2007/relationships/hdphoto" Target="../media/hdphoto4.wdp"/></Relationships>
</file>

<file path=ppt/slides/_rels/slide53.xml.rels><?xml version="1.0" encoding="UTF-8" standalone="yes"?>
<Relationships xmlns="http://schemas.openxmlformats.org/package/2006/relationships"><Relationship Id="rId8" Type="http://schemas.openxmlformats.org/officeDocument/2006/relationships/image" Target="../media/image68.jpg"/><Relationship Id="rId3" Type="http://schemas.openxmlformats.org/officeDocument/2006/relationships/image" Target="../media/image63.jpg"/><Relationship Id="rId7" Type="http://schemas.openxmlformats.org/officeDocument/2006/relationships/image" Target="../media/image67.jpg"/><Relationship Id="rId2" Type="http://schemas.openxmlformats.org/officeDocument/2006/relationships/notesSlide" Target="../notesSlides/notesSlide27.xml"/><Relationship Id="rId1" Type="http://schemas.openxmlformats.org/officeDocument/2006/relationships/slideLayout" Target="../slideLayouts/slideLayout2.xml"/><Relationship Id="rId6" Type="http://schemas.openxmlformats.org/officeDocument/2006/relationships/image" Target="../media/image66.jpg"/><Relationship Id="rId5" Type="http://schemas.openxmlformats.org/officeDocument/2006/relationships/image" Target="../media/image65.jpg"/><Relationship Id="rId4" Type="http://schemas.openxmlformats.org/officeDocument/2006/relationships/image" Target="../media/image64.jpg"/></Relationships>
</file>

<file path=ppt/slides/_rels/slide54.xml.rels><?xml version="1.0" encoding="UTF-8" standalone="yes"?>
<Relationships xmlns="http://schemas.openxmlformats.org/package/2006/relationships"><Relationship Id="rId3" Type="http://schemas.openxmlformats.org/officeDocument/2006/relationships/image" Target="../media/image58.jpg"/><Relationship Id="rId7" Type="http://schemas.openxmlformats.org/officeDocument/2006/relationships/image" Target="../media/image72.png"/><Relationship Id="rId2" Type="http://schemas.openxmlformats.org/officeDocument/2006/relationships/notesSlide" Target="../notesSlides/notesSlide28.xml"/><Relationship Id="rId1" Type="http://schemas.openxmlformats.org/officeDocument/2006/relationships/slideLayout" Target="../slideLayouts/slideLayout2.xml"/><Relationship Id="rId6" Type="http://schemas.openxmlformats.org/officeDocument/2006/relationships/image" Target="../media/image71.jpg"/><Relationship Id="rId5" Type="http://schemas.openxmlformats.org/officeDocument/2006/relationships/image" Target="../media/image70.png"/><Relationship Id="rId4" Type="http://schemas.openxmlformats.org/officeDocument/2006/relationships/image" Target="../media/image69.jpg"/></Relationships>
</file>

<file path=ppt/slides/_rels/slide55.xml.rels><?xml version="1.0" encoding="UTF-8" standalone="yes"?>
<Relationships xmlns="http://schemas.openxmlformats.org/package/2006/relationships"><Relationship Id="rId8" Type="http://schemas.openxmlformats.org/officeDocument/2006/relationships/image" Target="../media/image77.png"/><Relationship Id="rId3" Type="http://schemas.openxmlformats.org/officeDocument/2006/relationships/image" Target="../media/image73.jpg"/><Relationship Id="rId7" Type="http://schemas.openxmlformats.org/officeDocument/2006/relationships/image" Target="../media/image76.jpg"/><Relationship Id="rId2" Type="http://schemas.openxmlformats.org/officeDocument/2006/relationships/notesSlide" Target="../notesSlides/notesSlide29.xml"/><Relationship Id="rId1" Type="http://schemas.openxmlformats.org/officeDocument/2006/relationships/slideLayout" Target="../slideLayouts/slideLayout2.xml"/><Relationship Id="rId6" Type="http://schemas.microsoft.com/office/2007/relationships/hdphoto" Target="../media/hdphoto6.wdp"/><Relationship Id="rId5" Type="http://schemas.openxmlformats.org/officeDocument/2006/relationships/image" Target="../media/image75.png"/><Relationship Id="rId10" Type="http://schemas.openxmlformats.org/officeDocument/2006/relationships/image" Target="../media/image79.jpg"/><Relationship Id="rId4" Type="http://schemas.openxmlformats.org/officeDocument/2006/relationships/image" Target="../media/image74.png"/><Relationship Id="rId9" Type="http://schemas.openxmlformats.org/officeDocument/2006/relationships/image" Target="../media/image78.jpg"/></Relationships>
</file>

<file path=ppt/slides/_rels/slide56.xml.rels><?xml version="1.0" encoding="UTF-8" standalone="yes"?>
<Relationships xmlns="http://schemas.openxmlformats.org/package/2006/relationships"><Relationship Id="rId2" Type="http://schemas.openxmlformats.org/officeDocument/2006/relationships/image" Target="../media/image80.png"/><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3" Type="http://schemas.openxmlformats.org/officeDocument/2006/relationships/image" Target="../media/image82.png"/><Relationship Id="rId2" Type="http://schemas.openxmlformats.org/officeDocument/2006/relationships/image" Target="../media/image81.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30.xml"/><Relationship Id="rId1" Type="http://schemas.openxmlformats.org/officeDocument/2006/relationships/slideLayout" Target="../slideLayouts/slideLayout6.xml"/><Relationship Id="rId4" Type="http://schemas.openxmlformats.org/officeDocument/2006/relationships/image" Target="../media/image83.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385003" y="966176"/>
            <a:ext cx="9421995" cy="1799650"/>
          </a:xfrm>
        </p:spPr>
        <p:txBody>
          <a:bodyPr>
            <a:normAutofit/>
          </a:bodyPr>
          <a:lstStyle/>
          <a:p>
            <a:r>
              <a:rPr lang="en-US" b="1" dirty="0"/>
              <a:t>National Library of Medicine Update</a:t>
            </a:r>
          </a:p>
        </p:txBody>
      </p:sp>
      <p:cxnSp>
        <p:nvCxnSpPr>
          <p:cNvPr id="5" name="Straight Connector 4" title="Red line"/>
          <p:cNvCxnSpPr/>
          <p:nvPr/>
        </p:nvCxnSpPr>
        <p:spPr>
          <a:xfrm>
            <a:off x="3593939" y="2777697"/>
            <a:ext cx="542925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sp>
        <p:nvSpPr>
          <p:cNvPr id="4" name="Subtitle 3"/>
          <p:cNvSpPr>
            <a:spLocks noGrp="1"/>
          </p:cNvSpPr>
          <p:nvPr>
            <p:ph type="subTitle" idx="1"/>
          </p:nvPr>
        </p:nvSpPr>
        <p:spPr>
          <a:xfrm>
            <a:off x="1781033" y="2968606"/>
            <a:ext cx="8629934" cy="2899970"/>
          </a:xfrm>
        </p:spPr>
        <p:txBody>
          <a:bodyPr>
            <a:normAutofit/>
          </a:bodyPr>
          <a:lstStyle/>
          <a:p>
            <a:pPr lvl="1" algn="l"/>
            <a:r>
              <a:rPr lang="en-US" dirty="0"/>
              <a:t>Joyce E.B. Backus, Associate Director for Library Operations</a:t>
            </a:r>
          </a:p>
          <a:p>
            <a:pPr lvl="1" algn="l"/>
            <a:r>
              <a:rPr lang="en-US" dirty="0"/>
              <a:t>Patricia Flatley Brennan, Director and Interim NIH Associate Director for Data Science</a:t>
            </a:r>
          </a:p>
          <a:p>
            <a:pPr lvl="1" algn="l"/>
            <a:r>
              <a:rPr lang="en-US" dirty="0"/>
              <a:t>Daniel R. Masys, Co-Chair, Board of Regents Strategic Planning Committee and Affiliate Professor, Biomedical and Health Informatics, University of Washington School of Medicine</a:t>
            </a:r>
          </a:p>
          <a:p>
            <a:pPr lvl="1" algn="l"/>
            <a:r>
              <a:rPr lang="en-US" dirty="0"/>
              <a:t>Amanda J. Wilson, Head, National Network Coordinating Office of the National Network of Libraries of Medicine</a:t>
            </a:r>
          </a:p>
        </p:txBody>
      </p:sp>
      <p:pic>
        <p:nvPicPr>
          <p:cNvPr id="1026" name="Picture 2" descr="http://www.mlanet.org/media/media/dzczqdts.jpg" title="MLA 2017 meeting logo"/>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410353" y="5433874"/>
            <a:ext cx="3547729" cy="1274964"/>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080519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232012" y="6545702"/>
            <a:ext cx="3848669" cy="261610"/>
          </a:xfrm>
          <a:prstGeom prst="rect">
            <a:avLst/>
          </a:prstGeom>
          <a:noFill/>
        </p:spPr>
        <p:txBody>
          <a:bodyPr wrap="square" rtlCol="0">
            <a:spAutoFit/>
          </a:bodyPr>
          <a:lstStyle/>
          <a:p>
            <a:pPr marL="0" marR="0" lvl="0" indent="0" defTabSz="914400" eaLnBrk="1" fontAlgn="auto" latinLnBrk="0" hangingPunct="1">
              <a:lnSpc>
                <a:spcPct val="100000"/>
              </a:lnSpc>
              <a:spcBef>
                <a:spcPts val="0"/>
              </a:spcBef>
              <a:spcAft>
                <a:spcPts val="0"/>
              </a:spcAft>
              <a:buClrTx/>
              <a:buSzTx/>
              <a:buFontTx/>
              <a:buNone/>
              <a:tabLst/>
              <a:defRPr/>
            </a:pPr>
            <a:r>
              <a:rPr kumimoji="0" lang="en-US" sz="1050" b="0" i="0" u="none" strike="noStrike" kern="0" cap="none" spc="0" normalizeH="0" baseline="0" noProof="0" dirty="0">
                <a:ln>
                  <a:noFill/>
                </a:ln>
                <a:solidFill>
                  <a:schemeClr val="bg1"/>
                </a:solidFill>
                <a:effectLst/>
                <a:uLnTx/>
                <a:uFillTx/>
              </a:rPr>
              <a:t>Photo: Donny Bliss, NLM</a:t>
            </a:r>
          </a:p>
        </p:txBody>
      </p:sp>
      <p:pic>
        <p:nvPicPr>
          <p:cNvPr id="32" name="Content Placeholder 1" descr="picture of the Director, National Library of Medicine holding a tablet." title="Patricia Flatley Brennan"/>
          <p:cNvPicPr>
            <a:picLocks noChangeAspect="1"/>
          </p:cNvPicPr>
          <p:nvPr/>
        </p:nvPicPr>
        <p:blipFill rotWithShape="1">
          <a:blip r:embed="rId2"/>
          <a:srcRect l="141"/>
          <a:stretch/>
        </p:blipFill>
        <p:spPr>
          <a:xfrm>
            <a:off x="7552266" y="10"/>
            <a:ext cx="4639733" cy="6857990"/>
          </a:xfrm>
          <a:prstGeom prst="rect">
            <a:avLst/>
          </a:prstGeom>
        </p:spPr>
      </p:pic>
      <p:sp>
        <p:nvSpPr>
          <p:cNvPr id="20" name="Rectangle 19" descr="Black Box" title="Black Box"/>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7552267" cy="6858000"/>
          </a:xfrm>
          <a:prstGeom prst="rect">
            <a:avLst/>
          </a:prstGeom>
          <a:solidFill>
            <a:schemeClr val="tx1">
              <a:lumMod val="85000"/>
              <a:lumOff val="1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10" name="Title 2"/>
          <p:cNvSpPr>
            <a:spLocks noGrp="1"/>
          </p:cNvSpPr>
          <p:nvPr>
            <p:ph type="title"/>
          </p:nvPr>
        </p:nvSpPr>
        <p:spPr>
          <a:xfrm>
            <a:off x="750627" y="1889286"/>
            <a:ext cx="6303495" cy="2767131"/>
          </a:xfrm>
        </p:spPr>
        <p:txBody>
          <a:bodyPr>
            <a:normAutofit/>
          </a:bodyPr>
          <a:lstStyle/>
          <a:p>
            <a:r>
              <a:rPr lang="en-US" sz="3200" b="1" dirty="0">
                <a:solidFill>
                  <a:schemeClr val="bg1"/>
                </a:solidFill>
              </a:rPr>
              <a:t>Patricia Flatley Brennan, RN, PhD</a:t>
            </a:r>
            <a:br>
              <a:rPr lang="en-US" sz="3200" b="1" dirty="0">
                <a:solidFill>
                  <a:schemeClr val="bg1"/>
                </a:solidFill>
              </a:rPr>
            </a:br>
            <a:r>
              <a:rPr lang="en-US" sz="3200" b="1" dirty="0">
                <a:solidFill>
                  <a:schemeClr val="bg1"/>
                </a:solidFill>
              </a:rPr>
              <a:t>Director, National Library of Medicine</a:t>
            </a:r>
            <a:br>
              <a:rPr lang="en-US" sz="3200" b="1" dirty="0">
                <a:solidFill>
                  <a:schemeClr val="bg1"/>
                </a:solidFill>
              </a:rPr>
            </a:br>
            <a:r>
              <a:rPr lang="en-US" sz="3200" b="1" dirty="0">
                <a:solidFill>
                  <a:schemeClr val="bg1"/>
                </a:solidFill>
              </a:rPr>
              <a:t>Interim NIH Associate Director for Data Science</a:t>
            </a:r>
            <a:br>
              <a:rPr lang="en-US" sz="3200" b="1" dirty="0">
                <a:solidFill>
                  <a:schemeClr val="bg1"/>
                </a:solidFill>
              </a:rPr>
            </a:br>
            <a:endParaRPr lang="en-US" sz="3200" dirty="0">
              <a:solidFill>
                <a:schemeClr val="bg1"/>
              </a:solidFill>
            </a:endParaRPr>
          </a:p>
        </p:txBody>
      </p:sp>
    </p:spTree>
    <p:extLst>
      <p:ext uri="{BB962C8B-B14F-4D97-AF65-F5344CB8AC3E}">
        <p14:creationId xmlns:p14="http://schemas.microsoft.com/office/powerpoint/2010/main" val="36739808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400" b="1" dirty="0"/>
              <a:t>Daniel R. Masys, MD</a:t>
            </a:r>
            <a:br>
              <a:rPr lang="en-US" sz="4000" dirty="0"/>
            </a:br>
            <a:r>
              <a:rPr lang="en-US" sz="3600" b="1" dirty="0"/>
              <a:t>Co-Chair, NLM Board of Regents Strategic Planning Committee </a:t>
            </a:r>
            <a:br>
              <a:rPr lang="en-US" sz="3600" b="1" dirty="0"/>
            </a:br>
            <a:r>
              <a:rPr lang="en-US" sz="3600" b="1" dirty="0"/>
              <a:t>Affiliate Professor, Biomedical and Health Informatics, University of Washington School of Medicine</a:t>
            </a:r>
          </a:p>
        </p:txBody>
      </p:sp>
      <p:pic>
        <p:nvPicPr>
          <p:cNvPr id="4" name="Picture 2" descr="MLA 17 poster picture screenshot from http://www.mlanet.org/media/media/dzczqdts.jpg" title="MLA 17 poste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67822" y="5422002"/>
            <a:ext cx="3547729" cy="1274964"/>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1867756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fontScale="90000"/>
          </a:bodyPr>
          <a:lstStyle/>
          <a:p>
            <a:r>
              <a:rPr lang="en-US" dirty="0">
                <a:ln w="3175">
                  <a:noFill/>
                </a:ln>
                <a:solidFill>
                  <a:schemeClr val="bg1"/>
                </a:solidFill>
                <a:latin typeface="Franklin Gothic Demi Cond" panose="020B0706030402020204" pitchFamily="34" charset="0"/>
              </a:rPr>
              <a:t>Charting the future:</a:t>
            </a:r>
            <a:br>
              <a:rPr lang="en-US" dirty="0">
                <a:ln w="3175">
                  <a:noFill/>
                </a:ln>
                <a:solidFill>
                  <a:schemeClr val="bg1"/>
                </a:solidFill>
                <a:latin typeface="Franklin Gothic Demi Cond" panose="020B0706030402020204" pitchFamily="34" charset="0"/>
              </a:rPr>
            </a:br>
            <a:r>
              <a:rPr lang="en-US" dirty="0">
                <a:ln w="3175">
                  <a:noFill/>
                </a:ln>
                <a:solidFill>
                  <a:schemeClr val="bg1"/>
                </a:solidFill>
                <a:latin typeface="Franklin Gothic Demi Cond" panose="020B0706030402020204" pitchFamily="34" charset="0"/>
              </a:rPr>
              <a:t>NLM 2016-17 Strategic Planning </a:t>
            </a:r>
            <a:br>
              <a:rPr lang="en-US" dirty="0">
                <a:ln w="3175">
                  <a:noFill/>
                </a:ln>
                <a:solidFill>
                  <a:schemeClr val="bg1"/>
                </a:solidFill>
                <a:latin typeface="Franklin Gothic Demi Cond" panose="020B0706030402020204" pitchFamily="34" charset="0"/>
              </a:rPr>
            </a:br>
            <a:r>
              <a:rPr lang="en-US" dirty="0">
                <a:ln w="3175">
                  <a:noFill/>
                </a:ln>
                <a:solidFill>
                  <a:schemeClr val="bg1"/>
                </a:solidFill>
                <a:latin typeface="Franklin Gothic Demi Cond" panose="020B0706030402020204" pitchFamily="34" charset="0"/>
              </a:rPr>
              <a:t>Update</a:t>
            </a:r>
            <a:br>
              <a:rPr lang="en-US" dirty="0">
                <a:ln w="3175">
                  <a:noFill/>
                </a:ln>
                <a:solidFill>
                  <a:schemeClr val="bg1"/>
                </a:solidFill>
                <a:latin typeface="Franklin Gothic Demi Cond" panose="020B0706030402020204" pitchFamily="34" charset="0"/>
              </a:rPr>
            </a:br>
            <a:endParaRPr lang="en-US" dirty="0"/>
          </a:p>
        </p:txBody>
      </p:sp>
      <p:pic>
        <p:nvPicPr>
          <p:cNvPr id="2" name="Picture 1" descr="Charting the future:&#10;NLM 2016-17 Strategic Planning &#10;Update&#10;Daniel Masys,MD&#10;Co-chair, strategic planning  subcommittee&#10;NLM Board of Regents&#10;" title="Charting the future:NLM 2016-17 Strategic Planning Update"/>
          <p:cNvPicPr>
            <a:picLocks noChangeAspect="1"/>
          </p:cNvPicPr>
          <p:nvPr/>
        </p:nvPicPr>
        <p:blipFill rotWithShape="1">
          <a:blip r:embed="rId3">
            <a:extLst>
              <a:ext uri="{28A0092B-C50C-407E-A947-70E740481C1C}">
                <a14:useLocalDpi xmlns:a14="http://schemas.microsoft.com/office/drawing/2010/main" val="0"/>
              </a:ext>
            </a:extLst>
          </a:blip>
          <a:srcRect t="8237" b="8535"/>
          <a:stretch/>
        </p:blipFill>
        <p:spPr>
          <a:xfrm>
            <a:off x="-76200" y="-83338"/>
            <a:ext cx="12344400" cy="6869723"/>
          </a:xfrm>
          <a:prstGeom prst="rect">
            <a:avLst/>
          </a:prstGeom>
        </p:spPr>
      </p:pic>
      <p:grpSp>
        <p:nvGrpSpPr>
          <p:cNvPr id="11" name="Group 10" descr="National Library of Medicine Tri-Agency Logo" title="National Library of Medicine "/>
          <p:cNvGrpSpPr/>
          <p:nvPr/>
        </p:nvGrpSpPr>
        <p:grpSpPr>
          <a:xfrm>
            <a:off x="0" y="6166131"/>
            <a:ext cx="12192000" cy="691869"/>
            <a:chOff x="0" y="6166131"/>
            <a:chExt cx="12192000" cy="691869"/>
          </a:xfrm>
        </p:grpSpPr>
        <p:sp>
          <p:nvSpPr>
            <p:cNvPr id="12" name="Rectangle 11"/>
            <p:cNvSpPr/>
            <p:nvPr/>
          </p:nvSpPr>
          <p:spPr>
            <a:xfrm>
              <a:off x="0" y="6166131"/>
              <a:ext cx="12192000" cy="691869"/>
            </a:xfrm>
            <a:prstGeom prst="rect">
              <a:avLst/>
            </a:prstGeom>
            <a:solidFill>
              <a:srgbClr val="20558A"/>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pic>
          <p:nvPicPr>
            <p:cNvPr id="13" name="Picture 12" descr="National Library of Medicine Primary Logo" title=" National Library of Medicine"/>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04800" y="6285026"/>
              <a:ext cx="3657600" cy="454078"/>
            </a:xfrm>
            <a:prstGeom prst="rect">
              <a:avLst/>
            </a:prstGeom>
          </p:spPr>
        </p:pic>
        <p:pic>
          <p:nvPicPr>
            <p:cNvPr id="16" name="Picture 15" descr="National Institutes of Health logo" title="National Institutes of Health "/>
            <p:cNvPicPr>
              <a:picLocks noChangeAspect="1"/>
            </p:cNvPicPr>
            <p:nvPr/>
          </p:nvPicPr>
          <p:blipFill rotWithShape="1">
            <a:blip r:embed="rId5" cstate="print">
              <a:extLst>
                <a:ext uri="{28A0092B-C50C-407E-A947-70E740481C1C}">
                  <a14:useLocalDpi xmlns:a14="http://schemas.microsoft.com/office/drawing/2010/main" val="0"/>
                </a:ext>
              </a:extLst>
            </a:blip>
            <a:srcRect r="80707"/>
            <a:stretch/>
          </p:blipFill>
          <p:spPr>
            <a:xfrm>
              <a:off x="11257281" y="6237745"/>
              <a:ext cx="654145" cy="548640"/>
            </a:xfrm>
            <a:prstGeom prst="rect">
              <a:avLst/>
            </a:prstGeom>
          </p:spPr>
        </p:pic>
      </p:grpSp>
      <p:sp>
        <p:nvSpPr>
          <p:cNvPr id="17" name="Title 1"/>
          <p:cNvSpPr txBox="1">
            <a:spLocks/>
          </p:cNvSpPr>
          <p:nvPr/>
        </p:nvSpPr>
        <p:spPr>
          <a:xfrm>
            <a:off x="29263" y="4559509"/>
            <a:ext cx="7125802" cy="732587"/>
          </a:xfrm>
          <a:prstGeom prst="rect">
            <a:avLst/>
          </a:prstGeom>
        </p:spPr>
        <p:txBody>
          <a:bodyPr vert="horz" lIns="91440" tIns="45720" rIns="91440" bIns="45720" rtlCol="0" anchor="b">
            <a:noAutofit/>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lgn="l"/>
            <a:r>
              <a:rPr lang="en-US" sz="4400" dirty="0">
                <a:ln w="3175">
                  <a:noFill/>
                </a:ln>
                <a:solidFill>
                  <a:schemeClr val="bg1"/>
                </a:solidFill>
                <a:latin typeface="Franklin Gothic Demi Cond" panose="020B0706030402020204" pitchFamily="34" charset="0"/>
              </a:rPr>
              <a:t>Charting the future:</a:t>
            </a:r>
          </a:p>
          <a:p>
            <a:pPr algn="l"/>
            <a:r>
              <a:rPr lang="en-US" sz="4400" dirty="0" err="1">
                <a:ln w="3175">
                  <a:noFill/>
                </a:ln>
                <a:solidFill>
                  <a:schemeClr val="bg1"/>
                </a:solidFill>
                <a:latin typeface="Franklin Gothic Demi Cond" panose="020B0706030402020204" pitchFamily="34" charset="0"/>
              </a:rPr>
              <a:t>NLM</a:t>
            </a:r>
            <a:r>
              <a:rPr lang="en-US" sz="4400" dirty="0">
                <a:ln w="3175">
                  <a:noFill/>
                </a:ln>
                <a:solidFill>
                  <a:schemeClr val="bg1"/>
                </a:solidFill>
                <a:latin typeface="Franklin Gothic Demi Cond" panose="020B0706030402020204" pitchFamily="34" charset="0"/>
              </a:rPr>
              <a:t> 2016-17 Strategic Planning </a:t>
            </a:r>
            <a:br>
              <a:rPr lang="en-US" sz="4400" dirty="0">
                <a:ln w="3175">
                  <a:noFill/>
                </a:ln>
                <a:solidFill>
                  <a:schemeClr val="bg1"/>
                </a:solidFill>
                <a:latin typeface="Franklin Gothic Demi Cond" panose="020B0706030402020204" pitchFamily="34" charset="0"/>
              </a:rPr>
            </a:br>
            <a:r>
              <a:rPr lang="en-US" sz="4400" dirty="0">
                <a:ln w="3175">
                  <a:noFill/>
                </a:ln>
                <a:solidFill>
                  <a:schemeClr val="bg1"/>
                </a:solidFill>
                <a:latin typeface="Franklin Gothic Demi Cond" panose="020B0706030402020204" pitchFamily="34" charset="0"/>
              </a:rPr>
              <a:t>Update</a:t>
            </a:r>
          </a:p>
          <a:p>
            <a:pPr algn="l"/>
            <a:endParaRPr lang="en-US" sz="4400" dirty="0">
              <a:ln w="3175">
                <a:noFill/>
              </a:ln>
              <a:solidFill>
                <a:schemeClr val="bg1"/>
              </a:solidFill>
              <a:latin typeface="Franklin Gothic Demi Cond" panose="020B0706030402020204" pitchFamily="34" charset="0"/>
            </a:endParaRPr>
          </a:p>
          <a:p>
            <a:pPr algn="l"/>
            <a:endParaRPr lang="en-US" sz="4400" dirty="0">
              <a:ln w="3175">
                <a:noFill/>
              </a:ln>
              <a:solidFill>
                <a:schemeClr val="bg1"/>
              </a:solidFill>
              <a:latin typeface="Franklin Gothic Demi Cond" panose="020B0706030402020204" pitchFamily="34" charset="0"/>
            </a:endParaRPr>
          </a:p>
          <a:p>
            <a:pPr algn="l"/>
            <a:r>
              <a:rPr lang="en-US" sz="3200" dirty="0">
                <a:ln w="3175">
                  <a:noFill/>
                </a:ln>
                <a:solidFill>
                  <a:schemeClr val="bg1"/>
                </a:solidFill>
                <a:latin typeface="Franklin Gothic Demi Cond" panose="020B0706030402020204" pitchFamily="34" charset="0"/>
              </a:rPr>
              <a:t>Daniel </a:t>
            </a:r>
            <a:r>
              <a:rPr lang="en-US" sz="3200" dirty="0" err="1">
                <a:ln w="3175">
                  <a:noFill/>
                </a:ln>
                <a:solidFill>
                  <a:schemeClr val="bg1"/>
                </a:solidFill>
                <a:latin typeface="Franklin Gothic Demi Cond" panose="020B0706030402020204" pitchFamily="34" charset="0"/>
              </a:rPr>
              <a:t>Masys,MD</a:t>
            </a:r>
            <a:br>
              <a:rPr lang="en-US" sz="3200" dirty="0">
                <a:ln w="3175">
                  <a:noFill/>
                </a:ln>
                <a:solidFill>
                  <a:schemeClr val="bg1"/>
                </a:solidFill>
                <a:latin typeface="Franklin Gothic Demi Cond" panose="020B0706030402020204" pitchFamily="34" charset="0"/>
              </a:rPr>
            </a:br>
            <a:r>
              <a:rPr lang="en-US" sz="3200" dirty="0">
                <a:ln w="3175">
                  <a:noFill/>
                </a:ln>
                <a:solidFill>
                  <a:schemeClr val="bg1"/>
                </a:solidFill>
                <a:latin typeface="Franklin Gothic Demi Cond" panose="020B0706030402020204" pitchFamily="34" charset="0"/>
              </a:rPr>
              <a:t>Co-chair, strategic planning  subcommittee</a:t>
            </a:r>
            <a:br>
              <a:rPr lang="en-US" sz="3200" dirty="0">
                <a:ln w="3175">
                  <a:noFill/>
                </a:ln>
                <a:solidFill>
                  <a:schemeClr val="bg1"/>
                </a:solidFill>
                <a:latin typeface="Franklin Gothic Demi Cond" panose="020B0706030402020204" pitchFamily="34" charset="0"/>
              </a:rPr>
            </a:br>
            <a:r>
              <a:rPr lang="en-US" sz="3200" dirty="0" err="1">
                <a:ln w="3175">
                  <a:noFill/>
                </a:ln>
                <a:solidFill>
                  <a:schemeClr val="bg1"/>
                </a:solidFill>
                <a:latin typeface="Franklin Gothic Demi Cond" panose="020B0706030402020204" pitchFamily="34" charset="0"/>
              </a:rPr>
              <a:t>NLM</a:t>
            </a:r>
            <a:r>
              <a:rPr lang="en-US" sz="3200" dirty="0">
                <a:ln w="3175">
                  <a:noFill/>
                </a:ln>
                <a:solidFill>
                  <a:schemeClr val="bg1"/>
                </a:solidFill>
                <a:latin typeface="Franklin Gothic Demi Cond" panose="020B0706030402020204" pitchFamily="34" charset="0"/>
              </a:rPr>
              <a:t> Board of Regents</a:t>
            </a:r>
          </a:p>
        </p:txBody>
      </p:sp>
      <p:sp>
        <p:nvSpPr>
          <p:cNvPr id="5" name="Rectangle 4" descr="MLA 17 screenshot poster" title="MLA 17"/>
          <p:cNvSpPr/>
          <p:nvPr/>
        </p:nvSpPr>
        <p:spPr>
          <a:xfrm>
            <a:off x="10665156" y="4596714"/>
            <a:ext cx="1482345" cy="1474564"/>
          </a:xfrm>
          <a:prstGeom prst="rect">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descr="MLA 17 screenshot poster" title="MLA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0709655" y="4646741"/>
            <a:ext cx="1482345" cy="1474564"/>
          </a:xfrm>
          <a:prstGeom prst="rect">
            <a:avLst/>
          </a:prstGeom>
        </p:spPr>
      </p:pic>
    </p:spTree>
    <p:extLst>
      <p:ext uri="{BB962C8B-B14F-4D97-AF65-F5344CB8AC3E}">
        <p14:creationId xmlns:p14="http://schemas.microsoft.com/office/powerpoint/2010/main" val="21260915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showMasterSp="0">
  <p:cSld>
    <p:bg>
      <p:bgPr>
        <a:solidFill>
          <a:schemeClr val="tx1"/>
        </a:solidFill>
        <a:effectLst/>
      </p:bgPr>
    </p:bg>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Screenshot of the UW biomedical informatics in Sequim, Washington</a:t>
            </a:r>
            <a:endParaRPr lang="en-US" dirty="0"/>
          </a:p>
        </p:txBody>
      </p:sp>
      <p:pic>
        <p:nvPicPr>
          <p:cNvPr id="6146" name="Picture 2" descr="Image of a mountain retrieved from http://www.blueribbonfarmsassociation.com/Gallery/Bluff_MtBaker.jpg" title="Screenshot of the UW biomedical informatics in Sequim, Washington"/>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129460" y="457200"/>
            <a:ext cx="8174382" cy="586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extBox 1"/>
          <p:cNvSpPr txBox="1"/>
          <p:nvPr/>
        </p:nvSpPr>
        <p:spPr>
          <a:xfrm>
            <a:off x="2480642" y="492401"/>
            <a:ext cx="7823200" cy="830997"/>
          </a:xfrm>
          <a:prstGeom prst="rect">
            <a:avLst/>
          </a:prstGeom>
          <a:noFill/>
        </p:spPr>
        <p:txBody>
          <a:bodyPr>
            <a:spAutoFit/>
          </a:bodyPr>
          <a:lstStyle/>
          <a:p>
            <a:pPr algn="ctr">
              <a:defRPr/>
            </a:pPr>
            <a:r>
              <a:rPr lang="en-US" sz="2400" b="1" dirty="0">
                <a:latin typeface="+mn-lt"/>
              </a:rPr>
              <a:t>Greetings from </a:t>
            </a:r>
            <a:r>
              <a:rPr lang="en-US" sz="2400" b="1">
                <a:latin typeface="+mn-lt"/>
              </a:rPr>
              <a:t>the Sequim, </a:t>
            </a:r>
            <a:r>
              <a:rPr lang="en-US" sz="2400" b="1" dirty="0">
                <a:latin typeface="+mn-lt"/>
              </a:rPr>
              <a:t>WA division of </a:t>
            </a:r>
          </a:p>
          <a:p>
            <a:pPr algn="ctr">
              <a:defRPr/>
            </a:pPr>
            <a:r>
              <a:rPr lang="en-US" sz="2400" b="1" dirty="0">
                <a:latin typeface="+mn-lt"/>
              </a:rPr>
              <a:t>UW biomedical informatics</a:t>
            </a:r>
          </a:p>
        </p:txBody>
      </p:sp>
      <p:cxnSp>
        <p:nvCxnSpPr>
          <p:cNvPr id="4" name="Straight Arrow Connector 3" descr="Arrow pointing to the Sequim, WA division of UW biomedical informatics" title="Arrow"/>
          <p:cNvCxnSpPr/>
          <p:nvPr/>
        </p:nvCxnSpPr>
        <p:spPr>
          <a:xfrm>
            <a:off x="6443319" y="1323398"/>
            <a:ext cx="0" cy="2024062"/>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sp>
        <p:nvSpPr>
          <p:cNvPr id="3" name="Rectangle 2" descr="Black Box" title="Black Box"/>
          <p:cNvSpPr/>
          <p:nvPr/>
        </p:nvSpPr>
        <p:spPr>
          <a:xfrm>
            <a:off x="10128251" y="238539"/>
            <a:ext cx="586132" cy="6301409"/>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214313000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66343"/>
            <a:ext cx="10515600" cy="1325563"/>
          </a:xfrm>
        </p:spPr>
        <p:txBody>
          <a:bodyPr/>
          <a:lstStyle/>
          <a:p>
            <a:r>
              <a:rPr lang="en-US" dirty="0" err="1"/>
              <a:t>NLM</a:t>
            </a:r>
            <a:r>
              <a:rPr lang="en-US" dirty="0"/>
              <a:t> Strategic Planning Timeline</a:t>
            </a:r>
          </a:p>
        </p:txBody>
      </p:sp>
      <p:sp>
        <p:nvSpPr>
          <p:cNvPr id="3" name="Content Placeholder 2"/>
          <p:cNvSpPr>
            <a:spLocks noGrp="1"/>
          </p:cNvSpPr>
          <p:nvPr>
            <p:ph idx="1"/>
          </p:nvPr>
        </p:nvSpPr>
        <p:spPr>
          <a:xfrm>
            <a:off x="838200" y="1332880"/>
            <a:ext cx="10515600" cy="4351338"/>
          </a:xfrm>
        </p:spPr>
        <p:txBody>
          <a:bodyPr>
            <a:normAutofit fontScale="92500" lnSpcReduction="20000"/>
          </a:bodyPr>
          <a:lstStyle/>
          <a:p>
            <a:r>
              <a:rPr lang="en-US" dirty="0"/>
              <a:t>Board of Regents “Planning to Plan” discussions September 2016</a:t>
            </a:r>
          </a:p>
          <a:p>
            <a:r>
              <a:rPr lang="en-US" dirty="0"/>
              <a:t>Four topic areas developed (October-December 2016)</a:t>
            </a:r>
          </a:p>
          <a:p>
            <a:pPr lvl="1"/>
            <a:r>
              <a:rPr lang="en-US" sz="2800" dirty="0"/>
              <a:t>Advancing Biomedical Discovery and Translational Science </a:t>
            </a:r>
          </a:p>
          <a:p>
            <a:pPr lvl="1"/>
            <a:r>
              <a:rPr lang="en-US" sz="2800" dirty="0"/>
              <a:t>Supporting the Public’s Health</a:t>
            </a:r>
          </a:p>
          <a:p>
            <a:pPr lvl="1"/>
            <a:r>
              <a:rPr lang="en-US" sz="2800" dirty="0"/>
              <a:t>Building Collections to Support Discovery and Health in the 21st Century</a:t>
            </a:r>
          </a:p>
          <a:p>
            <a:pPr lvl="1"/>
            <a:r>
              <a:rPr lang="en-US" sz="2800" dirty="0"/>
              <a:t>Advancing Data Science, Open Science, Biomedical Informatics</a:t>
            </a:r>
          </a:p>
          <a:p>
            <a:r>
              <a:rPr lang="en-US" dirty="0"/>
              <a:t>65 working group members selected from &gt; 200 nominees, </a:t>
            </a:r>
            <a:br>
              <a:rPr lang="en-US" dirty="0"/>
            </a:br>
            <a:r>
              <a:rPr lang="en-US" dirty="0"/>
              <a:t>    (December 2016-January 2017)</a:t>
            </a:r>
          </a:p>
          <a:p>
            <a:r>
              <a:rPr lang="en-US" dirty="0"/>
              <a:t>Request for Information published November – January, 111 responses received</a:t>
            </a:r>
          </a:p>
          <a:p>
            <a:r>
              <a:rPr lang="en-US" dirty="0"/>
              <a:t>NLM Town Hall meeting February 15, 2017.  500 staff participated</a:t>
            </a:r>
          </a:p>
        </p:txBody>
      </p:sp>
    </p:spTree>
    <p:extLst>
      <p:ext uri="{BB962C8B-B14F-4D97-AF65-F5344CB8AC3E}">
        <p14:creationId xmlns:p14="http://schemas.microsoft.com/office/powerpoint/2010/main" val="121716467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08383" y="86830"/>
            <a:ext cx="10515600" cy="1003694"/>
          </a:xfrm>
          <a:ln w="28575">
            <a:solidFill>
              <a:schemeClr val="tx1"/>
            </a:solidFill>
          </a:ln>
        </p:spPr>
        <p:txBody>
          <a:bodyPr/>
          <a:lstStyle/>
          <a:p>
            <a:pPr algn="ctr"/>
            <a:r>
              <a:rPr lang="en-US" dirty="0"/>
              <a:t>Planning process schema</a:t>
            </a:r>
          </a:p>
        </p:txBody>
      </p:sp>
      <p:sp>
        <p:nvSpPr>
          <p:cNvPr id="4" name="TextBox 3"/>
          <p:cNvSpPr txBox="1"/>
          <p:nvPr/>
        </p:nvSpPr>
        <p:spPr>
          <a:xfrm>
            <a:off x="516835" y="1090523"/>
            <a:ext cx="2882348" cy="1200329"/>
          </a:xfrm>
          <a:prstGeom prst="rect">
            <a:avLst/>
          </a:prstGeom>
          <a:noFill/>
          <a:ln w="28575">
            <a:solidFill>
              <a:srgbClr val="0070C0"/>
            </a:solidFill>
          </a:ln>
        </p:spPr>
        <p:txBody>
          <a:bodyPr wrap="square" rtlCol="0">
            <a:spAutoFit/>
          </a:bodyPr>
          <a:lstStyle/>
          <a:p>
            <a:pPr algn="ctr"/>
            <a:r>
              <a:rPr lang="en-US" sz="2400" dirty="0"/>
              <a:t>Request for Information responses</a:t>
            </a:r>
          </a:p>
        </p:txBody>
      </p:sp>
      <p:sp>
        <p:nvSpPr>
          <p:cNvPr id="5" name="TextBox 4"/>
          <p:cNvSpPr txBox="1"/>
          <p:nvPr/>
        </p:nvSpPr>
        <p:spPr>
          <a:xfrm>
            <a:off x="516835" y="2564458"/>
            <a:ext cx="2882348" cy="830997"/>
          </a:xfrm>
          <a:prstGeom prst="rect">
            <a:avLst/>
          </a:prstGeom>
          <a:noFill/>
          <a:ln w="28575">
            <a:solidFill>
              <a:srgbClr val="0070C0"/>
            </a:solidFill>
          </a:ln>
        </p:spPr>
        <p:txBody>
          <a:bodyPr wrap="square" rtlCol="0">
            <a:spAutoFit/>
          </a:bodyPr>
          <a:lstStyle/>
          <a:p>
            <a:pPr algn="ctr"/>
            <a:r>
              <a:rPr lang="en-US" sz="2400" dirty="0"/>
              <a:t>Town Hall  and Suggestion Box Input</a:t>
            </a:r>
          </a:p>
        </p:txBody>
      </p:sp>
      <p:sp>
        <p:nvSpPr>
          <p:cNvPr id="7" name="TextBox 6"/>
          <p:cNvSpPr txBox="1"/>
          <p:nvPr/>
        </p:nvSpPr>
        <p:spPr>
          <a:xfrm>
            <a:off x="516835" y="3596177"/>
            <a:ext cx="2882348" cy="1200329"/>
          </a:xfrm>
          <a:prstGeom prst="rect">
            <a:avLst/>
          </a:prstGeom>
          <a:noFill/>
          <a:ln w="28575">
            <a:solidFill>
              <a:srgbClr val="0070C0"/>
            </a:solidFill>
          </a:ln>
        </p:spPr>
        <p:txBody>
          <a:bodyPr wrap="square" rtlCol="0">
            <a:spAutoFit/>
          </a:bodyPr>
          <a:lstStyle/>
          <a:p>
            <a:pPr algn="ctr"/>
            <a:r>
              <a:rPr lang="en-US" sz="2400" dirty="0"/>
              <a:t>Regents</a:t>
            </a:r>
          </a:p>
          <a:p>
            <a:pPr algn="ctr"/>
            <a:r>
              <a:rPr lang="en-US" sz="2400" dirty="0"/>
              <a:t>Discussions and Questions</a:t>
            </a:r>
          </a:p>
        </p:txBody>
      </p:sp>
      <p:sp>
        <p:nvSpPr>
          <p:cNvPr id="6" name="TextBox 5"/>
          <p:cNvSpPr txBox="1"/>
          <p:nvPr/>
        </p:nvSpPr>
        <p:spPr>
          <a:xfrm>
            <a:off x="516835" y="4924866"/>
            <a:ext cx="2882348" cy="1200329"/>
          </a:xfrm>
          <a:prstGeom prst="rect">
            <a:avLst/>
          </a:prstGeom>
          <a:noFill/>
          <a:ln w="28575">
            <a:solidFill>
              <a:srgbClr val="0070C0"/>
            </a:solidFill>
          </a:ln>
        </p:spPr>
        <p:txBody>
          <a:bodyPr wrap="square" rtlCol="0">
            <a:spAutoFit/>
          </a:bodyPr>
          <a:lstStyle/>
          <a:p>
            <a:pPr algn="ctr"/>
            <a:r>
              <a:rPr lang="en-US" sz="2400" dirty="0"/>
              <a:t>Working Group </a:t>
            </a:r>
            <a:br>
              <a:rPr lang="en-US" sz="2400" dirty="0"/>
            </a:br>
            <a:r>
              <a:rPr lang="en-US" sz="2400" dirty="0"/>
              <a:t>Discussions and Reports</a:t>
            </a:r>
          </a:p>
        </p:txBody>
      </p:sp>
      <p:sp>
        <p:nvSpPr>
          <p:cNvPr id="23" name="TextBox 22"/>
          <p:cNvSpPr txBox="1"/>
          <p:nvPr/>
        </p:nvSpPr>
        <p:spPr>
          <a:xfrm>
            <a:off x="4625009" y="1090522"/>
            <a:ext cx="2882348" cy="461665"/>
          </a:xfrm>
          <a:prstGeom prst="rect">
            <a:avLst/>
          </a:prstGeom>
          <a:noFill/>
          <a:ln w="28575">
            <a:solidFill>
              <a:srgbClr val="0070C0"/>
            </a:solidFill>
          </a:ln>
        </p:spPr>
        <p:txBody>
          <a:bodyPr wrap="square" rtlCol="0">
            <a:spAutoFit/>
          </a:bodyPr>
          <a:lstStyle/>
          <a:p>
            <a:pPr algn="ctr"/>
            <a:r>
              <a:rPr lang="en-US" sz="2400" dirty="0"/>
              <a:t>NIH Strategic Plan</a:t>
            </a:r>
          </a:p>
        </p:txBody>
      </p:sp>
      <p:sp>
        <p:nvSpPr>
          <p:cNvPr id="8" name="TextBox 7"/>
          <p:cNvSpPr txBox="1"/>
          <p:nvPr/>
        </p:nvSpPr>
        <p:spPr>
          <a:xfrm>
            <a:off x="4625009" y="2335321"/>
            <a:ext cx="2882348" cy="2308324"/>
          </a:xfrm>
          <a:prstGeom prst="rect">
            <a:avLst/>
          </a:prstGeom>
          <a:noFill/>
          <a:ln w="28575">
            <a:solidFill>
              <a:srgbClr val="0070C0"/>
            </a:solidFill>
          </a:ln>
        </p:spPr>
        <p:txBody>
          <a:bodyPr wrap="square" rtlCol="0">
            <a:spAutoFit/>
          </a:bodyPr>
          <a:lstStyle/>
          <a:p>
            <a:pPr algn="ctr"/>
            <a:r>
              <a:rPr lang="en-US" sz="2400" dirty="0"/>
              <a:t>Regents Planning Subcommittee</a:t>
            </a:r>
          </a:p>
          <a:p>
            <a:pPr algn="ctr"/>
            <a:endParaRPr lang="en-US" sz="2400" dirty="0"/>
          </a:p>
          <a:p>
            <a:pPr algn="ctr"/>
            <a:r>
              <a:rPr lang="en-US" sz="2400" dirty="0"/>
              <a:t>Draft report for</a:t>
            </a:r>
          </a:p>
          <a:p>
            <a:pPr algn="ctr"/>
            <a:r>
              <a:rPr lang="en-US" sz="2400" dirty="0"/>
              <a:t>September 2017  </a:t>
            </a:r>
            <a:r>
              <a:rPr lang="en-US" sz="2400" dirty="0" err="1"/>
              <a:t>BoR</a:t>
            </a:r>
            <a:r>
              <a:rPr lang="en-US" sz="2400" dirty="0"/>
              <a:t> meeting</a:t>
            </a:r>
          </a:p>
        </p:txBody>
      </p:sp>
      <p:sp>
        <p:nvSpPr>
          <p:cNvPr id="26" name="TextBox 25"/>
          <p:cNvSpPr txBox="1"/>
          <p:nvPr/>
        </p:nvSpPr>
        <p:spPr>
          <a:xfrm>
            <a:off x="4273826" y="5248655"/>
            <a:ext cx="3488636" cy="830997"/>
          </a:xfrm>
          <a:prstGeom prst="rect">
            <a:avLst/>
          </a:prstGeom>
          <a:noFill/>
          <a:ln w="28575">
            <a:solidFill>
              <a:srgbClr val="0070C0"/>
            </a:solidFill>
          </a:ln>
        </p:spPr>
        <p:txBody>
          <a:bodyPr wrap="square" rtlCol="0">
            <a:spAutoFit/>
          </a:bodyPr>
          <a:lstStyle/>
          <a:p>
            <a:pPr algn="ctr"/>
            <a:r>
              <a:rPr lang="en-US" sz="2400" dirty="0"/>
              <a:t>2015 </a:t>
            </a:r>
            <a:r>
              <a:rPr lang="en-US" sz="2400" dirty="0" err="1"/>
              <a:t>NLM</a:t>
            </a:r>
            <a:r>
              <a:rPr lang="en-US" sz="2400" dirty="0"/>
              <a:t> Working Group</a:t>
            </a:r>
            <a:br>
              <a:rPr lang="en-US" sz="2400" dirty="0"/>
            </a:br>
            <a:r>
              <a:rPr lang="en-US" sz="2400" dirty="0"/>
              <a:t>Report to NIH Director</a:t>
            </a:r>
          </a:p>
        </p:txBody>
      </p:sp>
      <p:sp>
        <p:nvSpPr>
          <p:cNvPr id="9" name="TextBox 8"/>
          <p:cNvSpPr txBox="1"/>
          <p:nvPr/>
        </p:nvSpPr>
        <p:spPr>
          <a:xfrm>
            <a:off x="8633792" y="2781914"/>
            <a:ext cx="2882348" cy="1569660"/>
          </a:xfrm>
          <a:prstGeom prst="rect">
            <a:avLst/>
          </a:prstGeom>
          <a:noFill/>
          <a:ln w="28575">
            <a:solidFill>
              <a:srgbClr val="0070C0"/>
            </a:solidFill>
          </a:ln>
        </p:spPr>
        <p:txBody>
          <a:bodyPr wrap="square" rtlCol="0">
            <a:spAutoFit/>
          </a:bodyPr>
          <a:lstStyle/>
          <a:p>
            <a:pPr algn="ctr"/>
            <a:r>
              <a:rPr lang="en-US" sz="2400" dirty="0"/>
              <a:t>Full Regents Review, Editing and Approval</a:t>
            </a:r>
          </a:p>
          <a:p>
            <a:pPr algn="ctr"/>
            <a:endParaRPr lang="en-US" sz="2400" dirty="0"/>
          </a:p>
          <a:p>
            <a:pPr algn="ctr"/>
            <a:r>
              <a:rPr lang="en-US" sz="2400" dirty="0"/>
              <a:t>Fall 2017</a:t>
            </a:r>
          </a:p>
        </p:txBody>
      </p:sp>
      <p:cxnSp>
        <p:nvCxnSpPr>
          <p:cNvPr id="11" name="Straight Arrow Connector 10" descr="picture of an arrow pointing downward to regents planning subcommittee box" title="Planning process schema diagram"/>
          <p:cNvCxnSpPr/>
          <p:nvPr/>
        </p:nvCxnSpPr>
        <p:spPr>
          <a:xfrm>
            <a:off x="3637722" y="1690687"/>
            <a:ext cx="786847" cy="873771"/>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12" name="Straight Arrow Connector 11" descr="picture of an arrow pointing upward to the regents planning subcommittee box." title="Planning process schema diagram"/>
          <p:cNvCxnSpPr/>
          <p:nvPr/>
        </p:nvCxnSpPr>
        <p:spPr>
          <a:xfrm flipV="1">
            <a:off x="3581400" y="4370243"/>
            <a:ext cx="871330" cy="1109247"/>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16" name="Straight Arrow Connector 15" descr="picture of an arrow pointing towards the regents planning subcommittee box." title="planning process schema diagram"/>
          <p:cNvCxnSpPr/>
          <p:nvPr/>
        </p:nvCxnSpPr>
        <p:spPr>
          <a:xfrm>
            <a:off x="3609561" y="2979956"/>
            <a:ext cx="815008" cy="415499"/>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18" name="Straight Arrow Connector 17" descr="picture of an arrow pointing towards the regents planning subcommittee box." title="Planning process schema diagram"/>
          <p:cNvCxnSpPr/>
          <p:nvPr/>
        </p:nvCxnSpPr>
        <p:spPr>
          <a:xfrm flipV="1">
            <a:off x="3581400" y="3866716"/>
            <a:ext cx="843169" cy="318861"/>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descr="Picture of an arrow pointing towards the Full Regents Review Editing and Approval box." title="planning process schema diagram"/>
          <p:cNvCxnSpPr/>
          <p:nvPr/>
        </p:nvCxnSpPr>
        <p:spPr>
          <a:xfrm>
            <a:off x="7762462" y="3585413"/>
            <a:ext cx="626164" cy="0"/>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24" name="Straight Arrow Connector 23" descr="Picture of an arrow pointing downwards to the Regents Planning Subcommitee box." title="Planning process schema diagram"/>
          <p:cNvCxnSpPr/>
          <p:nvPr/>
        </p:nvCxnSpPr>
        <p:spPr>
          <a:xfrm>
            <a:off x="6066183" y="1646217"/>
            <a:ext cx="0" cy="689104"/>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27" name="Straight Arrow Connector 26" descr="Picture of an arrow pointing upwards to the Regents Planning Subcommitee box." title="Planning process schema diagram"/>
          <p:cNvCxnSpPr/>
          <p:nvPr/>
        </p:nvCxnSpPr>
        <p:spPr>
          <a:xfrm>
            <a:off x="6042992" y="5319602"/>
            <a:ext cx="0" cy="0"/>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cxnSp>
        <p:nvCxnSpPr>
          <p:cNvPr id="31" name="Straight Arrow Connector 30" descr="Picture of an arrow pointing upwards to the Regents Planning Subcommitee box." title="Planning process schema diagram"/>
          <p:cNvCxnSpPr/>
          <p:nvPr/>
        </p:nvCxnSpPr>
        <p:spPr>
          <a:xfrm flipV="1">
            <a:off x="6042991" y="4785742"/>
            <a:ext cx="0" cy="462913"/>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964331771"/>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86221"/>
            <a:ext cx="10515600" cy="1325563"/>
          </a:xfrm>
        </p:spPr>
        <p:txBody>
          <a:bodyPr/>
          <a:lstStyle/>
          <a:p>
            <a:r>
              <a:rPr lang="en-US" dirty="0"/>
              <a:t>Working group chairs</a:t>
            </a:r>
          </a:p>
        </p:txBody>
      </p:sp>
      <p:sp>
        <p:nvSpPr>
          <p:cNvPr id="3" name="Content Placeholder 2"/>
          <p:cNvSpPr>
            <a:spLocks noGrp="1"/>
          </p:cNvSpPr>
          <p:nvPr>
            <p:ph idx="1"/>
          </p:nvPr>
        </p:nvSpPr>
        <p:spPr>
          <a:xfrm>
            <a:off x="838200" y="1511784"/>
            <a:ext cx="10515600" cy="4351338"/>
          </a:xfrm>
        </p:spPr>
        <p:txBody>
          <a:bodyPr>
            <a:normAutofit fontScale="92500"/>
          </a:bodyPr>
          <a:lstStyle/>
          <a:p>
            <a:r>
              <a:rPr lang="en-US" sz="3200" dirty="0"/>
              <a:t>Advancing Biomedical Discovery and Translational Science</a:t>
            </a:r>
          </a:p>
          <a:p>
            <a:pPr lvl="1"/>
            <a:r>
              <a:rPr lang="en-US" dirty="0"/>
              <a:t>Arthur S. Levine,  MD. Vice Chancellor and Dean, Univ. Pittsburgh </a:t>
            </a:r>
            <a:r>
              <a:rPr lang="en-US" dirty="0" err="1"/>
              <a:t>Schl</a:t>
            </a:r>
            <a:r>
              <a:rPr lang="en-US" dirty="0"/>
              <a:t> of Med</a:t>
            </a:r>
          </a:p>
          <a:p>
            <a:r>
              <a:rPr lang="en-US" sz="3200" dirty="0"/>
              <a:t>Supporting the Public’s Health</a:t>
            </a:r>
          </a:p>
          <a:p>
            <a:pPr lvl="1"/>
            <a:r>
              <a:rPr lang="en-US" dirty="0"/>
              <a:t>Suzanne Bakken, PhD, RN.  Nursing and Biomedical Informatics, Columbia Univ.</a:t>
            </a:r>
          </a:p>
          <a:p>
            <a:r>
              <a:rPr lang="en-US" sz="3200" dirty="0"/>
              <a:t>Building Collections to Support Discovery and Health in the 21st Century</a:t>
            </a:r>
          </a:p>
          <a:p>
            <a:pPr lvl="1"/>
            <a:r>
              <a:rPr lang="en-US" dirty="0"/>
              <a:t>Patricia </a:t>
            </a:r>
            <a:r>
              <a:rPr lang="en-US" dirty="0" err="1"/>
              <a:t>Thibodeau</a:t>
            </a:r>
            <a:r>
              <a:rPr lang="en-US" dirty="0"/>
              <a:t>, MLS, MBA.  Duke Medical Center Library</a:t>
            </a:r>
          </a:p>
          <a:p>
            <a:r>
              <a:rPr lang="en-US" sz="3200" dirty="0"/>
              <a:t>Advancing Data Science, Open Science, Biomedical Informatics</a:t>
            </a:r>
          </a:p>
          <a:p>
            <a:pPr lvl="1"/>
            <a:r>
              <a:rPr lang="en-US" dirty="0"/>
              <a:t>Russ Altman, MD, PhD.  Stanford Biomedical Informatics </a:t>
            </a:r>
          </a:p>
          <a:p>
            <a:pPr marL="0" indent="0">
              <a:buNone/>
            </a:pPr>
            <a:endParaRPr lang="en-US" dirty="0"/>
          </a:p>
        </p:txBody>
      </p:sp>
    </p:spTree>
    <p:extLst>
      <p:ext uri="{BB962C8B-B14F-4D97-AF65-F5344CB8AC3E}">
        <p14:creationId xmlns:p14="http://schemas.microsoft.com/office/powerpoint/2010/main" val="235335703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38539" y="7317"/>
            <a:ext cx="11529391" cy="1325563"/>
          </a:xfrm>
        </p:spPr>
        <p:txBody>
          <a:bodyPr/>
          <a:lstStyle/>
          <a:p>
            <a:r>
              <a:rPr lang="en-US" dirty="0"/>
              <a:t>Combined Roster: 65 working group participants, </a:t>
            </a:r>
          </a:p>
        </p:txBody>
      </p:sp>
      <p:sp>
        <p:nvSpPr>
          <p:cNvPr id="3" name="Content Placeholder 2"/>
          <p:cNvSpPr>
            <a:spLocks noGrp="1"/>
          </p:cNvSpPr>
          <p:nvPr>
            <p:ph idx="1"/>
          </p:nvPr>
        </p:nvSpPr>
        <p:spPr>
          <a:xfrm>
            <a:off x="1351721" y="1175725"/>
            <a:ext cx="3694043" cy="5147433"/>
          </a:xfrm>
        </p:spPr>
        <p:txBody>
          <a:bodyPr>
            <a:normAutofit fontScale="85000" lnSpcReduction="20000"/>
          </a:bodyPr>
          <a:lstStyle/>
          <a:p>
            <a:pPr marL="0" indent="0">
              <a:buNone/>
            </a:pPr>
            <a:r>
              <a:rPr lang="en-US" dirty="0"/>
              <a:t>Adler-Milstein, Julia</a:t>
            </a:r>
            <a:br>
              <a:rPr lang="en-US" dirty="0"/>
            </a:br>
            <a:r>
              <a:rPr lang="en-US" dirty="0"/>
              <a:t>Anderson, Todd</a:t>
            </a:r>
            <a:br>
              <a:rPr lang="en-US" dirty="0"/>
            </a:br>
            <a:r>
              <a:rPr lang="en-US" dirty="0"/>
              <a:t>Armstrong, Greg</a:t>
            </a:r>
            <a:br>
              <a:rPr lang="en-US" dirty="0"/>
            </a:br>
            <a:r>
              <a:rPr lang="en-US" dirty="0"/>
              <a:t>Arnott-Smith, Catherine</a:t>
            </a:r>
            <a:br>
              <a:rPr lang="en-US" dirty="0"/>
            </a:br>
            <a:r>
              <a:rPr lang="en-US" dirty="0"/>
              <a:t>Bakken, Suzanne</a:t>
            </a:r>
            <a:br>
              <a:rPr lang="en-US" dirty="0"/>
            </a:br>
            <a:r>
              <a:rPr lang="en-US" dirty="0"/>
              <a:t>Barger, </a:t>
            </a:r>
            <a:r>
              <a:rPr lang="en-US" dirty="0" err="1"/>
              <a:t>Renae</a:t>
            </a:r>
            <a:br>
              <a:rPr lang="en-US" dirty="0"/>
            </a:br>
            <a:r>
              <a:rPr lang="en-US" dirty="0"/>
              <a:t>Berman, Francine</a:t>
            </a:r>
            <a:br>
              <a:rPr lang="en-US" dirty="0"/>
            </a:br>
            <a:r>
              <a:rPr lang="en-US" dirty="0"/>
              <a:t>Bernard, Amy</a:t>
            </a:r>
            <a:br>
              <a:rPr lang="en-US" dirty="0"/>
            </a:br>
            <a:r>
              <a:rPr lang="en-US" dirty="0"/>
              <a:t>Borgman, Christine</a:t>
            </a:r>
            <a:br>
              <a:rPr lang="en-US" dirty="0"/>
            </a:br>
            <a:r>
              <a:rPr lang="en-US" dirty="0"/>
              <a:t>Brown, Laura</a:t>
            </a:r>
            <a:br>
              <a:rPr lang="en-US" dirty="0"/>
            </a:br>
            <a:r>
              <a:rPr lang="en-US" dirty="0"/>
              <a:t>Califf, Rob</a:t>
            </a:r>
            <a:br>
              <a:rPr lang="en-US" dirty="0"/>
            </a:br>
            <a:r>
              <a:rPr lang="en-US" dirty="0"/>
              <a:t>Chapman, Wendy</a:t>
            </a:r>
            <a:br>
              <a:rPr lang="en-US" dirty="0"/>
            </a:br>
            <a:r>
              <a:rPr lang="en-US" dirty="0"/>
              <a:t>Choudhury, Sayeed</a:t>
            </a:r>
            <a:br>
              <a:rPr lang="en-US" dirty="0"/>
            </a:br>
            <a:r>
              <a:rPr lang="en-US" dirty="0"/>
              <a:t>Cooper, Yolanda</a:t>
            </a:r>
            <a:br>
              <a:rPr lang="en-US" dirty="0"/>
            </a:br>
            <a:r>
              <a:rPr lang="en-US" dirty="0"/>
              <a:t>Crocker, Wayne</a:t>
            </a:r>
            <a:br>
              <a:rPr lang="en-US" dirty="0"/>
            </a:br>
            <a:r>
              <a:rPr lang="en-US" dirty="0"/>
              <a:t>Cullen, Theresa</a:t>
            </a:r>
            <a:br>
              <a:rPr lang="en-US" dirty="0"/>
            </a:br>
            <a:r>
              <a:rPr lang="en-US" dirty="0"/>
              <a:t>Denny, Josh</a:t>
            </a:r>
            <a:br>
              <a:rPr lang="en-US" dirty="0"/>
            </a:br>
            <a:r>
              <a:rPr lang="en-US" dirty="0" err="1"/>
              <a:t>Elhadad</a:t>
            </a:r>
            <a:r>
              <a:rPr lang="en-US" dirty="0"/>
              <a:t>, </a:t>
            </a:r>
            <a:r>
              <a:rPr lang="en-US" dirty="0" err="1"/>
              <a:t>Noemie</a:t>
            </a:r>
            <a:br>
              <a:rPr lang="en-US" dirty="0"/>
            </a:br>
            <a:endParaRPr lang="en-US" dirty="0"/>
          </a:p>
        </p:txBody>
      </p:sp>
      <p:sp>
        <p:nvSpPr>
          <p:cNvPr id="5" name="Content Placeholder 2"/>
          <p:cNvSpPr txBox="1">
            <a:spLocks/>
          </p:cNvSpPr>
          <p:nvPr/>
        </p:nvSpPr>
        <p:spPr>
          <a:xfrm>
            <a:off x="6258335" y="1175726"/>
            <a:ext cx="3978969" cy="5147433"/>
          </a:xfrm>
          <a:prstGeom prst="rect">
            <a:avLst/>
          </a:prstGeom>
        </p:spPr>
        <p:txBody>
          <a:bodyPr vert="horz" lIns="91440" tIns="45720" rIns="91440" bIns="45720" rtlCol="0">
            <a:normAutofit fontScale="85000" lnSpcReduction="20000"/>
          </a:bodyPr>
          <a:lst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US" dirty="0"/>
              <a:t>Farber, Greg</a:t>
            </a:r>
            <a:br>
              <a:rPr lang="en-US" dirty="0"/>
            </a:br>
            <a:r>
              <a:rPr lang="en-US" dirty="0"/>
              <a:t>Faulkner, Judy</a:t>
            </a:r>
            <a:br>
              <a:rPr lang="en-US" dirty="0"/>
            </a:br>
            <a:r>
              <a:rPr lang="en-US" dirty="0" err="1"/>
              <a:t>Gaitan</a:t>
            </a:r>
            <a:r>
              <a:rPr lang="en-US" dirty="0"/>
              <a:t>, Marcela</a:t>
            </a:r>
            <a:br>
              <a:rPr lang="en-US" dirty="0"/>
            </a:br>
            <a:r>
              <a:rPr lang="en-US" dirty="0"/>
              <a:t>Godoy-</a:t>
            </a:r>
            <a:r>
              <a:rPr lang="en-US" dirty="0" err="1"/>
              <a:t>Vitorino</a:t>
            </a:r>
            <a:r>
              <a:rPr lang="en-US" dirty="0"/>
              <a:t>, </a:t>
            </a:r>
            <a:r>
              <a:rPr lang="en-US" dirty="0" err="1"/>
              <a:t>Filipa</a:t>
            </a:r>
            <a:br>
              <a:rPr lang="en-US" dirty="0"/>
            </a:br>
            <a:r>
              <a:rPr lang="en-US" dirty="0"/>
              <a:t>Gonzalez-Hernandez, Graciela</a:t>
            </a:r>
            <a:br>
              <a:rPr lang="en-US" dirty="0"/>
            </a:br>
            <a:r>
              <a:rPr lang="en-US" dirty="0"/>
              <a:t>Greenes, Robert</a:t>
            </a:r>
            <a:br>
              <a:rPr lang="en-US" dirty="0"/>
            </a:br>
            <a:r>
              <a:rPr lang="en-US" dirty="0" err="1"/>
              <a:t>Haricombe</a:t>
            </a:r>
            <a:r>
              <a:rPr lang="en-US" dirty="0"/>
              <a:t>, Lorraine</a:t>
            </a:r>
            <a:br>
              <a:rPr lang="en-US" dirty="0"/>
            </a:br>
            <a:r>
              <a:rPr lang="en-US" dirty="0"/>
              <a:t>Holmes, Kristi Lee</a:t>
            </a:r>
            <a:br>
              <a:rPr lang="en-US" dirty="0"/>
            </a:br>
            <a:r>
              <a:rPr lang="en-US" dirty="0"/>
              <a:t>Horvitz, Eric</a:t>
            </a:r>
            <a:br>
              <a:rPr lang="en-US" dirty="0"/>
            </a:br>
            <a:r>
              <a:rPr lang="en-US" dirty="0"/>
              <a:t>Hripcsak, George</a:t>
            </a:r>
            <a:br>
              <a:rPr lang="en-US" dirty="0"/>
            </a:br>
            <a:r>
              <a:rPr lang="en-US" dirty="0"/>
              <a:t>Jones, Shannon</a:t>
            </a:r>
            <a:br>
              <a:rPr lang="en-US" dirty="0"/>
            </a:br>
            <a:r>
              <a:rPr lang="en-US" dirty="0" err="1"/>
              <a:t>Kann</a:t>
            </a:r>
            <a:r>
              <a:rPr lang="en-US" dirty="0"/>
              <a:t>, </a:t>
            </a:r>
            <a:r>
              <a:rPr lang="en-US" dirty="0" err="1"/>
              <a:t>Maricel</a:t>
            </a:r>
            <a:br>
              <a:rPr lang="en-US" dirty="0"/>
            </a:br>
            <a:r>
              <a:rPr lang="en-US" dirty="0"/>
              <a:t>Klein-</a:t>
            </a:r>
            <a:r>
              <a:rPr lang="en-US" dirty="0" err="1"/>
              <a:t>Fedyshin</a:t>
            </a:r>
            <a:r>
              <a:rPr lang="en-US" dirty="0"/>
              <a:t>, Michele</a:t>
            </a:r>
            <a:br>
              <a:rPr lang="en-US" dirty="0"/>
            </a:br>
            <a:r>
              <a:rPr lang="en-US" dirty="0" err="1"/>
              <a:t>Kunze</a:t>
            </a:r>
            <a:r>
              <a:rPr lang="en-US" dirty="0"/>
              <a:t>, John</a:t>
            </a:r>
            <a:br>
              <a:rPr lang="en-US" dirty="0"/>
            </a:br>
            <a:r>
              <a:rPr lang="en-US" dirty="0" err="1"/>
              <a:t>Lappin</a:t>
            </a:r>
            <a:r>
              <a:rPr lang="en-US" dirty="0"/>
              <a:t>, Debra</a:t>
            </a:r>
            <a:br>
              <a:rPr lang="en-US" dirty="0"/>
            </a:br>
            <a:r>
              <a:rPr lang="en-US" dirty="0" err="1"/>
              <a:t>LaVenture</a:t>
            </a:r>
            <a:r>
              <a:rPr lang="en-US" dirty="0"/>
              <a:t>, Martin</a:t>
            </a:r>
            <a:br>
              <a:rPr lang="en-US" dirty="0"/>
            </a:br>
            <a:r>
              <a:rPr lang="en-US" dirty="0"/>
              <a:t>Levine, Arthur</a:t>
            </a:r>
            <a:br>
              <a:rPr lang="en-US" dirty="0"/>
            </a:br>
            <a:r>
              <a:rPr lang="en-US" dirty="0"/>
              <a:t>Lieberman Aiden, </a:t>
            </a:r>
            <a:r>
              <a:rPr lang="en-US" dirty="0" err="1"/>
              <a:t>Erez</a:t>
            </a:r>
            <a:endParaRPr lang="en-US" dirty="0"/>
          </a:p>
        </p:txBody>
      </p:sp>
    </p:spTree>
    <p:extLst>
      <p:ext uri="{BB962C8B-B14F-4D97-AF65-F5344CB8AC3E}">
        <p14:creationId xmlns:p14="http://schemas.microsoft.com/office/powerpoint/2010/main" val="388030815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38539" y="7317"/>
            <a:ext cx="11529391" cy="1325563"/>
          </a:xfrm>
        </p:spPr>
        <p:txBody>
          <a:bodyPr/>
          <a:lstStyle/>
          <a:p>
            <a:r>
              <a:rPr lang="en-US" dirty="0"/>
              <a:t>Combined Roster, cont’d</a:t>
            </a:r>
          </a:p>
        </p:txBody>
      </p:sp>
      <p:sp>
        <p:nvSpPr>
          <p:cNvPr id="6" name="Content Placeholder 2"/>
          <p:cNvSpPr txBox="1">
            <a:spLocks/>
          </p:cNvSpPr>
          <p:nvPr/>
        </p:nvSpPr>
        <p:spPr>
          <a:xfrm>
            <a:off x="1633326" y="1175727"/>
            <a:ext cx="3978969" cy="5147433"/>
          </a:xfrm>
          <a:prstGeom prst="rect">
            <a:avLst/>
          </a:prstGeom>
        </p:spPr>
        <p:txBody>
          <a:bodyPr vert="horz" lIns="91440" tIns="45720" rIns="91440" bIns="45720" rtlCol="0">
            <a:normAutofit fontScale="85000" lnSpcReduction="20000"/>
          </a:bodyPr>
          <a:lst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US" sz="3100" dirty="0"/>
              <a:t>Lindquist, Cynthia</a:t>
            </a:r>
            <a:br>
              <a:rPr lang="en-US" sz="3100" dirty="0"/>
            </a:br>
            <a:r>
              <a:rPr lang="en-US" sz="3100" dirty="0"/>
              <a:t>Mandl, Kenneth</a:t>
            </a:r>
            <a:br>
              <a:rPr lang="en-US" sz="3100" dirty="0"/>
            </a:br>
            <a:r>
              <a:rPr lang="en-US" sz="3100" dirty="0" err="1"/>
              <a:t>Marincola</a:t>
            </a:r>
            <a:r>
              <a:rPr lang="en-US" sz="3100" dirty="0"/>
              <a:t>, Elizabeth</a:t>
            </a:r>
            <a:br>
              <a:rPr lang="en-US" sz="3100" dirty="0"/>
            </a:br>
            <a:r>
              <a:rPr lang="en-US" sz="3100" dirty="0"/>
              <a:t>Martin, Sandra</a:t>
            </a:r>
            <a:br>
              <a:rPr lang="en-US" sz="3100" dirty="0"/>
            </a:br>
            <a:r>
              <a:rPr lang="en-US" sz="3100" dirty="0"/>
              <a:t>Matthews-Juarez, Patricia</a:t>
            </a:r>
            <a:br>
              <a:rPr lang="en-US" sz="3100" dirty="0"/>
            </a:br>
            <a:r>
              <a:rPr lang="en-US" sz="3100" dirty="0"/>
              <a:t>Mooney, Sean</a:t>
            </a:r>
            <a:br>
              <a:rPr lang="en-US" sz="3100" dirty="0"/>
            </a:br>
            <a:r>
              <a:rPr lang="en-US" sz="3100" dirty="0"/>
              <a:t>Nesbitt, Thomas</a:t>
            </a:r>
            <a:br>
              <a:rPr lang="en-US" sz="3100" dirty="0"/>
            </a:br>
            <a:r>
              <a:rPr lang="en-US" sz="3100" dirty="0" err="1"/>
              <a:t>Nosek</a:t>
            </a:r>
            <a:r>
              <a:rPr lang="en-US" sz="3100" dirty="0"/>
              <a:t>, Brian</a:t>
            </a:r>
            <a:br>
              <a:rPr lang="en-US" sz="3100" dirty="0"/>
            </a:br>
            <a:r>
              <a:rPr lang="en-US" sz="3100" dirty="0"/>
              <a:t>Ohno-Machado, Lucila</a:t>
            </a:r>
            <a:br>
              <a:rPr lang="en-US" sz="3100" dirty="0"/>
            </a:br>
            <a:r>
              <a:rPr lang="en-US" sz="3100" dirty="0"/>
              <a:t>Olds, James</a:t>
            </a:r>
            <a:br>
              <a:rPr lang="en-US" sz="3100" dirty="0"/>
            </a:br>
            <a:r>
              <a:rPr lang="en-US" sz="3100" dirty="0" err="1"/>
              <a:t>Overby</a:t>
            </a:r>
            <a:r>
              <a:rPr lang="en-US" sz="3100" dirty="0"/>
              <a:t>, Casey</a:t>
            </a:r>
            <a:br>
              <a:rPr lang="en-US" sz="3100" dirty="0"/>
            </a:br>
            <a:r>
              <a:rPr lang="en-US" sz="3100" dirty="0"/>
              <a:t>Pratt, Wanda</a:t>
            </a:r>
            <a:br>
              <a:rPr lang="en-US" sz="3100" dirty="0"/>
            </a:br>
            <a:r>
              <a:rPr lang="en-US" sz="3100" dirty="0" err="1"/>
              <a:t>Prindiville</a:t>
            </a:r>
            <a:r>
              <a:rPr lang="en-US" sz="3100" dirty="0"/>
              <a:t>, Sheila</a:t>
            </a:r>
            <a:br>
              <a:rPr lang="en-US" sz="3100" dirty="0"/>
            </a:br>
            <a:r>
              <a:rPr lang="en-US" sz="3100" dirty="0"/>
              <a:t>Rambo, Neil</a:t>
            </a:r>
            <a:br>
              <a:rPr lang="en-US" sz="3100" dirty="0"/>
            </a:br>
            <a:r>
              <a:rPr lang="en-US" sz="3100" dirty="0"/>
              <a:t>Read, Kevin</a:t>
            </a:r>
            <a:br>
              <a:rPr lang="en-US" sz="3100" dirty="0"/>
            </a:br>
            <a:br>
              <a:rPr lang="en-US" dirty="0"/>
            </a:br>
            <a:br>
              <a:rPr lang="en-US" dirty="0"/>
            </a:br>
            <a:endParaRPr lang="en-US" dirty="0"/>
          </a:p>
        </p:txBody>
      </p:sp>
      <p:sp>
        <p:nvSpPr>
          <p:cNvPr id="7" name="Content Placeholder 2"/>
          <p:cNvSpPr txBox="1">
            <a:spLocks/>
          </p:cNvSpPr>
          <p:nvPr/>
        </p:nvSpPr>
        <p:spPr>
          <a:xfrm>
            <a:off x="6755291" y="1175726"/>
            <a:ext cx="3978969" cy="5147433"/>
          </a:xfrm>
          <a:prstGeom prst="rect">
            <a:avLst/>
          </a:prstGeom>
        </p:spPr>
        <p:txBody>
          <a:bodyPr vert="horz" lIns="91440" tIns="45720" rIns="91440" bIns="45720" rtlCol="0">
            <a:normAutofit fontScale="92500" lnSpcReduction="20000"/>
          </a:bodyPr>
          <a:lst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marL="0" indent="0">
              <a:buNone/>
            </a:pPr>
            <a:r>
              <a:rPr lang="en-US" dirty="0"/>
              <a:t>Roberts, Richard</a:t>
            </a:r>
            <a:br>
              <a:rPr lang="en-US" dirty="0"/>
            </a:br>
            <a:r>
              <a:rPr lang="en-US" dirty="0"/>
              <a:t>Shaffer, Chris </a:t>
            </a:r>
            <a:br>
              <a:rPr lang="en-US" dirty="0"/>
            </a:br>
            <a:r>
              <a:rPr lang="en-US" dirty="0"/>
              <a:t>Shah, Nigam</a:t>
            </a:r>
            <a:br>
              <a:rPr lang="en-US" dirty="0"/>
            </a:br>
            <a:r>
              <a:rPr lang="en-US" dirty="0"/>
              <a:t>Schneider, Eric</a:t>
            </a:r>
            <a:br>
              <a:rPr lang="en-US" dirty="0"/>
            </a:br>
            <a:r>
              <a:rPr lang="en-US" dirty="0"/>
              <a:t>Seidman, Christine</a:t>
            </a:r>
            <a:br>
              <a:rPr lang="en-US" dirty="0"/>
            </a:br>
            <a:r>
              <a:rPr lang="en-US" dirty="0"/>
              <a:t>Stanley, R. Joe</a:t>
            </a:r>
            <a:br>
              <a:rPr lang="en-US" dirty="0"/>
            </a:br>
            <a:r>
              <a:rPr lang="en-US" dirty="0"/>
              <a:t>Stead, Bill</a:t>
            </a:r>
            <a:br>
              <a:rPr lang="en-US" dirty="0"/>
            </a:br>
            <a:r>
              <a:rPr lang="en-US" dirty="0"/>
              <a:t>Tang, Paul</a:t>
            </a:r>
            <a:br>
              <a:rPr lang="en-US" dirty="0"/>
            </a:br>
            <a:r>
              <a:rPr lang="en-US" dirty="0"/>
              <a:t>Taylor, Jacquelyn</a:t>
            </a:r>
            <a:br>
              <a:rPr lang="en-US" dirty="0"/>
            </a:br>
            <a:r>
              <a:rPr lang="en-US" dirty="0"/>
              <a:t>Taylor, Jill</a:t>
            </a:r>
            <a:br>
              <a:rPr lang="en-US" dirty="0"/>
            </a:br>
            <a:r>
              <a:rPr lang="en-US" dirty="0"/>
              <a:t>Teich, Jonathan</a:t>
            </a:r>
            <a:br>
              <a:rPr lang="en-US" dirty="0"/>
            </a:br>
            <a:r>
              <a:rPr lang="en-US" dirty="0"/>
              <a:t>Wang, </a:t>
            </a:r>
            <a:r>
              <a:rPr lang="en-US" dirty="0" err="1"/>
              <a:t>Xuemao</a:t>
            </a:r>
            <a:r>
              <a:rPr lang="en-US" dirty="0"/>
              <a:t> </a:t>
            </a:r>
            <a:br>
              <a:rPr lang="en-US" dirty="0"/>
            </a:br>
            <a:r>
              <a:rPr lang="en-US" dirty="0"/>
              <a:t>Wiesenthal, Andrew</a:t>
            </a:r>
            <a:br>
              <a:rPr lang="en-US" dirty="0"/>
            </a:br>
            <a:r>
              <a:rPr lang="en-US" dirty="0"/>
              <a:t>Wilkins, Consuelo</a:t>
            </a:r>
            <a:br>
              <a:rPr lang="en-US" dirty="0"/>
            </a:br>
            <a:endParaRPr lang="en-US" dirty="0"/>
          </a:p>
          <a:p>
            <a:pPr marL="0" indent="0">
              <a:buNone/>
            </a:pPr>
            <a:br>
              <a:rPr lang="en-US" dirty="0"/>
            </a:br>
            <a:endParaRPr lang="en-US" dirty="0"/>
          </a:p>
        </p:txBody>
      </p:sp>
    </p:spTree>
    <p:extLst>
      <p:ext uri="{BB962C8B-B14F-4D97-AF65-F5344CB8AC3E}">
        <p14:creationId xmlns:p14="http://schemas.microsoft.com/office/powerpoint/2010/main" val="221521224"/>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8890"/>
            <a:ext cx="10515600" cy="1146658"/>
          </a:xfrm>
        </p:spPr>
        <p:txBody>
          <a:bodyPr>
            <a:normAutofit/>
          </a:bodyPr>
          <a:lstStyle/>
          <a:p>
            <a:r>
              <a:rPr lang="en-US" dirty="0"/>
              <a:t>Emerging Themes from Working Groups</a:t>
            </a:r>
            <a:br>
              <a:rPr lang="en-US" dirty="0"/>
            </a:br>
            <a:r>
              <a:rPr lang="en-US" sz="2200" dirty="0"/>
              <a:t>(Discussions, not necessarily recommendations at this point)</a:t>
            </a:r>
          </a:p>
        </p:txBody>
      </p:sp>
      <p:sp>
        <p:nvSpPr>
          <p:cNvPr id="3" name="Content Placeholder 2"/>
          <p:cNvSpPr>
            <a:spLocks noGrp="1"/>
          </p:cNvSpPr>
          <p:nvPr>
            <p:ph idx="1"/>
          </p:nvPr>
        </p:nvSpPr>
        <p:spPr>
          <a:xfrm>
            <a:off x="838199" y="1161916"/>
            <a:ext cx="10703011" cy="5134043"/>
          </a:xfrm>
        </p:spPr>
        <p:txBody>
          <a:bodyPr>
            <a:normAutofit fontScale="92500" lnSpcReduction="10000"/>
          </a:bodyPr>
          <a:lstStyle/>
          <a:p>
            <a:r>
              <a:rPr lang="en-US" sz="3000" dirty="0"/>
              <a:t>Opportunities to Improve usability of </a:t>
            </a:r>
            <a:r>
              <a:rPr lang="en-US" sz="3000" dirty="0" err="1"/>
              <a:t>NLM</a:t>
            </a:r>
            <a:r>
              <a:rPr lang="en-US" sz="3000" dirty="0"/>
              <a:t> resources</a:t>
            </a:r>
          </a:p>
          <a:p>
            <a:pPr lvl="1"/>
            <a:r>
              <a:rPr lang="en-US" dirty="0"/>
              <a:t>New spoken, question-answering interfaces; search by image.</a:t>
            </a:r>
          </a:p>
          <a:p>
            <a:pPr lvl="1"/>
            <a:r>
              <a:rPr lang="en-US" dirty="0"/>
              <a:t>No requirement </a:t>
            </a:r>
            <a:r>
              <a:rPr lang="en-US" i="1" dirty="0"/>
              <a:t>a priori </a:t>
            </a:r>
            <a:r>
              <a:rPr lang="en-US" dirty="0"/>
              <a:t>to choose a particular resource to query</a:t>
            </a:r>
          </a:p>
          <a:p>
            <a:pPr lvl="1"/>
            <a:r>
              <a:rPr lang="en-US" dirty="0"/>
              <a:t>Customization for different cultures and literacy levels</a:t>
            </a:r>
          </a:p>
          <a:p>
            <a:r>
              <a:rPr lang="en-US" sz="3000" dirty="0"/>
              <a:t>Opportunities to improve </a:t>
            </a:r>
            <a:r>
              <a:rPr lang="en-US" sz="3000" dirty="0" err="1"/>
              <a:t>NLM</a:t>
            </a:r>
            <a:r>
              <a:rPr lang="en-US" sz="3000" dirty="0"/>
              <a:t> visibility to current and future users</a:t>
            </a:r>
          </a:p>
          <a:p>
            <a:r>
              <a:rPr lang="en-US" sz="3000" dirty="0"/>
              <a:t>Health is moving to the community</a:t>
            </a:r>
          </a:p>
          <a:p>
            <a:r>
              <a:rPr lang="en-US" sz="3000" dirty="0"/>
              <a:t>Many new classes of health-relevant data e.g., social media, resources for community health and governmental public health.</a:t>
            </a:r>
          </a:p>
          <a:p>
            <a:r>
              <a:rPr lang="en-US" sz="3000" dirty="0"/>
              <a:t>Opportunities to broker or host individual level health data under standardized terms of consent for use</a:t>
            </a:r>
          </a:p>
          <a:p>
            <a:r>
              <a:rPr lang="en-US" sz="3000" dirty="0"/>
              <a:t>Collect and/or author vs. be a gateway and aggregator</a:t>
            </a:r>
          </a:p>
          <a:p>
            <a:r>
              <a:rPr lang="en-US" sz="3000" dirty="0" err="1"/>
              <a:t>NLM</a:t>
            </a:r>
            <a:r>
              <a:rPr lang="en-US" sz="3000" dirty="0"/>
              <a:t> as Convener for multi-institutional efforts and partnerships</a:t>
            </a:r>
          </a:p>
        </p:txBody>
      </p:sp>
    </p:spTree>
    <p:extLst>
      <p:ext uri="{BB962C8B-B14F-4D97-AF65-F5344CB8AC3E}">
        <p14:creationId xmlns:p14="http://schemas.microsoft.com/office/powerpoint/2010/main" val="384257207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07744"/>
            <a:ext cx="10515600" cy="1146658"/>
          </a:xfrm>
        </p:spPr>
        <p:txBody>
          <a:bodyPr/>
          <a:lstStyle/>
          <a:p>
            <a:r>
              <a:rPr lang="en-US" dirty="0"/>
              <a:t>Working Group Soundbites</a:t>
            </a:r>
          </a:p>
        </p:txBody>
      </p:sp>
      <p:sp>
        <p:nvSpPr>
          <p:cNvPr id="3" name="Content Placeholder 2"/>
          <p:cNvSpPr>
            <a:spLocks noGrp="1"/>
          </p:cNvSpPr>
          <p:nvPr>
            <p:ph idx="1"/>
          </p:nvPr>
        </p:nvSpPr>
        <p:spPr>
          <a:xfrm>
            <a:off x="838200" y="1254401"/>
            <a:ext cx="10515600" cy="4351338"/>
          </a:xfrm>
        </p:spPr>
        <p:txBody>
          <a:bodyPr>
            <a:normAutofit fontScale="85000" lnSpcReduction="10000"/>
          </a:bodyPr>
          <a:lstStyle/>
          <a:p>
            <a:r>
              <a:rPr lang="en-US" sz="3200" dirty="0"/>
              <a:t>We’ve gotten the cart before the horse trying to understand human biology when we don’t even understand gene function in bacteria.</a:t>
            </a:r>
          </a:p>
          <a:p>
            <a:r>
              <a:rPr lang="en-US" sz="3200" dirty="0"/>
              <a:t>For much of the world, food IS medicine and can be more so in the future.</a:t>
            </a:r>
          </a:p>
          <a:p>
            <a:r>
              <a:rPr lang="en-US" sz="3200" dirty="0"/>
              <a:t>Information is ‘the new oil’- a source of wealth.  But for many, it’s just an oil spill.</a:t>
            </a:r>
          </a:p>
          <a:p>
            <a:r>
              <a:rPr lang="en-US" sz="3200" dirty="0"/>
              <a:t>Only those products that do not require consent for using your data get all your data.</a:t>
            </a:r>
          </a:p>
          <a:p>
            <a:r>
              <a:rPr lang="en-US" sz="3200" dirty="0"/>
              <a:t>Modern healthcare is continuously conducting N of 1 trials, then throwing the lab notebook away.</a:t>
            </a:r>
          </a:p>
          <a:p>
            <a:r>
              <a:rPr lang="en-US" sz="3200" dirty="0"/>
              <a:t>How do you put the ‘me’ in the story </a:t>
            </a:r>
            <a:r>
              <a:rPr lang="en-US" sz="3200" dirty="0" err="1"/>
              <a:t>NLM</a:t>
            </a:r>
            <a:r>
              <a:rPr lang="en-US" sz="3200" dirty="0"/>
              <a:t> is telling?</a:t>
            </a:r>
          </a:p>
          <a:p>
            <a:endParaRPr lang="en-US" dirty="0"/>
          </a:p>
        </p:txBody>
      </p:sp>
    </p:spTree>
    <p:extLst>
      <p:ext uri="{BB962C8B-B14F-4D97-AF65-F5344CB8AC3E}">
        <p14:creationId xmlns:p14="http://schemas.microsoft.com/office/powerpoint/2010/main" val="356588775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66343"/>
            <a:ext cx="10515600" cy="1325563"/>
          </a:xfrm>
        </p:spPr>
        <p:txBody>
          <a:bodyPr/>
          <a:lstStyle/>
          <a:p>
            <a:r>
              <a:rPr lang="en-US" dirty="0" err="1"/>
              <a:t>NLM</a:t>
            </a:r>
            <a:r>
              <a:rPr lang="en-US" dirty="0"/>
              <a:t> Strategic Planning Timeline, cont’d</a:t>
            </a:r>
          </a:p>
        </p:txBody>
      </p:sp>
      <p:sp>
        <p:nvSpPr>
          <p:cNvPr id="3" name="Content Placeholder 2"/>
          <p:cNvSpPr>
            <a:spLocks noGrp="1"/>
          </p:cNvSpPr>
          <p:nvPr>
            <p:ph idx="1"/>
          </p:nvPr>
        </p:nvSpPr>
        <p:spPr>
          <a:xfrm>
            <a:off x="838200" y="1332880"/>
            <a:ext cx="10515600" cy="4351338"/>
          </a:xfrm>
        </p:spPr>
        <p:txBody>
          <a:bodyPr>
            <a:normAutofit/>
          </a:bodyPr>
          <a:lstStyle/>
          <a:p>
            <a:r>
              <a:rPr lang="en-US" dirty="0"/>
              <a:t>Four working groups have met, refining their reports</a:t>
            </a:r>
          </a:p>
          <a:p>
            <a:r>
              <a:rPr lang="en-US" dirty="0" err="1"/>
              <a:t>NLM</a:t>
            </a:r>
            <a:r>
              <a:rPr lang="en-US" dirty="0"/>
              <a:t> Planning Office and Regents subcommittee draft overall strategic planning document (summer, 2017)</a:t>
            </a:r>
          </a:p>
          <a:p>
            <a:r>
              <a:rPr lang="en-US" dirty="0"/>
              <a:t>Board of Regents review, September 2017</a:t>
            </a:r>
          </a:p>
          <a:p>
            <a:r>
              <a:rPr lang="en-US" dirty="0"/>
              <a:t>Review and comment by NIH leadership and others outside </a:t>
            </a:r>
            <a:r>
              <a:rPr lang="en-US" dirty="0" err="1"/>
              <a:t>NLM</a:t>
            </a:r>
            <a:endParaRPr lang="en-US" dirty="0"/>
          </a:p>
          <a:p>
            <a:r>
              <a:rPr lang="en-US" dirty="0"/>
              <a:t>Final publication by end of 2017</a:t>
            </a:r>
          </a:p>
          <a:p>
            <a:r>
              <a:rPr lang="en-US" dirty="0"/>
              <a:t>Implementation begins with 2019 budget year (October 2018)</a:t>
            </a:r>
          </a:p>
        </p:txBody>
      </p:sp>
    </p:spTree>
    <p:extLst>
      <p:ext uri="{BB962C8B-B14F-4D97-AF65-F5344CB8AC3E}">
        <p14:creationId xmlns:p14="http://schemas.microsoft.com/office/powerpoint/2010/main" val="388925771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400" b="1" dirty="0"/>
              <a:t>Amanda J. Wilson, MSLS</a:t>
            </a:r>
            <a:br>
              <a:rPr lang="en-US" sz="4000" dirty="0"/>
            </a:br>
            <a:r>
              <a:rPr lang="en-US" sz="3600" b="1" dirty="0"/>
              <a:t>Head, National Network Coordinating Office of the National Network of Libraries of Medicine</a:t>
            </a:r>
          </a:p>
        </p:txBody>
      </p:sp>
      <p:pic>
        <p:nvPicPr>
          <p:cNvPr id="4" name="Picture 2" descr="MLA 17 poster picture screenshot from http://www.mlanet.org/media/media/dzczqdts.jpg" title="MLA 1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55171" y="5422002"/>
            <a:ext cx="3547729" cy="1274964"/>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2747216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0500" y="193675"/>
            <a:ext cx="11715750" cy="1325563"/>
          </a:xfrm>
        </p:spPr>
        <p:txBody>
          <a:bodyPr>
            <a:normAutofit/>
          </a:bodyPr>
          <a:lstStyle/>
          <a:p>
            <a:r>
              <a:rPr lang="en-US" sz="5400" b="1" dirty="0"/>
              <a:t>National Network of Libraries of Medicine</a:t>
            </a:r>
          </a:p>
        </p:txBody>
      </p:sp>
      <p:sp>
        <p:nvSpPr>
          <p:cNvPr id="3" name="Content Placeholder 2"/>
          <p:cNvSpPr>
            <a:spLocks noGrp="1"/>
          </p:cNvSpPr>
          <p:nvPr>
            <p:ph sz="half" idx="1"/>
          </p:nvPr>
        </p:nvSpPr>
        <p:spPr>
          <a:xfrm>
            <a:off x="1165776" y="4607974"/>
            <a:ext cx="9719938" cy="1287729"/>
          </a:xfrm>
        </p:spPr>
        <p:txBody>
          <a:bodyPr vert="horz" lIns="91440" tIns="45720" rIns="91440" bIns="45720" rtlCol="0" anchor="t">
            <a:normAutofit fontScale="92500" lnSpcReduction="10000"/>
          </a:bodyPr>
          <a:lstStyle/>
          <a:p>
            <a:pPr>
              <a:lnSpc>
                <a:spcPct val="110000"/>
              </a:lnSpc>
              <a:spcBef>
                <a:spcPts val="0"/>
              </a:spcBef>
            </a:pPr>
            <a:r>
              <a:rPr lang="en-US" dirty="0"/>
              <a:t>32 (of 80) Network staff new since May 1, 2016</a:t>
            </a:r>
          </a:p>
          <a:p>
            <a:pPr>
              <a:lnSpc>
                <a:spcPct val="110000"/>
              </a:lnSpc>
              <a:spcBef>
                <a:spcPts val="0"/>
              </a:spcBef>
            </a:pPr>
            <a:r>
              <a:rPr lang="en-US" dirty="0">
                <a:solidFill>
                  <a:schemeClr val="bg1"/>
                </a:solidFill>
              </a:rPr>
              <a:t>3 new National Network Coordinating Office (NNCO) staff since January 2017</a:t>
            </a:r>
          </a:p>
        </p:txBody>
      </p:sp>
      <p:pic>
        <p:nvPicPr>
          <p:cNvPr id="1028" name="Picture 4" descr="2017 NNLM New Stafff Orientation Attendees and NLM staff"/>
          <p:cNvPicPr>
            <a:picLocks noGrp="1" noChangeAspect="1" noChangeArrowheads="1"/>
          </p:cNvPicPr>
          <p:nvPr>
            <p:ph sz="half" idx="2"/>
          </p:nvPr>
        </p:nvPicPr>
        <p:blipFill rotWithShape="1">
          <a:blip r:embed="rId2" cstate="print">
            <a:extLst>
              <a:ext uri="{28A0092B-C50C-407E-A947-70E740481C1C}">
                <a14:useLocalDpi xmlns:a14="http://schemas.microsoft.com/office/drawing/2010/main" val="0"/>
              </a:ext>
            </a:extLst>
          </a:blip>
          <a:srcRect t="48061" b="19148"/>
          <a:stretch/>
        </p:blipFill>
        <p:spPr bwMode="auto">
          <a:xfrm>
            <a:off x="1165776" y="2014538"/>
            <a:ext cx="9625862" cy="2104713"/>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5361113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0500" y="193675"/>
            <a:ext cx="11715750" cy="1325563"/>
          </a:xfrm>
        </p:spPr>
        <p:txBody>
          <a:bodyPr>
            <a:normAutofit/>
          </a:bodyPr>
          <a:lstStyle/>
          <a:p>
            <a:r>
              <a:rPr lang="en-US" sz="5400" b="1" dirty="0"/>
              <a:t>National Network of Libraries of Medicine </a:t>
            </a:r>
          </a:p>
        </p:txBody>
      </p:sp>
      <p:pic>
        <p:nvPicPr>
          <p:cNvPr id="1028" name="Picture 4" descr="2017 NNLM New Stafff Orientation Attendees and NLM staff"/>
          <p:cNvPicPr>
            <a:picLocks noGrp="1" noChangeAspect="1" noChangeArrowheads="1"/>
          </p:cNvPicPr>
          <p:nvPr>
            <p:ph sz="half" idx="2"/>
          </p:nvPr>
        </p:nvPicPr>
        <p:blipFill rotWithShape="1">
          <a:blip r:embed="rId3" cstate="print">
            <a:extLst>
              <a:ext uri="{28A0092B-C50C-407E-A947-70E740481C1C}">
                <a14:useLocalDpi xmlns:a14="http://schemas.microsoft.com/office/drawing/2010/main" val="0"/>
              </a:ext>
            </a:extLst>
          </a:blip>
          <a:srcRect t="48061" b="19148"/>
          <a:stretch/>
        </p:blipFill>
        <p:spPr bwMode="auto">
          <a:xfrm>
            <a:off x="1165776" y="1957388"/>
            <a:ext cx="9625862" cy="2104713"/>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
        <p:nvSpPr>
          <p:cNvPr id="3" name="Content Placeholder 2"/>
          <p:cNvSpPr>
            <a:spLocks noGrp="1"/>
          </p:cNvSpPr>
          <p:nvPr>
            <p:ph sz="half" idx="1"/>
          </p:nvPr>
        </p:nvSpPr>
        <p:spPr>
          <a:xfrm>
            <a:off x="1165776" y="4607974"/>
            <a:ext cx="9719938" cy="1287729"/>
          </a:xfrm>
        </p:spPr>
        <p:txBody>
          <a:bodyPr vert="horz" lIns="91440" tIns="45720" rIns="91440" bIns="45720" rtlCol="0" anchor="t">
            <a:normAutofit fontScale="92500" lnSpcReduction="10000"/>
          </a:bodyPr>
          <a:lstStyle/>
          <a:p>
            <a:pPr>
              <a:lnSpc>
                <a:spcPct val="110000"/>
              </a:lnSpc>
              <a:spcBef>
                <a:spcPts val="0"/>
              </a:spcBef>
            </a:pPr>
            <a:r>
              <a:rPr lang="en-US" dirty="0"/>
              <a:t>32 (of 80) Network staff new since May 1, 2016</a:t>
            </a:r>
          </a:p>
          <a:p>
            <a:pPr>
              <a:lnSpc>
                <a:spcPct val="110000"/>
              </a:lnSpc>
              <a:spcBef>
                <a:spcPts val="0"/>
              </a:spcBef>
            </a:pPr>
            <a:r>
              <a:rPr lang="en-US" dirty="0"/>
              <a:t>4 </a:t>
            </a:r>
            <a:r>
              <a:rPr lang="en-US" dirty="0">
                <a:solidFill>
                  <a:srgbClr val="FF0000"/>
                </a:solidFill>
              </a:rPr>
              <a:t>new</a:t>
            </a:r>
            <a:r>
              <a:rPr lang="en-US" dirty="0"/>
              <a:t> National Network Coordinating Office (NNCO) staff since January 2017</a:t>
            </a:r>
          </a:p>
        </p:txBody>
      </p:sp>
      <p:cxnSp>
        <p:nvCxnSpPr>
          <p:cNvPr id="5" name="Straight Arrow Connector 4" descr="Arrow pointing at a member of the National Network Coordinating Office" title="National Network of Libraries of Medicine"/>
          <p:cNvCxnSpPr/>
          <p:nvPr/>
        </p:nvCxnSpPr>
        <p:spPr>
          <a:xfrm>
            <a:off x="836023" y="1411515"/>
            <a:ext cx="696686" cy="1088572"/>
          </a:xfrm>
          <a:prstGeom prst="straightConnector1">
            <a:avLst/>
          </a:prstGeom>
          <a:ln w="85725">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8" name="Straight Arrow Connector 7" descr="Arrow pointing at a member of the National Network Coordinating Office" title="National Network of Libraries of Medicine "/>
          <p:cNvCxnSpPr/>
          <p:nvPr/>
        </p:nvCxnSpPr>
        <p:spPr>
          <a:xfrm>
            <a:off x="4969847" y="1332411"/>
            <a:ext cx="0" cy="1088572"/>
          </a:xfrm>
          <a:prstGeom prst="straightConnector1">
            <a:avLst/>
          </a:prstGeom>
          <a:ln w="85725">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10" name="Straight Arrow Connector 9" descr="Arrow pointing at a member of the National Network Coordinating Office." title="National Network of Libraries of Medicine "/>
          <p:cNvCxnSpPr/>
          <p:nvPr/>
        </p:nvCxnSpPr>
        <p:spPr>
          <a:xfrm flipH="1">
            <a:off x="10367470" y="1194027"/>
            <a:ext cx="294612" cy="1088572"/>
          </a:xfrm>
          <a:prstGeom prst="straightConnector1">
            <a:avLst/>
          </a:prstGeom>
          <a:ln w="85725">
            <a:solidFill>
              <a:srgbClr val="FF0000"/>
            </a:solidFill>
            <a:tailEnd type="triangle"/>
          </a:ln>
        </p:spPr>
        <p:style>
          <a:lnRef idx="1">
            <a:schemeClr val="accent1"/>
          </a:lnRef>
          <a:fillRef idx="0">
            <a:schemeClr val="accent1"/>
          </a:fillRef>
          <a:effectRef idx="0">
            <a:schemeClr val="accent1"/>
          </a:effectRef>
          <a:fontRef idx="minor">
            <a:schemeClr val="tx1"/>
          </a:fontRef>
        </p:style>
      </p:cxnSp>
      <p:cxnSp>
        <p:nvCxnSpPr>
          <p:cNvPr id="9" name="Straight Arrow Connector 8" descr="Arrow pointing at a member of the National Network Coordinating Office" title="National Network of Libraries of Medicine "/>
          <p:cNvCxnSpPr/>
          <p:nvPr/>
        </p:nvCxnSpPr>
        <p:spPr>
          <a:xfrm flipV="1">
            <a:off x="225736" y="3370946"/>
            <a:ext cx="1306973" cy="346981"/>
          </a:xfrm>
          <a:prstGeom prst="straightConnector1">
            <a:avLst/>
          </a:prstGeom>
          <a:ln w="85725">
            <a:solidFill>
              <a:schemeClr val="tx2">
                <a:lumMod val="20000"/>
                <a:lumOff val="8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12" name="Straight Arrow Connector 11" descr="Arrow pointing at a member of the National Network Coordinating Office" title="National Network of Libraries of Medicine "/>
          <p:cNvCxnSpPr/>
          <p:nvPr/>
        </p:nvCxnSpPr>
        <p:spPr>
          <a:xfrm flipV="1">
            <a:off x="3756991" y="3228976"/>
            <a:ext cx="586409" cy="1271275"/>
          </a:xfrm>
          <a:prstGeom prst="straightConnector1">
            <a:avLst/>
          </a:prstGeom>
          <a:ln w="85725">
            <a:solidFill>
              <a:schemeClr val="tx2">
                <a:lumMod val="20000"/>
                <a:lumOff val="80000"/>
              </a:schemeClr>
            </a:solidFill>
            <a:tailEnd type="triangle"/>
          </a:ln>
        </p:spPr>
        <p:style>
          <a:lnRef idx="1">
            <a:schemeClr val="accent1"/>
          </a:lnRef>
          <a:fillRef idx="0">
            <a:schemeClr val="accent1"/>
          </a:fillRef>
          <a:effectRef idx="0">
            <a:schemeClr val="accent1"/>
          </a:effectRef>
          <a:fontRef idx="minor">
            <a:schemeClr val="tx1"/>
          </a:fontRef>
        </p:style>
      </p:cxnSp>
      <p:cxnSp>
        <p:nvCxnSpPr>
          <p:cNvPr id="14" name="Straight Arrow Connector 13" descr="Arrow pointing at a member of the National Network Coordinating Office." title="National Network of Libraries of Medicine "/>
          <p:cNvCxnSpPr/>
          <p:nvPr/>
        </p:nvCxnSpPr>
        <p:spPr>
          <a:xfrm flipH="1" flipV="1">
            <a:off x="10212883" y="3116420"/>
            <a:ext cx="1256874" cy="920203"/>
          </a:xfrm>
          <a:prstGeom prst="straightConnector1">
            <a:avLst/>
          </a:prstGeom>
          <a:ln w="85725">
            <a:solidFill>
              <a:schemeClr val="tx2">
                <a:lumMod val="20000"/>
                <a:lumOff val="80000"/>
              </a:schemeClr>
            </a:solidFill>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32961032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72891"/>
            <a:ext cx="10515600" cy="1325563"/>
          </a:xfrm>
        </p:spPr>
        <p:txBody>
          <a:bodyPr/>
          <a:lstStyle/>
          <a:p>
            <a:r>
              <a:rPr lang="en-US" dirty="0"/>
              <a:t>Thank you Elaine Martin and Jean Shipman!</a:t>
            </a:r>
          </a:p>
        </p:txBody>
      </p:sp>
      <p:pic>
        <p:nvPicPr>
          <p:cNvPr id="2050" name="Picture 2" descr="Picture of Elaine Martin, former RML Director of the New England Region at the University of Massachussets Lamar Soutter Library" title="Elaine Martin"/>
          <p:cNvPicPr>
            <a:picLocks noGrp="1" noChangeAspect="1" noChangeArrowheads="1"/>
          </p:cNvPicPr>
          <p:nvPr>
            <p:ph sz="half" idx="1"/>
          </p:nvPr>
        </p:nvPicPr>
        <p:blipFill>
          <a:blip r:embed="rId3">
            <a:extLst>
              <a:ext uri="{28A0092B-C50C-407E-A947-70E740481C1C}">
                <a14:useLocalDpi xmlns:a14="http://schemas.microsoft.com/office/drawing/2010/main" val="0"/>
              </a:ext>
            </a:extLst>
          </a:blip>
          <a:srcRect/>
          <a:stretch>
            <a:fillRect/>
          </a:stretch>
        </p:blipFill>
        <p:spPr bwMode="auto">
          <a:xfrm>
            <a:off x="2483261" y="1838449"/>
            <a:ext cx="3286443" cy="328644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a:extLst>
            <a:ext uri="{909E8E84-426E-40DD-AFC4-6F175D3DCCD1}">
              <a14:hiddenFill xmlns:a14="http://schemas.microsoft.com/office/drawing/2010/main">
                <a:solidFill>
                  <a:srgbClr val="FFFFFF"/>
                </a:solidFill>
              </a14:hiddenFill>
            </a:ext>
          </a:extLst>
        </p:spPr>
      </p:pic>
      <p:pic>
        <p:nvPicPr>
          <p:cNvPr id="6" name="Picture 4" descr="From the Director — Eccles Library’s Value"/>
          <p:cNvPicPr>
            <a:picLocks noGrp="1" noChangeAspect="1" noChangeArrowheads="1"/>
          </p:cNvPicPr>
          <p:nvPr>
            <p:ph sz="half" idx="2"/>
          </p:nvPr>
        </p:nvPicPr>
        <p:blipFill>
          <a:blip r:embed="rId4">
            <a:extLst>
              <a:ext uri="{28A0092B-C50C-407E-A947-70E740481C1C}">
                <a14:useLocalDpi xmlns:a14="http://schemas.microsoft.com/office/drawing/2010/main" val="0"/>
              </a:ext>
            </a:extLst>
          </a:blip>
          <a:srcRect/>
          <a:stretch>
            <a:fillRect/>
          </a:stretch>
        </p:blipFill>
        <p:spPr bwMode="auto">
          <a:xfrm>
            <a:off x="6666614" y="1264291"/>
            <a:ext cx="3197440" cy="4791805"/>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5599512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6787"/>
            <a:ext cx="10515600" cy="1325563"/>
          </a:xfrm>
        </p:spPr>
        <p:txBody>
          <a:bodyPr/>
          <a:lstStyle/>
          <a:p>
            <a:pPr algn="ctr"/>
            <a:r>
              <a:rPr lang="en-US" dirty="0"/>
              <a:t>NNLM Structure</a:t>
            </a:r>
          </a:p>
        </p:txBody>
      </p:sp>
      <p:graphicFrame>
        <p:nvGraphicFramePr>
          <p:cNvPr id="4" name="Content Placeholder 3" descr="Diagram of the National Network Steering Commitee." title="NNLM Structure"/>
          <p:cNvGraphicFramePr>
            <a:graphicFrameLocks noGrp="1"/>
          </p:cNvGraphicFramePr>
          <p:nvPr>
            <p:ph idx="1"/>
            <p:extLst>
              <p:ext uri="{D42A27DB-BD31-4B8C-83A1-F6EECF244321}">
                <p14:modId xmlns:p14="http://schemas.microsoft.com/office/powerpoint/2010/main" val="1358598291"/>
              </p:ext>
            </p:extLst>
          </p:nvPr>
        </p:nvGraphicFramePr>
        <p:xfrm>
          <a:off x="406399" y="1132115"/>
          <a:ext cx="11538857" cy="4818742"/>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105434275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9"/>
          <p:cNvSpPr>
            <a:spLocks noGrp="1"/>
          </p:cNvSpPr>
          <p:nvPr>
            <p:ph type="title"/>
          </p:nvPr>
        </p:nvSpPr>
        <p:spPr>
          <a:xfrm>
            <a:off x="6004164" y="2358572"/>
            <a:ext cx="6162261" cy="1600200"/>
          </a:xfrm>
        </p:spPr>
        <p:txBody>
          <a:bodyPr>
            <a:normAutofit fontScale="90000"/>
          </a:bodyPr>
          <a:lstStyle/>
          <a:p>
            <a:r>
              <a:rPr lang="en-US" sz="4400" dirty="0"/>
              <a:t>Introducing NNLM Resources for Data-Driven Discovery</a:t>
            </a:r>
          </a:p>
        </p:txBody>
      </p:sp>
      <p:pic>
        <p:nvPicPr>
          <p:cNvPr id="5" name="Picture 4" descr="A poster of NNLM RD3 Launch." title="NNLM RD3 Launch"/>
          <p:cNvPicPr>
            <a:picLocks noChangeAspect="1"/>
          </p:cNvPicPr>
          <p:nvPr/>
        </p:nvPicPr>
        <p:blipFill>
          <a:blip r:embed="rId3"/>
          <a:stretch>
            <a:fillRect/>
          </a:stretch>
        </p:blipFill>
        <p:spPr>
          <a:xfrm>
            <a:off x="183789" y="308344"/>
            <a:ext cx="5061098" cy="6549656"/>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269976151"/>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descr="A poster of NNLM RD3 Launch." title="NNLM RD3 Launch"/>
          <p:cNvPicPr>
            <a:picLocks noChangeAspect="1"/>
          </p:cNvPicPr>
          <p:nvPr/>
        </p:nvPicPr>
        <p:blipFill>
          <a:blip r:embed="rId3"/>
          <a:stretch>
            <a:fillRect/>
          </a:stretch>
        </p:blipFill>
        <p:spPr>
          <a:xfrm>
            <a:off x="183789" y="308344"/>
            <a:ext cx="5061098" cy="6549656"/>
          </a:xfrm>
          <a:prstGeom prst="rect">
            <a:avLst/>
          </a:prstGeom>
          <a:ln>
            <a:noFill/>
          </a:ln>
          <a:effectLst>
            <a:outerShdw blurRad="292100" dist="139700" dir="2700000" algn="tl" rotWithShape="0">
              <a:srgbClr val="333333">
                <a:alpha val="65000"/>
              </a:srgbClr>
            </a:outerShdw>
          </a:effectLst>
        </p:spPr>
      </p:pic>
      <p:sp>
        <p:nvSpPr>
          <p:cNvPr id="3" name="Title 2"/>
          <p:cNvSpPr>
            <a:spLocks noGrp="1"/>
          </p:cNvSpPr>
          <p:nvPr>
            <p:ph type="title"/>
          </p:nvPr>
        </p:nvSpPr>
        <p:spPr>
          <a:xfrm>
            <a:off x="5339229" y="471715"/>
            <a:ext cx="3601576" cy="1066799"/>
          </a:xfrm>
          <a:solidFill>
            <a:schemeClr val="accent1">
              <a:lumMod val="60000"/>
              <a:lumOff val="40000"/>
            </a:schemeClr>
          </a:solidFill>
          <a:ln>
            <a:solidFill>
              <a:schemeClr val="tx1"/>
            </a:solidFill>
          </a:ln>
        </p:spPr>
        <p:txBody>
          <a:bodyPr>
            <a:normAutofit/>
          </a:bodyPr>
          <a:lstStyle/>
          <a:p>
            <a:r>
              <a:rPr lang="en-US" sz="2200" b="1" dirty="0"/>
              <a:t>NER </a:t>
            </a:r>
            <a:r>
              <a:rPr lang="en-US" sz="2200" b="1" i="1" dirty="0"/>
              <a:t>eScience Portal for Librarians </a:t>
            </a:r>
            <a:r>
              <a:rPr lang="en-US" sz="2200" b="1" dirty="0"/>
              <a:t>contributors</a:t>
            </a:r>
          </a:p>
        </p:txBody>
      </p:sp>
      <p:sp>
        <p:nvSpPr>
          <p:cNvPr id="5" name="Text Placeholder 4"/>
          <p:cNvSpPr>
            <a:spLocks noGrp="1"/>
          </p:cNvSpPr>
          <p:nvPr>
            <p:ph type="body" sz="half" idx="2"/>
          </p:nvPr>
        </p:nvSpPr>
        <p:spPr>
          <a:xfrm>
            <a:off x="5339229" y="1538513"/>
            <a:ext cx="3601576" cy="4500338"/>
          </a:xfrm>
          <a:ln>
            <a:solidFill>
              <a:schemeClr val="tx1"/>
            </a:solidFill>
          </a:ln>
        </p:spPr>
        <p:txBody>
          <a:bodyPr>
            <a:noAutofit/>
          </a:bodyPr>
          <a:lstStyle/>
          <a:p>
            <a:pPr marL="285750" indent="-285750">
              <a:spcBef>
                <a:spcPts val="0"/>
              </a:spcBef>
              <a:buFont typeface="Arial" panose="020B0604020202020204" pitchFamily="34" charset="0"/>
              <a:buChar char="•"/>
            </a:pPr>
            <a:r>
              <a:rPr lang="en-US" sz="1050" dirty="0"/>
              <a:t>Leah Honor, Research Environment</a:t>
            </a:r>
          </a:p>
          <a:p>
            <a:pPr marL="285750" indent="-285750">
              <a:spcBef>
                <a:spcPts val="0"/>
              </a:spcBef>
              <a:buFont typeface="Arial" panose="020B0604020202020204" pitchFamily="34" charset="0"/>
              <a:buChar char="•"/>
            </a:pPr>
            <a:r>
              <a:rPr lang="en-US" sz="1050" dirty="0"/>
              <a:t>Hillary Miller, Data Literacy</a:t>
            </a:r>
          </a:p>
          <a:p>
            <a:pPr marL="285750" indent="-285750">
              <a:spcBef>
                <a:spcPts val="0"/>
              </a:spcBef>
              <a:buFont typeface="Arial" panose="020B0604020202020204" pitchFamily="34" charset="0"/>
              <a:buChar char="•"/>
            </a:pPr>
            <a:r>
              <a:rPr lang="en-US" sz="1050" dirty="0"/>
              <a:t>Laura Palumbo, Physical Sciences &amp; Engineering; Data Management Co-Editor</a:t>
            </a:r>
          </a:p>
          <a:p>
            <a:pPr marL="285750" indent="-285750">
              <a:spcBef>
                <a:spcPts val="0"/>
              </a:spcBef>
              <a:buFont typeface="Arial" panose="020B0604020202020204" pitchFamily="34" charset="0"/>
              <a:buChar char="•"/>
            </a:pPr>
            <a:r>
              <a:rPr lang="en-US" sz="1050" dirty="0" err="1"/>
              <a:t>Ahlam</a:t>
            </a:r>
            <a:r>
              <a:rPr lang="en-US" sz="1050" dirty="0"/>
              <a:t> Saleh, Life Sciences &amp; Open Science; Data Management Co-Editor</a:t>
            </a:r>
          </a:p>
          <a:p>
            <a:pPr marL="285750" indent="-285750">
              <a:spcBef>
                <a:spcPts val="0"/>
              </a:spcBef>
              <a:buFont typeface="Arial" panose="020B0604020202020204" pitchFamily="34" charset="0"/>
              <a:buChar char="•"/>
            </a:pPr>
            <a:r>
              <a:rPr lang="en-US" sz="1050" dirty="0"/>
              <a:t>Jen Ferguson, e-Science Community &amp; Co-Chair, 2013-2016</a:t>
            </a:r>
          </a:p>
          <a:p>
            <a:pPr marL="285750" indent="-285750">
              <a:spcBef>
                <a:spcPts val="0"/>
              </a:spcBef>
              <a:buFont typeface="Arial" panose="020B0604020202020204" pitchFamily="34" charset="0"/>
              <a:buChar char="•"/>
            </a:pPr>
            <a:r>
              <a:rPr lang="en-US" sz="1050" dirty="0"/>
              <a:t>Katie </a:t>
            </a:r>
            <a:r>
              <a:rPr lang="en-US" sz="1050" dirty="0" err="1"/>
              <a:t>Houk</a:t>
            </a:r>
            <a:r>
              <a:rPr lang="en-US" sz="1050" dirty="0"/>
              <a:t>, Co-Chair, 2013-2016</a:t>
            </a:r>
          </a:p>
          <a:p>
            <a:pPr marL="285750" indent="-285750">
              <a:spcBef>
                <a:spcPts val="0"/>
              </a:spcBef>
              <a:buFont typeface="Arial" panose="020B0604020202020204" pitchFamily="34" charset="0"/>
              <a:buChar char="•"/>
            </a:pPr>
            <a:r>
              <a:rPr lang="en-US" sz="1050" dirty="0" err="1"/>
              <a:t>Daina</a:t>
            </a:r>
            <a:r>
              <a:rPr lang="en-US" sz="1050" dirty="0"/>
              <a:t> </a:t>
            </a:r>
            <a:r>
              <a:rPr lang="en-US" sz="1050" dirty="0" err="1"/>
              <a:t>Bouquin</a:t>
            </a:r>
            <a:r>
              <a:rPr lang="en-US" sz="1050" dirty="0"/>
              <a:t>, Data Management</a:t>
            </a:r>
          </a:p>
          <a:p>
            <a:pPr marL="285750" indent="-285750">
              <a:spcBef>
                <a:spcPts val="0"/>
              </a:spcBef>
              <a:buFont typeface="Arial" panose="020B0604020202020204" pitchFamily="34" charset="0"/>
              <a:buChar char="•"/>
            </a:pPr>
            <a:r>
              <a:rPr lang="en-US" sz="1050" dirty="0"/>
              <a:t>Jake Carlson, Science Data Literacy Co-Editor</a:t>
            </a:r>
          </a:p>
          <a:p>
            <a:pPr marL="285750" indent="-285750">
              <a:spcBef>
                <a:spcPts val="0"/>
              </a:spcBef>
              <a:buFont typeface="Arial" panose="020B0604020202020204" pitchFamily="34" charset="0"/>
              <a:buChar char="•"/>
            </a:pPr>
            <a:r>
              <a:rPr lang="en-US" sz="1050" dirty="0"/>
              <a:t>Amanda </a:t>
            </a:r>
            <a:r>
              <a:rPr lang="en-US" sz="1050" dirty="0" err="1"/>
              <a:t>Whitmire</a:t>
            </a:r>
            <a:r>
              <a:rPr lang="en-US" sz="1050" dirty="0"/>
              <a:t>, Science Data Literacy Co-Editor</a:t>
            </a:r>
          </a:p>
          <a:p>
            <a:pPr marL="285750" indent="-285750">
              <a:spcBef>
                <a:spcPts val="0"/>
              </a:spcBef>
              <a:buFont typeface="Arial" panose="020B0604020202020204" pitchFamily="34" charset="0"/>
              <a:buChar char="•"/>
            </a:pPr>
            <a:r>
              <a:rPr lang="en-US" sz="1050" dirty="0"/>
              <a:t>Margaret Henderson, Research Environment</a:t>
            </a:r>
          </a:p>
          <a:p>
            <a:pPr marL="285750" indent="-285750">
              <a:spcBef>
                <a:spcPts val="0"/>
              </a:spcBef>
              <a:buFont typeface="Arial" panose="020B0604020202020204" pitchFamily="34" charset="0"/>
              <a:buChar char="•"/>
            </a:pPr>
            <a:r>
              <a:rPr lang="en-US" sz="1050" dirty="0"/>
              <a:t>Stacy </a:t>
            </a:r>
            <a:r>
              <a:rPr lang="en-US" sz="1050" dirty="0" err="1"/>
              <a:t>Konkiel</a:t>
            </a:r>
            <a:r>
              <a:rPr lang="en-US" sz="1050" dirty="0"/>
              <a:t>, Data Tools</a:t>
            </a:r>
          </a:p>
          <a:p>
            <a:pPr marL="285750" indent="-285750">
              <a:spcBef>
                <a:spcPts val="0"/>
              </a:spcBef>
              <a:buFont typeface="Arial" panose="020B0604020202020204" pitchFamily="34" charset="0"/>
              <a:buChar char="•"/>
            </a:pPr>
            <a:r>
              <a:rPr lang="en-US" sz="1050" dirty="0"/>
              <a:t>Andrew Creamer, Project Team &amp; Professional Education</a:t>
            </a:r>
          </a:p>
          <a:p>
            <a:pPr marL="285750" indent="-285750">
              <a:spcBef>
                <a:spcPts val="0"/>
              </a:spcBef>
              <a:buFont typeface="Arial" panose="020B0604020202020204" pitchFamily="34" charset="0"/>
              <a:buChar char="•"/>
            </a:pPr>
            <a:r>
              <a:rPr lang="en-US" sz="1050" dirty="0"/>
              <a:t>Bethany McGowan, e-Science Portal Design Consultant</a:t>
            </a:r>
          </a:p>
          <a:p>
            <a:pPr marL="285750" indent="-285750">
              <a:spcBef>
                <a:spcPts val="0"/>
              </a:spcBef>
              <a:buFont typeface="Arial" panose="020B0604020202020204" pitchFamily="34" charset="0"/>
              <a:buChar char="•"/>
            </a:pPr>
            <a:r>
              <a:rPr lang="en-US" sz="1050" dirty="0"/>
              <a:t>Kevin Read, e-Science Thesaurus</a:t>
            </a:r>
          </a:p>
          <a:p>
            <a:pPr marL="285750" indent="-285750">
              <a:spcBef>
                <a:spcPts val="0"/>
              </a:spcBef>
              <a:buFont typeface="Arial" panose="020B0604020202020204" pitchFamily="34" charset="0"/>
              <a:buChar char="•"/>
            </a:pPr>
            <a:r>
              <a:rPr lang="en-US" sz="1050" dirty="0"/>
              <a:t>Barbara </a:t>
            </a:r>
            <a:r>
              <a:rPr lang="en-US" sz="1050" dirty="0" err="1"/>
              <a:t>Merolli</a:t>
            </a:r>
            <a:r>
              <a:rPr lang="en-US" sz="1050" dirty="0"/>
              <a:t>, Open Science Resources</a:t>
            </a:r>
          </a:p>
          <a:p>
            <a:pPr marL="285750" indent="-285750">
              <a:spcBef>
                <a:spcPts val="0"/>
              </a:spcBef>
              <a:buFont typeface="Arial" panose="020B0604020202020204" pitchFamily="34" charset="0"/>
              <a:buChar char="•"/>
            </a:pPr>
            <a:r>
              <a:rPr lang="en-US" sz="1050" dirty="0"/>
              <a:t>Amy Stout, New England e-Science Projects and Initiatives</a:t>
            </a:r>
          </a:p>
          <a:p>
            <a:pPr marL="285750" indent="-285750">
              <a:spcBef>
                <a:spcPts val="0"/>
              </a:spcBef>
              <a:buFont typeface="Arial" panose="020B0604020202020204" pitchFamily="34" charset="0"/>
              <a:buChar char="•"/>
            </a:pPr>
            <a:r>
              <a:rPr lang="en-US" sz="1050" dirty="0"/>
              <a:t>Regina </a:t>
            </a:r>
            <a:r>
              <a:rPr lang="en-US" sz="1050" dirty="0" err="1"/>
              <a:t>Raboin</a:t>
            </a:r>
            <a:r>
              <a:rPr lang="en-US" sz="1050" dirty="0"/>
              <a:t>, Science Primer: Biology, Chemistry, Physics, Astronomy, Environmental Sciences/Geosciences</a:t>
            </a:r>
          </a:p>
          <a:p>
            <a:pPr marL="285750" indent="-285750">
              <a:spcBef>
                <a:spcPts val="0"/>
              </a:spcBef>
              <a:buFont typeface="Arial" panose="020B0604020202020204" pitchFamily="34" charset="0"/>
              <a:buChar char="•"/>
            </a:pPr>
            <a:r>
              <a:rPr lang="en-US" sz="1050" dirty="0"/>
              <a:t>Joan </a:t>
            </a:r>
            <a:r>
              <a:rPr lang="en-US" sz="1050" dirty="0" err="1"/>
              <a:t>Omoruyi</a:t>
            </a:r>
            <a:r>
              <a:rPr lang="en-US" sz="1050" dirty="0"/>
              <a:t>, Science Primer: Engineering, Astronomy, and Computer Science</a:t>
            </a:r>
          </a:p>
          <a:p>
            <a:pPr marL="285750" indent="-285750">
              <a:spcBef>
                <a:spcPts val="0"/>
              </a:spcBef>
              <a:buFont typeface="Arial" panose="020B0604020202020204" pitchFamily="34" charset="0"/>
              <a:buChar char="•"/>
            </a:pPr>
            <a:r>
              <a:rPr lang="en-US" sz="1050" dirty="0"/>
              <a:t>Jessica </a:t>
            </a:r>
            <a:r>
              <a:rPr lang="en-US" sz="1050" dirty="0" err="1"/>
              <a:t>Adamick</a:t>
            </a:r>
            <a:r>
              <a:rPr lang="en-US" sz="1050" dirty="0"/>
              <a:t>, News and Events Co-Editor</a:t>
            </a:r>
          </a:p>
          <a:p>
            <a:pPr marL="285750" indent="-285750">
              <a:spcBef>
                <a:spcPts val="0"/>
              </a:spcBef>
              <a:buFont typeface="Arial" panose="020B0604020202020204" pitchFamily="34" charset="0"/>
              <a:buChar char="•"/>
            </a:pPr>
            <a:r>
              <a:rPr lang="en-US" sz="1050" dirty="0"/>
              <a:t>Maxine Schmidt, News and Events Co-Editor</a:t>
            </a:r>
          </a:p>
          <a:p>
            <a:pPr marL="285750" indent="-285750">
              <a:spcBef>
                <a:spcPts val="0"/>
              </a:spcBef>
              <a:buFont typeface="Arial" panose="020B0604020202020204" pitchFamily="34" charset="0"/>
              <a:buChar char="•"/>
            </a:pPr>
            <a:r>
              <a:rPr lang="en-US" sz="1050" dirty="0"/>
              <a:t>Myrna Morales, Project Team, e-Science Community</a:t>
            </a:r>
          </a:p>
          <a:p>
            <a:pPr marL="285750" indent="-285750">
              <a:spcBef>
                <a:spcPts val="0"/>
              </a:spcBef>
              <a:buFont typeface="Arial" panose="020B0604020202020204" pitchFamily="34" charset="0"/>
              <a:buChar char="•"/>
            </a:pPr>
            <a:r>
              <a:rPr lang="en-US" sz="1050" dirty="0"/>
              <a:t>Chris </a:t>
            </a:r>
            <a:r>
              <a:rPr lang="en-US" sz="1050" dirty="0" err="1"/>
              <a:t>Eaker</a:t>
            </a:r>
            <a:r>
              <a:rPr lang="en-US" sz="1050" dirty="0"/>
              <a:t>, Content Contributor</a:t>
            </a:r>
          </a:p>
          <a:p>
            <a:pPr marL="285750" indent="-285750">
              <a:spcBef>
                <a:spcPts val="0"/>
              </a:spcBef>
              <a:buFont typeface="Arial" panose="020B0604020202020204" pitchFamily="34" charset="0"/>
              <a:buChar char="•"/>
            </a:pPr>
            <a:r>
              <a:rPr lang="en-US" sz="1050" dirty="0"/>
              <a:t>Javier Crespo, Project Team</a:t>
            </a:r>
          </a:p>
          <a:p>
            <a:pPr marL="285750" indent="-285750">
              <a:spcBef>
                <a:spcPts val="0"/>
              </a:spcBef>
              <a:buFont typeface="Arial" panose="020B0604020202020204" pitchFamily="34" charset="0"/>
              <a:buChar char="•"/>
            </a:pPr>
            <a:r>
              <a:rPr lang="en-US" sz="1050" dirty="0"/>
              <a:t>James Schroeder, Research Methods Overview Tutorial</a:t>
            </a:r>
          </a:p>
        </p:txBody>
      </p:sp>
      <p:sp>
        <p:nvSpPr>
          <p:cNvPr id="8" name="Title 2"/>
          <p:cNvSpPr txBox="1">
            <a:spLocks/>
          </p:cNvSpPr>
          <p:nvPr/>
        </p:nvSpPr>
        <p:spPr>
          <a:xfrm>
            <a:off x="8940804" y="471715"/>
            <a:ext cx="3155947" cy="1066797"/>
          </a:xfrm>
          <a:prstGeom prst="rect">
            <a:avLst/>
          </a:prstGeom>
          <a:solidFill>
            <a:schemeClr val="accent1">
              <a:lumMod val="60000"/>
              <a:lumOff val="40000"/>
            </a:schemeClr>
          </a:solidFill>
          <a:ln>
            <a:solidFill>
              <a:schemeClr val="tx1"/>
            </a:solidFill>
          </a:ln>
        </p:spPr>
        <p:txBody>
          <a:bodyPr vert="horz" lIns="91440" tIns="45720" rIns="91440" bIns="45720" rtlCol="0" anchor="b">
            <a:normAutofit/>
          </a:bodyPr>
          <a:lstStyle>
            <a:lvl1pPr algn="l" defTabSz="914400" rtl="0" eaLnBrk="1" latinLnBrk="0" hangingPunct="1">
              <a:lnSpc>
                <a:spcPct val="90000"/>
              </a:lnSpc>
              <a:spcBef>
                <a:spcPct val="0"/>
              </a:spcBef>
              <a:buNone/>
              <a:defRPr sz="3200" kern="1200">
                <a:solidFill>
                  <a:schemeClr val="tx1"/>
                </a:solidFill>
                <a:latin typeface="+mj-lt"/>
                <a:ea typeface="+mj-ea"/>
                <a:cs typeface="+mj-cs"/>
              </a:defRPr>
            </a:lvl1pPr>
          </a:lstStyle>
          <a:p>
            <a:r>
              <a:rPr lang="en-US" sz="2200" b="1" dirty="0"/>
              <a:t>NER </a:t>
            </a:r>
            <a:r>
              <a:rPr lang="en-US" sz="2200" b="1" i="1" dirty="0" err="1"/>
              <a:t>eScience</a:t>
            </a:r>
            <a:r>
              <a:rPr lang="en-US" sz="2200" b="1" i="1" dirty="0"/>
              <a:t> Portal for Librarians</a:t>
            </a:r>
            <a:r>
              <a:rPr lang="en-US" sz="2200" b="1" dirty="0"/>
              <a:t> staff</a:t>
            </a:r>
          </a:p>
        </p:txBody>
      </p:sp>
      <p:sp>
        <p:nvSpPr>
          <p:cNvPr id="9" name="Text Placeholder 4"/>
          <p:cNvSpPr txBox="1">
            <a:spLocks/>
          </p:cNvSpPr>
          <p:nvPr/>
        </p:nvSpPr>
        <p:spPr>
          <a:xfrm>
            <a:off x="8940805" y="1538512"/>
            <a:ext cx="3155946" cy="4500340"/>
          </a:xfrm>
          <a:prstGeom prst="rect">
            <a:avLst/>
          </a:prstGeom>
          <a:ln>
            <a:solidFill>
              <a:schemeClr val="tx1"/>
            </a:solidFill>
          </a:ln>
        </p:spPr>
        <p:txBody>
          <a:bodyPr vert="horz" lIns="91440" tIns="45720" rIns="91440" bIns="45720" rtlCol="0">
            <a:normAutofit/>
          </a:bodyPr>
          <a:lstStyle>
            <a:lvl1pPr marL="0" indent="0" algn="l" defTabSz="914400" rtl="0" eaLnBrk="1" latinLnBrk="0" hangingPunct="1">
              <a:lnSpc>
                <a:spcPct val="90000"/>
              </a:lnSpc>
              <a:spcBef>
                <a:spcPts val="1000"/>
              </a:spcBef>
              <a:buFont typeface="Arial"/>
              <a:buNone/>
              <a:defRPr sz="1600" kern="1200">
                <a:solidFill>
                  <a:schemeClr val="tx1"/>
                </a:solidFill>
                <a:latin typeface="+mn-lt"/>
                <a:ea typeface="+mn-ea"/>
                <a:cs typeface="+mn-cs"/>
              </a:defRPr>
            </a:lvl1pPr>
            <a:lvl2pPr marL="457200" indent="0" algn="l" defTabSz="914400" rtl="0" eaLnBrk="1" latinLnBrk="0" hangingPunct="1">
              <a:lnSpc>
                <a:spcPct val="90000"/>
              </a:lnSpc>
              <a:spcBef>
                <a:spcPts val="500"/>
              </a:spcBef>
              <a:buFont typeface="Arial"/>
              <a:buNone/>
              <a:defRPr sz="1400" kern="1200">
                <a:solidFill>
                  <a:schemeClr val="tx1"/>
                </a:solidFill>
                <a:latin typeface="+mn-lt"/>
                <a:ea typeface="+mn-ea"/>
                <a:cs typeface="+mn-cs"/>
              </a:defRPr>
            </a:lvl2pPr>
            <a:lvl3pPr marL="914400" indent="0" algn="l" defTabSz="914400" rtl="0" eaLnBrk="1" latinLnBrk="0" hangingPunct="1">
              <a:lnSpc>
                <a:spcPct val="90000"/>
              </a:lnSpc>
              <a:spcBef>
                <a:spcPts val="500"/>
              </a:spcBef>
              <a:buFont typeface="Arial"/>
              <a:buNone/>
              <a:defRPr sz="1200" kern="1200">
                <a:solidFill>
                  <a:schemeClr val="tx1"/>
                </a:solidFill>
                <a:latin typeface="+mn-lt"/>
                <a:ea typeface="+mn-ea"/>
                <a:cs typeface="+mn-cs"/>
              </a:defRPr>
            </a:lvl3pPr>
            <a:lvl4pPr marL="1371600" indent="0" algn="l" defTabSz="914400" rtl="0" eaLnBrk="1" latinLnBrk="0" hangingPunct="1">
              <a:lnSpc>
                <a:spcPct val="90000"/>
              </a:lnSpc>
              <a:spcBef>
                <a:spcPts val="500"/>
              </a:spcBef>
              <a:buFont typeface="Arial"/>
              <a:buNone/>
              <a:defRPr sz="1000" kern="1200">
                <a:solidFill>
                  <a:schemeClr val="tx1"/>
                </a:solidFill>
                <a:latin typeface="+mn-lt"/>
                <a:ea typeface="+mn-ea"/>
                <a:cs typeface="+mn-cs"/>
              </a:defRPr>
            </a:lvl4pPr>
            <a:lvl5pPr marL="1828800" indent="0" algn="l" defTabSz="914400" rtl="0" eaLnBrk="1" latinLnBrk="0" hangingPunct="1">
              <a:lnSpc>
                <a:spcPct val="90000"/>
              </a:lnSpc>
              <a:spcBef>
                <a:spcPts val="500"/>
              </a:spcBef>
              <a:buFont typeface="Arial"/>
              <a:buNone/>
              <a:defRPr sz="1000" kern="1200">
                <a:solidFill>
                  <a:schemeClr val="tx1"/>
                </a:solidFill>
                <a:latin typeface="+mn-lt"/>
                <a:ea typeface="+mn-ea"/>
                <a:cs typeface="+mn-cs"/>
              </a:defRPr>
            </a:lvl5pPr>
            <a:lvl6pPr marL="2286000" indent="0" algn="l" defTabSz="914400" rtl="0" eaLnBrk="1" latinLnBrk="0" hangingPunct="1">
              <a:lnSpc>
                <a:spcPct val="90000"/>
              </a:lnSpc>
              <a:spcBef>
                <a:spcPts val="500"/>
              </a:spcBef>
              <a:buFont typeface="Arial"/>
              <a:buNone/>
              <a:defRPr sz="1000" kern="1200">
                <a:solidFill>
                  <a:schemeClr val="tx1"/>
                </a:solidFill>
                <a:latin typeface="+mn-lt"/>
                <a:ea typeface="+mn-ea"/>
                <a:cs typeface="+mn-cs"/>
              </a:defRPr>
            </a:lvl6pPr>
            <a:lvl7pPr marL="2743200" indent="0" algn="l" defTabSz="914400" rtl="0" eaLnBrk="1" latinLnBrk="0" hangingPunct="1">
              <a:lnSpc>
                <a:spcPct val="90000"/>
              </a:lnSpc>
              <a:spcBef>
                <a:spcPts val="500"/>
              </a:spcBef>
              <a:buFont typeface="Arial"/>
              <a:buNone/>
              <a:defRPr sz="1000" kern="1200">
                <a:solidFill>
                  <a:schemeClr val="tx1"/>
                </a:solidFill>
                <a:latin typeface="+mn-lt"/>
                <a:ea typeface="+mn-ea"/>
                <a:cs typeface="+mn-cs"/>
              </a:defRPr>
            </a:lvl7pPr>
            <a:lvl8pPr marL="3200400" indent="0" algn="l" defTabSz="914400" rtl="0" eaLnBrk="1" latinLnBrk="0" hangingPunct="1">
              <a:lnSpc>
                <a:spcPct val="90000"/>
              </a:lnSpc>
              <a:spcBef>
                <a:spcPts val="500"/>
              </a:spcBef>
              <a:buFont typeface="Arial"/>
              <a:buNone/>
              <a:defRPr sz="1000" kern="1200">
                <a:solidFill>
                  <a:schemeClr val="tx1"/>
                </a:solidFill>
                <a:latin typeface="+mn-lt"/>
                <a:ea typeface="+mn-ea"/>
                <a:cs typeface="+mn-cs"/>
              </a:defRPr>
            </a:lvl8pPr>
            <a:lvl9pPr marL="3657600" indent="0" algn="l" defTabSz="914400" rtl="0" eaLnBrk="1" latinLnBrk="0" hangingPunct="1">
              <a:lnSpc>
                <a:spcPct val="90000"/>
              </a:lnSpc>
              <a:spcBef>
                <a:spcPts val="500"/>
              </a:spcBef>
              <a:buFont typeface="Arial"/>
              <a:buNone/>
              <a:defRPr sz="1000" kern="1200">
                <a:solidFill>
                  <a:schemeClr val="tx1"/>
                </a:solidFill>
                <a:latin typeface="+mn-lt"/>
                <a:ea typeface="+mn-ea"/>
                <a:cs typeface="+mn-cs"/>
              </a:defRPr>
            </a:lvl9pPr>
          </a:lstStyle>
          <a:p>
            <a:pPr marL="285750" indent="-285750">
              <a:spcBef>
                <a:spcPts val="0"/>
              </a:spcBef>
              <a:buFont typeface="Arial" panose="020B0604020202020204" pitchFamily="34" charset="0"/>
              <a:buChar char="•"/>
            </a:pPr>
            <a:r>
              <a:rPr lang="en-US" dirty="0"/>
              <a:t>Julie Goldman, Project Coordinator, 2015-2017</a:t>
            </a:r>
          </a:p>
          <a:p>
            <a:pPr marL="285750" indent="-285750">
              <a:spcBef>
                <a:spcPts val="0"/>
              </a:spcBef>
              <a:buFont typeface="Arial" panose="020B0604020202020204" pitchFamily="34" charset="0"/>
              <a:buChar char="•"/>
            </a:pPr>
            <a:r>
              <a:rPr lang="en-US" dirty="0"/>
              <a:t>Robert Vander Hart, Website Manager, 2009-2017</a:t>
            </a:r>
          </a:p>
          <a:p>
            <a:pPr marL="285750" indent="-285750">
              <a:spcBef>
                <a:spcPts val="0"/>
              </a:spcBef>
              <a:buFont typeface="Arial" panose="020B0604020202020204" pitchFamily="34" charset="0"/>
              <a:buChar char="•"/>
            </a:pPr>
            <a:r>
              <a:rPr lang="en-US" dirty="0"/>
              <a:t>Penny Glassman, Technology Consultant, 2009-2017</a:t>
            </a:r>
          </a:p>
          <a:p>
            <a:pPr marL="285750" indent="-285750">
              <a:spcBef>
                <a:spcPts val="0"/>
              </a:spcBef>
              <a:buFont typeface="Arial" panose="020B0604020202020204" pitchFamily="34" charset="0"/>
              <a:buChar char="•"/>
            </a:pPr>
            <a:r>
              <a:rPr lang="en-US" dirty="0"/>
              <a:t>Mary </a:t>
            </a:r>
            <a:r>
              <a:rPr lang="en-US" dirty="0" err="1"/>
              <a:t>Piorun</a:t>
            </a:r>
            <a:r>
              <a:rPr lang="en-US" dirty="0"/>
              <a:t>, Project PI, 2016-2017</a:t>
            </a:r>
          </a:p>
          <a:p>
            <a:pPr marL="285750" indent="-285750">
              <a:spcBef>
                <a:spcPts val="0"/>
              </a:spcBef>
              <a:buFont typeface="Arial" panose="020B0604020202020204" pitchFamily="34" charset="0"/>
              <a:buChar char="•"/>
            </a:pPr>
            <a:r>
              <a:rPr lang="en-US" dirty="0"/>
              <a:t>Elaine Martin, Project PI, 2009-2016</a:t>
            </a:r>
          </a:p>
          <a:p>
            <a:pPr marL="285750" indent="-285750">
              <a:spcBef>
                <a:spcPts val="0"/>
              </a:spcBef>
              <a:buFont typeface="Arial" panose="020B0604020202020204" pitchFamily="34" charset="0"/>
              <a:buChar char="•"/>
            </a:pPr>
            <a:r>
              <a:rPr lang="en-US" dirty="0"/>
              <a:t>Donna </a:t>
            </a:r>
            <a:r>
              <a:rPr lang="en-US" dirty="0" err="1"/>
              <a:t>Kafel</a:t>
            </a:r>
            <a:r>
              <a:rPr lang="en-US" dirty="0"/>
              <a:t>, Project Coordinator, 2009-2015</a:t>
            </a:r>
          </a:p>
        </p:txBody>
      </p:sp>
    </p:spTree>
    <p:extLst>
      <p:ext uri="{BB962C8B-B14F-4D97-AF65-F5344CB8AC3E}">
        <p14:creationId xmlns:p14="http://schemas.microsoft.com/office/powerpoint/2010/main" val="127573623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chemeClr val="bg1"/>
                </a:solidFill>
              </a:rPr>
              <a:t>NNLM Research Data management working </a:t>
            </a:r>
            <a:r>
              <a:rPr lang="en-US" dirty="0" err="1">
                <a:solidFill>
                  <a:schemeClr val="bg1"/>
                </a:solidFill>
              </a:rPr>
              <a:t>gropu</a:t>
            </a:r>
            <a:endParaRPr lang="en-US" dirty="0">
              <a:solidFill>
                <a:schemeClr val="bg1"/>
              </a:solidFill>
            </a:endParaRPr>
          </a:p>
        </p:txBody>
      </p:sp>
      <p:pic>
        <p:nvPicPr>
          <p:cNvPr id="6" name="Picture 5" descr="A poster of NNLM RD3 Launch" title="NNLM RD3 Launch"/>
          <p:cNvPicPr>
            <a:picLocks noChangeAspect="1"/>
          </p:cNvPicPr>
          <p:nvPr/>
        </p:nvPicPr>
        <p:blipFill>
          <a:blip r:embed="rId3"/>
          <a:stretch>
            <a:fillRect/>
          </a:stretch>
        </p:blipFill>
        <p:spPr>
          <a:xfrm>
            <a:off x="183789" y="308344"/>
            <a:ext cx="5061098" cy="6549656"/>
          </a:xfrm>
          <a:prstGeom prst="rect">
            <a:avLst/>
          </a:prstGeom>
          <a:ln>
            <a:noFill/>
          </a:ln>
          <a:effectLst>
            <a:outerShdw blurRad="292100" dist="139700" dir="2700000" algn="tl" rotWithShape="0">
              <a:srgbClr val="333333">
                <a:alpha val="65000"/>
              </a:srgbClr>
            </a:outerShdw>
          </a:effectLst>
        </p:spPr>
      </p:pic>
      <p:pic>
        <p:nvPicPr>
          <p:cNvPr id="5" name="Picture 4" descr="Members of the NNLM RDM Working Group " title="NNLM RDM Working Group "/>
          <p:cNvPicPr>
            <a:picLocks noChangeAspect="1"/>
          </p:cNvPicPr>
          <p:nvPr/>
        </p:nvPicPr>
        <p:blipFill>
          <a:blip r:embed="rId4"/>
          <a:stretch>
            <a:fillRect/>
          </a:stretch>
        </p:blipFill>
        <p:spPr>
          <a:xfrm>
            <a:off x="6383438" y="473857"/>
            <a:ext cx="5238095" cy="5257143"/>
          </a:xfrm>
          <a:prstGeom prst="rect">
            <a:avLst/>
          </a:prstGeom>
        </p:spPr>
      </p:pic>
    </p:spTree>
    <p:extLst>
      <p:ext uri="{BB962C8B-B14F-4D97-AF65-F5344CB8AC3E}">
        <p14:creationId xmlns:p14="http://schemas.microsoft.com/office/powerpoint/2010/main" val="418115785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solidFill>
                  <a:schemeClr val="bg1"/>
                </a:solidFill>
              </a:rPr>
              <a:t>PublicLibrary</a:t>
            </a:r>
            <a:r>
              <a:rPr lang="en-US" dirty="0">
                <a:solidFill>
                  <a:schemeClr val="bg1"/>
                </a:solidFill>
              </a:rPr>
              <a:t> Association web site</a:t>
            </a:r>
          </a:p>
        </p:txBody>
      </p:sp>
      <p:pic>
        <p:nvPicPr>
          <p:cNvPr id="8" name="Picture 7" descr="Screenshot of the Public Library Association Web page" title="Public Library Association"/>
          <p:cNvPicPr>
            <a:picLocks noChangeAspect="1"/>
          </p:cNvPicPr>
          <p:nvPr/>
        </p:nvPicPr>
        <p:blipFill rotWithShape="1">
          <a:blip r:embed="rId2">
            <a:extLst>
              <a:ext uri="{28A0092B-C50C-407E-A947-70E740481C1C}">
                <a14:useLocalDpi xmlns:a14="http://schemas.microsoft.com/office/drawing/2010/main" val="0"/>
              </a:ext>
            </a:extLst>
          </a:blip>
          <a:srcRect b="2279"/>
          <a:stretch/>
        </p:blipFill>
        <p:spPr>
          <a:xfrm rot="647723">
            <a:off x="484497" y="1051120"/>
            <a:ext cx="11688844" cy="4921762"/>
          </a:xfrm>
          <a:prstGeom prst="rect">
            <a:avLst/>
          </a:prstGeom>
          <a:solidFill>
            <a:srgbClr val="FFFFFF">
              <a:shade val="85000"/>
            </a:srgbClr>
          </a:solidFill>
          <a:ln w="3175" cap="sq">
            <a:solidFill>
              <a:srgbClr val="FFFFFF"/>
            </a:solidFill>
            <a:miter lim="800000"/>
          </a:ln>
          <a:effectLst>
            <a:outerShdw blurRad="65000" dist="50800" dir="12900000" kx="195000" ky="145000" algn="tl" rotWithShape="0">
              <a:srgbClr val="000000">
                <a:alpha val="30000"/>
              </a:srgbClr>
            </a:outerShdw>
          </a:effectLst>
          <a:scene3d>
            <a:camera prst="orthographicFront">
              <a:rot lat="0" lon="0" rev="360000"/>
            </a:camera>
            <a:lightRig rig="twoPt" dir="t">
              <a:rot lat="0" lon="0" rev="7200000"/>
            </a:lightRig>
          </a:scene3d>
          <a:sp3d contourW="12700">
            <a:bevelT w="25400" h="19050"/>
            <a:contourClr>
              <a:srgbClr val="969696"/>
            </a:contourClr>
          </a:sp3d>
        </p:spPr>
      </p:pic>
    </p:spTree>
    <p:extLst>
      <p:ext uri="{BB962C8B-B14F-4D97-AF65-F5344CB8AC3E}">
        <p14:creationId xmlns:p14="http://schemas.microsoft.com/office/powerpoint/2010/main" val="280887100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chemeClr val="bg1"/>
                </a:solidFill>
              </a:rPr>
              <a:t>NIH All of Us Research Program</a:t>
            </a:r>
          </a:p>
        </p:txBody>
      </p:sp>
      <p:pic>
        <p:nvPicPr>
          <p:cNvPr id="8" name="Picture 7" descr="Screenshot of All of Us Research Program statemement retrieved from https://allofus.nih.gov/about/about-all-us-research-program" title="About the All of Us Research Program"/>
          <p:cNvPicPr>
            <a:picLocks noChangeAspect="1"/>
          </p:cNvPicPr>
          <p:nvPr/>
        </p:nvPicPr>
        <p:blipFill rotWithShape="1">
          <a:blip r:embed="rId2">
            <a:extLst>
              <a:ext uri="{28A0092B-C50C-407E-A947-70E740481C1C}">
                <a14:useLocalDpi xmlns:a14="http://schemas.microsoft.com/office/drawing/2010/main" val="0"/>
              </a:ext>
            </a:extLst>
          </a:blip>
          <a:srcRect b="2279"/>
          <a:stretch/>
        </p:blipFill>
        <p:spPr>
          <a:xfrm rot="647723">
            <a:off x="484497" y="1051120"/>
            <a:ext cx="11688844" cy="4921762"/>
          </a:xfrm>
          <a:prstGeom prst="rect">
            <a:avLst/>
          </a:prstGeom>
          <a:solidFill>
            <a:srgbClr val="FFFFFF">
              <a:shade val="85000"/>
            </a:srgbClr>
          </a:solidFill>
          <a:ln w="3175" cap="sq">
            <a:solidFill>
              <a:srgbClr val="FFFFFF"/>
            </a:solidFill>
            <a:miter lim="800000"/>
          </a:ln>
          <a:effectLst>
            <a:outerShdw blurRad="65000" dist="50800" dir="12900000" kx="195000" ky="145000" algn="tl" rotWithShape="0">
              <a:srgbClr val="000000">
                <a:alpha val="30000"/>
              </a:srgbClr>
            </a:outerShdw>
          </a:effectLst>
          <a:scene3d>
            <a:camera prst="orthographicFront">
              <a:rot lat="0" lon="0" rev="360000"/>
            </a:camera>
            <a:lightRig rig="twoPt" dir="t">
              <a:rot lat="0" lon="0" rev="7200000"/>
            </a:lightRig>
          </a:scene3d>
          <a:sp3d contourW="12700">
            <a:bevelT w="25400" h="19050"/>
            <a:contourClr>
              <a:srgbClr val="969696"/>
            </a:contourClr>
          </a:sp3d>
        </p:spPr>
      </p:pic>
      <p:pic>
        <p:nvPicPr>
          <p:cNvPr id="3" name="Content Placeholder 6" descr="Screenshot of a statement from All of Us Research Program ." title="About the All of Us Research Program"/>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8150" y="557212"/>
            <a:ext cx="11399628" cy="5119688"/>
          </a:xfrm>
          <a:prstGeom prst="rect">
            <a:avLst/>
          </a:prstGeom>
          <a:solidFill>
            <a:srgbClr val="FFFFFF">
              <a:shade val="85000"/>
            </a:srgbClr>
          </a:solidFill>
          <a:ln w="190500" cap="sq">
            <a:solidFill>
              <a:srgbClr val="FFFFFF"/>
            </a:solidFill>
            <a:miter lim="800000"/>
          </a:ln>
          <a:effectLst>
            <a:outerShdw blurRad="65000" dist="50800" dir="12900000" kx="195000" ky="145000" algn="tl" rotWithShape="0">
              <a:srgbClr val="000000">
                <a:alpha val="30000"/>
              </a:srgbClr>
            </a:outerShdw>
          </a:effectLst>
          <a:scene3d>
            <a:camera prst="orthographicFront">
              <a:rot lat="0" lon="0" rev="360000"/>
            </a:camera>
            <a:lightRig rig="twoPt" dir="t">
              <a:rot lat="0" lon="0" rev="7200000"/>
            </a:lightRig>
          </a:scene3d>
          <a:sp3d contourW="12700">
            <a:bevelT w="25400" h="19050"/>
            <a:contourClr>
              <a:srgbClr val="969696"/>
            </a:contourClr>
          </a:sp3d>
        </p:spPr>
      </p:pic>
    </p:spTree>
    <p:extLst>
      <p:ext uri="{BB962C8B-B14F-4D97-AF65-F5344CB8AC3E}">
        <p14:creationId xmlns:p14="http://schemas.microsoft.com/office/powerpoint/2010/main" val="279983555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a:t>NLM web site</a:t>
            </a:r>
          </a:p>
        </p:txBody>
      </p:sp>
      <p:pic>
        <p:nvPicPr>
          <p:cNvPr id="7" name="Content Placeholder 6" descr="Screenshot of the National Network of Libraries of Medicine Web page."/>
          <p:cNvPicPr>
            <a:picLocks noGrp="1" noChangeAspect="1"/>
          </p:cNvPicPr>
          <p:nvPr>
            <p:ph idx="4294967295"/>
          </p:nvPr>
        </p:nvPicPr>
        <p:blipFill>
          <a:blip r:embed="rId3" cstate="print">
            <a:extLst>
              <a:ext uri="{28A0092B-C50C-407E-A947-70E740481C1C}">
                <a14:useLocalDpi xmlns:a14="http://schemas.microsoft.com/office/drawing/2010/main" val="0"/>
              </a:ext>
            </a:extLst>
          </a:blip>
          <a:stretch>
            <a:fillRect/>
          </a:stretch>
        </p:blipFill>
        <p:spPr>
          <a:xfrm>
            <a:off x="0" y="228600"/>
            <a:ext cx="5791200" cy="6010275"/>
          </a:xfrm>
          <a:prstGeom prst="rect">
            <a:avLst/>
          </a:prstGeom>
          <a:ln w="3175" cap="rnd">
            <a:solidFill>
              <a:srgbClr val="FFFFFF"/>
            </a:solidFill>
          </a:ln>
          <a:effectLst>
            <a:outerShdw blurRad="76200" dist="95250" dir="10500000" sx="97000" sy="23000" kx="900000" algn="br" rotWithShape="0">
              <a:srgbClr val="000000">
                <a:alpha val="20000"/>
              </a:srgbClr>
            </a:outerShdw>
          </a:effectLst>
          <a:scene3d>
            <a:camera prst="orthographicFront"/>
            <a:lightRig rig="twoPt" dir="t">
              <a:rot lat="0" lon="0" rev="7800000"/>
            </a:lightRig>
          </a:scene3d>
          <a:sp3d contourW="6350">
            <a:bevelT w="50800" h="16510"/>
            <a:contourClr>
              <a:srgbClr val="C0C0C0"/>
            </a:contourClr>
          </a:sp3d>
        </p:spPr>
      </p:pic>
      <p:pic>
        <p:nvPicPr>
          <p:cNvPr id="8" name="Picture 7" descr="Screenshot of NNLM Members Directory Web page" title="NNLM Members Directory"/>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02135" y="538675"/>
            <a:ext cx="5848350" cy="6170419"/>
          </a:xfrm>
          <a:prstGeom prst="rect">
            <a:avLst/>
          </a:prstGeom>
          <a:ln w="3175" cap="rnd">
            <a:solidFill>
              <a:srgbClr val="FFFFFF"/>
            </a:solidFill>
          </a:ln>
          <a:effectLst>
            <a:outerShdw blurRad="76200" dist="95250" dir="10500000" sx="97000" sy="23000" kx="900000" algn="br" rotWithShape="0">
              <a:srgbClr val="000000">
                <a:alpha val="20000"/>
              </a:srgbClr>
            </a:outerShdw>
          </a:effectLst>
          <a:scene3d>
            <a:camera prst="orthographicFront"/>
            <a:lightRig rig="twoPt" dir="t">
              <a:rot lat="0" lon="0" rev="7800000"/>
            </a:lightRig>
          </a:scene3d>
          <a:sp3d contourW="6350">
            <a:bevelT w="50800" h="16510"/>
            <a:contourClr>
              <a:srgbClr val="C0C0C0"/>
            </a:contourClr>
          </a:sp3d>
        </p:spPr>
      </p:pic>
    </p:spTree>
    <p:extLst>
      <p:ext uri="{BB962C8B-B14F-4D97-AF65-F5344CB8AC3E}">
        <p14:creationId xmlns:p14="http://schemas.microsoft.com/office/powerpoint/2010/main" val="23907530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err="1">
                <a:solidFill>
                  <a:schemeClr val="bg1"/>
                </a:solidFill>
              </a:rPr>
              <a:t>edlib</a:t>
            </a:r>
            <a:r>
              <a:rPr lang="en-US" dirty="0">
                <a:solidFill>
                  <a:schemeClr val="bg1"/>
                </a:solidFill>
              </a:rPr>
              <a:t> </a:t>
            </a:r>
            <a:r>
              <a:rPr lang="en-US" dirty="0" err="1">
                <a:solidFill>
                  <a:schemeClr val="bg1"/>
                </a:solidFill>
              </a:rPr>
              <a:t>nlm</a:t>
            </a:r>
            <a:r>
              <a:rPr lang="en-US" dirty="0">
                <a:solidFill>
                  <a:schemeClr val="bg1"/>
                </a:solidFill>
              </a:rPr>
              <a:t> courses</a:t>
            </a:r>
          </a:p>
        </p:txBody>
      </p:sp>
      <p:sp>
        <p:nvSpPr>
          <p:cNvPr id="2" name="Rectangle 1"/>
          <p:cNvSpPr/>
          <p:nvPr/>
        </p:nvSpPr>
        <p:spPr>
          <a:xfrm>
            <a:off x="1" y="6197600"/>
            <a:ext cx="12192000" cy="960925"/>
          </a:xfrm>
          <a:prstGeom prst="rect">
            <a:avLst/>
          </a:prstGeom>
          <a:solidFill>
            <a:schemeClr val="tx1"/>
          </a:solidFill>
        </p:spPr>
        <p:txBody>
          <a:bodyPr wrap="square">
            <a:spAutoFit/>
          </a:bodyPr>
          <a:lstStyle/>
          <a:p>
            <a:pPr algn="ctr"/>
            <a:r>
              <a:rPr lang="en-US" sz="5000" b="1" baseline="-25000" dirty="0">
                <a:solidFill>
                  <a:schemeClr val="bg1"/>
                </a:solidFill>
              </a:rPr>
              <a:t>http://www.medlib-ed.org/catalogs/nnlm-nlmcourses</a:t>
            </a:r>
          </a:p>
          <a:p>
            <a:pPr algn="ctr"/>
            <a:endParaRPr lang="en-US" sz="3200" b="1" baseline="-25000" dirty="0">
              <a:solidFill>
                <a:schemeClr val="bg1"/>
              </a:solidFill>
            </a:endParaRPr>
          </a:p>
        </p:txBody>
      </p:sp>
      <p:pic>
        <p:nvPicPr>
          <p:cNvPr id="3" name="Picture 2" descr="Screenshot of NNLM/NLM Courses" title="The Learning Destination for Health Information Professionals"/>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57304" y="538141"/>
            <a:ext cx="9077391" cy="5781717"/>
          </a:xfrm>
          <a:prstGeom prst="rect">
            <a:avLst/>
          </a:prstGeom>
          <a:ln>
            <a:noFill/>
          </a:ln>
          <a:effectLst>
            <a:outerShdw blurRad="190500" algn="tl" rotWithShape="0">
              <a:srgbClr val="000000">
                <a:alpha val="70000"/>
              </a:srgbClr>
            </a:outerShdw>
          </a:effectLst>
        </p:spPr>
      </p:pic>
    </p:spTree>
    <p:extLst>
      <p:ext uri="{BB962C8B-B14F-4D97-AF65-F5344CB8AC3E}">
        <p14:creationId xmlns:p14="http://schemas.microsoft.com/office/powerpoint/2010/main" val="1929982025"/>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8196943" y="1431925"/>
            <a:ext cx="3418114" cy="1325563"/>
          </a:xfrm>
        </p:spPr>
        <p:txBody>
          <a:bodyPr>
            <a:normAutofit fontScale="90000"/>
          </a:bodyPr>
          <a:lstStyle/>
          <a:p>
            <a:r>
              <a:rPr lang="en-US" dirty="0"/>
              <a:t>Continuing the Documentation of NNLM History</a:t>
            </a:r>
            <a:br>
              <a:rPr lang="en-US" dirty="0"/>
            </a:br>
            <a:endParaRPr lang="en-US" dirty="0"/>
          </a:p>
        </p:txBody>
      </p:sp>
      <p:pic>
        <p:nvPicPr>
          <p:cNvPr id="2" name="Picture 1" descr="Screenshot of MLA Bulletin" title="MLA Bulletin"/>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72130" y="271285"/>
            <a:ext cx="4310078" cy="6146590"/>
          </a:xfrm>
          <a:prstGeom prst="rect">
            <a:avLst/>
          </a:prstGeom>
          <a:ln>
            <a:noFill/>
          </a:ln>
          <a:effectLst>
            <a:outerShdw blurRad="292100" dist="139700" dir="2700000" algn="tl" rotWithShape="0">
              <a:srgbClr val="333333">
                <a:alpha val="65000"/>
              </a:srgbClr>
            </a:outerShdw>
          </a:effectLst>
        </p:spPr>
      </p:pic>
      <p:sp>
        <p:nvSpPr>
          <p:cNvPr id="4" name="Content Placeholder 3"/>
          <p:cNvSpPr>
            <a:spLocks noGrp="1"/>
          </p:cNvSpPr>
          <p:nvPr>
            <p:ph idx="4294967295"/>
          </p:nvPr>
        </p:nvSpPr>
        <p:spPr>
          <a:xfrm>
            <a:off x="516835" y="1741488"/>
            <a:ext cx="5445125" cy="4310062"/>
          </a:xfrm>
        </p:spPr>
        <p:txBody>
          <a:bodyPr>
            <a:normAutofit/>
          </a:bodyPr>
          <a:lstStyle/>
          <a:p>
            <a:pPr marL="0" indent="0">
              <a:buNone/>
            </a:pPr>
            <a:endParaRPr lang="en-US" sz="4200" dirty="0"/>
          </a:p>
          <a:p>
            <a:pPr marL="0" indent="0">
              <a:buNone/>
            </a:pPr>
            <a:r>
              <a:rPr lang="en-US" sz="4200" dirty="0"/>
              <a:t>Continuing the Documentation of NNLM History</a:t>
            </a:r>
          </a:p>
        </p:txBody>
      </p:sp>
      <p:pic>
        <p:nvPicPr>
          <p:cNvPr id="3" name="Picture 2" descr="Article on the History of the Regional Medical Library program 1965-1985." title="The Nation's Health Information Network"/>
          <p:cNvPicPr>
            <a:picLocks noChangeAspect="1"/>
          </p:cNvPicPr>
          <p:nvPr/>
        </p:nvPicPr>
        <p:blipFill>
          <a:blip r:embed="rId3"/>
          <a:stretch>
            <a:fillRect/>
          </a:stretch>
        </p:blipFill>
        <p:spPr>
          <a:xfrm>
            <a:off x="5156792" y="934775"/>
            <a:ext cx="4042086" cy="5924093"/>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099378407"/>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80657" y="593725"/>
            <a:ext cx="10515600" cy="1325563"/>
          </a:xfrm>
        </p:spPr>
        <p:txBody>
          <a:bodyPr/>
          <a:lstStyle/>
          <a:p>
            <a:r>
              <a:rPr lang="en-US" dirty="0"/>
              <a:t>NNLM certificate</a:t>
            </a:r>
          </a:p>
        </p:txBody>
      </p:sp>
      <p:pic>
        <p:nvPicPr>
          <p:cNvPr id="12" name="Picture 11" descr="NNLM Certificate" title="NNLM Certificate"/>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214880" y="212123"/>
            <a:ext cx="8023860" cy="6096116"/>
          </a:xfrm>
          <a:prstGeom prst="rect">
            <a:avLst/>
          </a:prstGeom>
          <a:ln w="190500" cap="sq">
            <a:solidFill>
              <a:srgbClr val="C8C6BD"/>
            </a:solidFill>
            <a:prstDash val="solid"/>
            <a:miter lim="800000"/>
          </a:ln>
          <a:effectLst>
            <a:outerShdw blurRad="254000" algn="bl" rotWithShape="0">
              <a:srgbClr val="000000">
                <a:alpha val="43000"/>
              </a:srgbClr>
            </a:outerShdw>
          </a:effectLst>
          <a:scene3d>
            <a:camera prst="perspectiveFront" fov="5400000"/>
            <a:lightRig rig="threePt" dir="t">
              <a:rot lat="0" lon="0" rev="2100000"/>
            </a:lightRig>
          </a:scene3d>
          <a:sp3d extrusionH="25400">
            <a:bevelT w="304800" h="152400" prst="hardEdge"/>
            <a:extrusionClr>
              <a:srgbClr val="000000"/>
            </a:extrusionClr>
          </a:sp3d>
        </p:spPr>
      </p:pic>
    </p:spTree>
    <p:extLst>
      <p:ext uri="{BB962C8B-B14F-4D97-AF65-F5344CB8AC3E}">
        <p14:creationId xmlns:p14="http://schemas.microsoft.com/office/powerpoint/2010/main" val="14413103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4400" b="1" dirty="0"/>
              <a:t>Joyce E.B. Backus, MSLS</a:t>
            </a:r>
            <a:br>
              <a:rPr lang="en-US" sz="4000" dirty="0"/>
            </a:br>
            <a:r>
              <a:rPr lang="en-US" sz="3600" b="1" dirty="0"/>
              <a:t>Associate Director for Library Operations</a:t>
            </a:r>
          </a:p>
        </p:txBody>
      </p:sp>
      <p:pic>
        <p:nvPicPr>
          <p:cNvPr id="4" name="Picture 2" descr="MLA 17 poster picture screenshot from http://www.mlanet.org/media/media/dzczqdts.jpg&#10;" title="MLA 1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155171" y="5422002"/>
            <a:ext cx="3547729" cy="1274964"/>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26306395"/>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Picture of shelly Mckellar PhD and Dr. George Noon seating." title="Inaugural Michael E. Debakey Lecture in the History of Medicine"/>
          <p:cNvPicPr>
            <a:picLocks noChangeAspect="1"/>
          </p:cNvPicPr>
          <p:nvPr/>
        </p:nvPicPr>
        <p:blipFill rotWithShape="1">
          <a:blip r:embed="rId3">
            <a:extLst>
              <a:ext uri="{28A0092B-C50C-407E-A947-70E740481C1C}">
                <a14:useLocalDpi xmlns:a14="http://schemas.microsoft.com/office/drawing/2010/main" val="0"/>
              </a:ext>
            </a:extLst>
          </a:blip>
          <a:srcRect l="9091" b="16512"/>
          <a:stretch/>
        </p:blipFill>
        <p:spPr>
          <a:xfrm>
            <a:off x="60494" y="-5311"/>
            <a:ext cx="12191980" cy="6857989"/>
          </a:xfrm>
          <a:prstGeom prst="rect">
            <a:avLst/>
          </a:prstGeom>
        </p:spPr>
      </p:pic>
      <p:sp>
        <p:nvSpPr>
          <p:cNvPr id="4" name="Title 3"/>
          <p:cNvSpPr>
            <a:spLocks noGrp="1"/>
          </p:cNvSpPr>
          <p:nvPr>
            <p:ph type="title"/>
          </p:nvPr>
        </p:nvSpPr>
        <p:spPr>
          <a:xfrm>
            <a:off x="6561675" y="367186"/>
            <a:ext cx="5630325" cy="1144695"/>
          </a:xfrm>
        </p:spPr>
        <p:txBody>
          <a:bodyPr>
            <a:normAutofit/>
          </a:bodyPr>
          <a:lstStyle/>
          <a:p>
            <a:pPr>
              <a:lnSpc>
                <a:spcPct val="70000"/>
              </a:lnSpc>
            </a:pPr>
            <a:r>
              <a:rPr lang="en-US" sz="3100" b="1" dirty="0">
                <a:solidFill>
                  <a:srgbClr val="FFFFFF"/>
                </a:solidFill>
              </a:rPr>
              <a:t>Inaugural Michael E. DeBakey Lecture in the History of Medicine</a:t>
            </a:r>
          </a:p>
        </p:txBody>
      </p:sp>
      <p:sp>
        <p:nvSpPr>
          <p:cNvPr id="5" name="Content Placeholder 4"/>
          <p:cNvSpPr>
            <a:spLocks noGrp="1"/>
          </p:cNvSpPr>
          <p:nvPr>
            <p:ph idx="1"/>
          </p:nvPr>
        </p:nvSpPr>
        <p:spPr>
          <a:xfrm>
            <a:off x="6461294" y="2258207"/>
            <a:ext cx="5436539" cy="3642864"/>
          </a:xfrm>
          <a:solidFill>
            <a:schemeClr val="tx1">
              <a:alpha val="50000"/>
            </a:schemeClr>
          </a:solidFill>
        </p:spPr>
        <p:txBody>
          <a:bodyPr>
            <a:noAutofit/>
          </a:bodyPr>
          <a:lstStyle/>
          <a:p>
            <a:pPr marL="457200" lvl="1" indent="0">
              <a:lnSpc>
                <a:spcPct val="80000"/>
              </a:lnSpc>
              <a:buNone/>
            </a:pPr>
            <a:r>
              <a:rPr lang="en-US" sz="2000" b="1" dirty="0">
                <a:solidFill>
                  <a:srgbClr val="FFFFFF"/>
                </a:solidFill>
              </a:rPr>
              <a:t>Shelley McKellar, PhD</a:t>
            </a:r>
            <a:r>
              <a:rPr lang="en-US" sz="2000" dirty="0">
                <a:solidFill>
                  <a:srgbClr val="FFFFFF"/>
                </a:solidFill>
              </a:rPr>
              <a:t>, The Jason A. Hannah Chair in the History of Medicine, Associate Professor with Joint Appointment with the Department of Surgery, Western University, Canada, "Intentional Impact:" The Legacy of Michael E. DeBakey Beyond the Operating Room“</a:t>
            </a:r>
          </a:p>
          <a:p>
            <a:pPr lvl="1">
              <a:lnSpc>
                <a:spcPct val="80000"/>
              </a:lnSpc>
            </a:pPr>
            <a:endParaRPr lang="en-US" sz="2000" b="1" dirty="0">
              <a:solidFill>
                <a:srgbClr val="FFFFFF"/>
              </a:solidFill>
            </a:endParaRPr>
          </a:p>
          <a:p>
            <a:pPr marL="457200" lvl="1" indent="0">
              <a:lnSpc>
                <a:spcPct val="80000"/>
              </a:lnSpc>
              <a:buNone/>
            </a:pPr>
            <a:r>
              <a:rPr lang="en-US" sz="2000" b="1" dirty="0">
                <a:solidFill>
                  <a:srgbClr val="FFFFFF"/>
                </a:solidFill>
              </a:rPr>
              <a:t>George P. Noon, MD</a:t>
            </a:r>
            <a:r>
              <a:rPr lang="en-US" sz="2000" dirty="0">
                <a:solidFill>
                  <a:srgbClr val="FFFFFF"/>
                </a:solidFill>
              </a:rPr>
              <a:t>, Professor of Surgery, Michael E. DeBakey Department of Surgery, Baylor College of Medicine, "A Brief Look at Michael E. </a:t>
            </a:r>
            <a:r>
              <a:rPr lang="en-US" sz="2000" dirty="0" err="1">
                <a:solidFill>
                  <a:srgbClr val="FFFFFF"/>
                </a:solidFill>
              </a:rPr>
              <a:t>DeBakey's</a:t>
            </a:r>
            <a:r>
              <a:rPr lang="en-US" sz="2000" dirty="0">
                <a:solidFill>
                  <a:srgbClr val="FFFFFF"/>
                </a:solidFill>
              </a:rPr>
              <a:t> Role in Establishing the National Library of Medicine as It Is Today"</a:t>
            </a:r>
          </a:p>
          <a:p>
            <a:pPr lvl="1">
              <a:lnSpc>
                <a:spcPct val="80000"/>
              </a:lnSpc>
            </a:pPr>
            <a:endParaRPr lang="en-US" sz="2000" b="1" dirty="0">
              <a:solidFill>
                <a:srgbClr val="FFFFFF"/>
              </a:solidFill>
            </a:endParaRPr>
          </a:p>
        </p:txBody>
      </p:sp>
    </p:spTree>
    <p:extLst>
      <p:ext uri="{BB962C8B-B14F-4D97-AF65-F5344CB8AC3E}">
        <p14:creationId xmlns:p14="http://schemas.microsoft.com/office/powerpoint/2010/main" val="162387448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NLM Digital Collections</a:t>
            </a:r>
          </a:p>
        </p:txBody>
      </p:sp>
      <p:pic>
        <p:nvPicPr>
          <p:cNvPr id="5" name="Picture 4" descr="Digital Collections - National Library of Medicine - Mozilla Firefox"/>
          <p:cNvPicPr>
            <a:picLocks noChangeAspect="1"/>
          </p:cNvPicPr>
          <p:nvPr/>
        </p:nvPicPr>
        <p:blipFill rotWithShape="1">
          <a:blip r:embed="rId3">
            <a:extLst>
              <a:ext uri="{28A0092B-C50C-407E-A947-70E740481C1C}">
                <a14:useLocalDpi xmlns:a14="http://schemas.microsoft.com/office/drawing/2010/main" val="0"/>
              </a:ext>
            </a:extLst>
          </a:blip>
          <a:srcRect l="2321" t="8193" r="2321" b="36546"/>
          <a:stretch/>
        </p:blipFill>
        <p:spPr>
          <a:xfrm>
            <a:off x="1843486" y="1406621"/>
            <a:ext cx="8562129" cy="4090796"/>
          </a:xfrm>
          <a:prstGeom prst="rect">
            <a:avLst/>
          </a:prstGeom>
          <a:ln w="19050">
            <a:solidFill>
              <a:schemeClr val="tx1"/>
            </a:solidFill>
          </a:ln>
        </p:spPr>
      </p:pic>
      <p:sp>
        <p:nvSpPr>
          <p:cNvPr id="7" name="TextBox 6"/>
          <p:cNvSpPr txBox="1"/>
          <p:nvPr/>
        </p:nvSpPr>
        <p:spPr>
          <a:xfrm>
            <a:off x="1843486" y="4598314"/>
            <a:ext cx="4393711" cy="1328569"/>
          </a:xfrm>
          <a:prstGeom prst="rect">
            <a:avLst/>
          </a:prstGeom>
          <a:solidFill>
            <a:schemeClr val="accent2">
              <a:lumMod val="40000"/>
              <a:lumOff val="60000"/>
            </a:schemeClr>
          </a:solidFill>
          <a:ln w="12700">
            <a:solidFill>
              <a:schemeClr val="tx1"/>
            </a:solidFill>
          </a:ln>
        </p:spPr>
        <p:txBody>
          <a:bodyPr wrap="square" rtlCol="0">
            <a:spAutoFit/>
          </a:bodyPr>
          <a:lstStyle/>
          <a:p>
            <a:pPr lvl="1">
              <a:lnSpc>
                <a:spcPct val="150000"/>
              </a:lnSpc>
              <a:spcBef>
                <a:spcPts val="480"/>
              </a:spcBef>
              <a:buClr>
                <a:schemeClr val="lt1"/>
              </a:buClr>
              <a:buSzPct val="100000"/>
            </a:pPr>
            <a:r>
              <a:rPr lang="en-US" sz="1600" dirty="0">
                <a:latin typeface="Tahoma"/>
                <a:ea typeface="Tahoma"/>
                <a:cs typeface="Tahoma"/>
                <a:sym typeface="Tahoma"/>
              </a:rPr>
              <a:t>Books: Over 2.9M pages, 18,000 volumes</a:t>
            </a:r>
          </a:p>
          <a:p>
            <a:pPr lvl="1">
              <a:lnSpc>
                <a:spcPct val="150000"/>
              </a:lnSpc>
              <a:spcBef>
                <a:spcPts val="480"/>
              </a:spcBef>
              <a:buClr>
                <a:schemeClr val="lt1"/>
              </a:buClr>
              <a:buSzPct val="100000"/>
            </a:pPr>
            <a:r>
              <a:rPr lang="en-US" sz="1600" dirty="0">
                <a:latin typeface="Tahoma"/>
                <a:ea typeface="Tahoma"/>
                <a:cs typeface="Tahoma"/>
                <a:sym typeface="Tahoma"/>
              </a:rPr>
              <a:t>Videos: 269</a:t>
            </a:r>
          </a:p>
          <a:p>
            <a:pPr lvl="1">
              <a:lnSpc>
                <a:spcPct val="150000"/>
              </a:lnSpc>
              <a:spcBef>
                <a:spcPts val="480"/>
              </a:spcBef>
              <a:buClr>
                <a:schemeClr val="lt1"/>
              </a:buClr>
              <a:buSzPct val="100000"/>
            </a:pPr>
            <a:r>
              <a:rPr lang="en-US" sz="1600" b="1" dirty="0">
                <a:solidFill>
                  <a:srgbClr val="FF0000"/>
                </a:solidFill>
                <a:latin typeface="Tahoma"/>
                <a:ea typeface="Tahoma"/>
                <a:cs typeface="Tahoma"/>
                <a:sym typeface="Tahoma"/>
              </a:rPr>
              <a:t>NEW</a:t>
            </a:r>
            <a:r>
              <a:rPr lang="en-US" sz="1600" dirty="0">
                <a:latin typeface="Tahoma"/>
                <a:ea typeface="Tahoma"/>
                <a:cs typeface="Tahoma"/>
                <a:sym typeface="Tahoma"/>
              </a:rPr>
              <a:t> Born Digital collection items: 82</a:t>
            </a:r>
          </a:p>
        </p:txBody>
      </p:sp>
      <p:sp>
        <p:nvSpPr>
          <p:cNvPr id="8" name="TextBox 7"/>
          <p:cNvSpPr txBox="1"/>
          <p:nvPr/>
        </p:nvSpPr>
        <p:spPr>
          <a:xfrm>
            <a:off x="6237197" y="4598314"/>
            <a:ext cx="2897435" cy="1328569"/>
          </a:xfrm>
          <a:prstGeom prst="rect">
            <a:avLst/>
          </a:prstGeom>
          <a:solidFill>
            <a:schemeClr val="accent2">
              <a:lumMod val="40000"/>
              <a:lumOff val="60000"/>
            </a:schemeClr>
          </a:solidFill>
          <a:ln w="12700">
            <a:solidFill>
              <a:schemeClr val="tx1"/>
            </a:solidFill>
          </a:ln>
        </p:spPr>
        <p:txBody>
          <a:bodyPr wrap="square" rtlCol="0">
            <a:spAutoFit/>
          </a:bodyPr>
          <a:lstStyle/>
          <a:p>
            <a:pPr lvl="1">
              <a:lnSpc>
                <a:spcPct val="150000"/>
              </a:lnSpc>
              <a:spcBef>
                <a:spcPts val="480"/>
              </a:spcBef>
              <a:buClr>
                <a:schemeClr val="lt1"/>
              </a:buClr>
              <a:buSzPct val="100000"/>
            </a:pPr>
            <a:r>
              <a:rPr lang="en-US" sz="1600" dirty="0">
                <a:latin typeface="Tahoma"/>
                <a:ea typeface="Tahoma"/>
                <a:cs typeface="Tahoma"/>
                <a:sym typeface="Tahoma"/>
              </a:rPr>
              <a:t>Still Images: 69,366</a:t>
            </a:r>
          </a:p>
          <a:p>
            <a:pPr lvl="1">
              <a:lnSpc>
                <a:spcPct val="150000"/>
              </a:lnSpc>
              <a:spcBef>
                <a:spcPts val="480"/>
              </a:spcBef>
              <a:buClr>
                <a:schemeClr val="lt1"/>
              </a:buClr>
              <a:buSzPct val="100000"/>
            </a:pPr>
            <a:r>
              <a:rPr lang="en-US" sz="1600" dirty="0">
                <a:latin typeface="Tahoma"/>
                <a:ea typeface="Tahoma"/>
                <a:cs typeface="Tahoma"/>
                <a:sym typeface="Tahoma"/>
              </a:rPr>
              <a:t>Maps: 13</a:t>
            </a:r>
          </a:p>
          <a:p>
            <a:pPr lvl="1">
              <a:lnSpc>
                <a:spcPct val="150000"/>
              </a:lnSpc>
              <a:spcBef>
                <a:spcPts val="480"/>
              </a:spcBef>
              <a:buClr>
                <a:schemeClr val="lt1"/>
              </a:buClr>
              <a:buSzPct val="100000"/>
            </a:pPr>
            <a:r>
              <a:rPr lang="en-US" sz="1600" dirty="0">
                <a:latin typeface="Tahoma"/>
                <a:ea typeface="Tahoma"/>
                <a:cs typeface="Tahoma"/>
                <a:sym typeface="Tahoma"/>
              </a:rPr>
              <a:t>Software Package: 1</a:t>
            </a:r>
          </a:p>
        </p:txBody>
      </p:sp>
      <p:sp>
        <p:nvSpPr>
          <p:cNvPr id="3" name="Slide Number Placeholder 2"/>
          <p:cNvSpPr>
            <a:spLocks noGrp="1"/>
          </p:cNvSpPr>
          <p:nvPr>
            <p:ph type="sldNum" sz="quarter" idx="12"/>
          </p:nvPr>
        </p:nvSpPr>
        <p:spPr/>
        <p:txBody>
          <a:bodyPr/>
          <a:lstStyle/>
          <a:p>
            <a:pPr algn="r">
              <a:defRPr/>
            </a:pPr>
            <a:fld id="{0CD6EC8B-9E95-4567-92FB-64514F577C9E}" type="slidenum">
              <a:rPr lang="en-US">
                <a:solidFill>
                  <a:prstClr val="black">
                    <a:tint val="75000"/>
                  </a:prstClr>
                </a:solidFill>
                <a:latin typeface="Calibri"/>
              </a:rPr>
              <a:pPr algn="r">
                <a:defRPr/>
              </a:pPr>
              <a:t>30</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3657660992"/>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838200" y="132564"/>
            <a:ext cx="10515600" cy="1325563"/>
          </a:xfrm>
        </p:spPr>
        <p:txBody>
          <a:bodyPr/>
          <a:lstStyle/>
          <a:p>
            <a:r>
              <a:rPr lang="en-US" dirty="0">
                <a:ea typeface="Tahoma"/>
                <a:cs typeface="Tahoma"/>
              </a:rPr>
              <a:t>Born Digital Content</a:t>
            </a:r>
            <a:br>
              <a:rPr lang="en-US" dirty="0">
                <a:ea typeface="Tahoma"/>
                <a:cs typeface="Tahoma"/>
              </a:rPr>
            </a:br>
            <a:endParaRPr lang="en-US" dirty="0"/>
          </a:p>
        </p:txBody>
      </p:sp>
      <p:pic>
        <p:nvPicPr>
          <p:cNvPr id="4" name="Content Placeholder 3" descr="Screenshot of the Affordable Care Act Research topic retrieved from the ASPE Website." title="Born Digital Content"/>
          <p:cNvPicPr>
            <a:picLocks noGrp="1" noChangeAspect="1"/>
          </p:cNvPicPr>
          <p:nvPr>
            <p:ph idx="4294967295"/>
          </p:nvPr>
        </p:nvPicPr>
        <p:blipFill rotWithShape="1">
          <a:blip r:embed="rId3"/>
          <a:srcRect l="3037" t="11876" r="1655"/>
          <a:stretch/>
        </p:blipFill>
        <p:spPr>
          <a:xfrm>
            <a:off x="0" y="896938"/>
            <a:ext cx="7567613" cy="5014912"/>
          </a:xfrm>
          <a:prstGeom prst="rect">
            <a:avLst/>
          </a:prstGeom>
          <a:ln>
            <a:noFill/>
          </a:ln>
          <a:effectLst>
            <a:outerShdw blurRad="292100" dist="139700" dir="2700000" algn="tl" rotWithShape="0">
              <a:srgbClr val="333333">
                <a:alpha val="65000"/>
              </a:srgbClr>
            </a:outerShdw>
          </a:effectLst>
        </p:spPr>
      </p:pic>
      <p:pic>
        <p:nvPicPr>
          <p:cNvPr id="6" name="Content Placeholder 3" descr="Screenshot of the Affordable Care Act And Women page retrieved from the ASPE Website." title="Born Digital Content"/>
          <p:cNvPicPr>
            <a:picLocks noChangeAspect="1"/>
          </p:cNvPicPr>
          <p:nvPr/>
        </p:nvPicPr>
        <p:blipFill rotWithShape="1">
          <a:blip r:embed="rId4"/>
          <a:srcRect l="18423" t="17279" r="20284" b="7541"/>
          <a:stretch/>
        </p:blipFill>
        <p:spPr>
          <a:xfrm>
            <a:off x="5677786" y="1720433"/>
            <a:ext cx="5638801" cy="4955791"/>
          </a:xfrm>
          <a:prstGeom prst="rect">
            <a:avLst/>
          </a:prstGeom>
          <a:ln>
            <a:noFill/>
          </a:ln>
          <a:effectLst>
            <a:outerShdw blurRad="292100" dist="139700" dir="2700000" algn="tl" rotWithShape="0">
              <a:srgbClr val="333333">
                <a:alpha val="65000"/>
              </a:srgbClr>
            </a:outerShdw>
          </a:effectLst>
        </p:spPr>
      </p:pic>
      <p:sp>
        <p:nvSpPr>
          <p:cNvPr id="2" name="Slide Number Placeholder 1"/>
          <p:cNvSpPr>
            <a:spLocks noGrp="1"/>
          </p:cNvSpPr>
          <p:nvPr>
            <p:ph type="sldNum" sz="quarter" idx="12"/>
          </p:nvPr>
        </p:nvSpPr>
        <p:spPr/>
        <p:txBody>
          <a:bodyPr/>
          <a:lstStyle/>
          <a:p>
            <a:pPr algn="r">
              <a:defRPr/>
            </a:pPr>
            <a:fld id="{0CD6EC8B-9E95-4567-92FB-64514F577C9E}" type="slidenum">
              <a:rPr lang="en-US">
                <a:solidFill>
                  <a:prstClr val="black">
                    <a:tint val="75000"/>
                  </a:prstClr>
                </a:solidFill>
                <a:latin typeface="Calibri"/>
              </a:rPr>
              <a:pPr algn="r">
                <a:defRPr/>
              </a:pPr>
              <a:t>31</a:t>
            </a:fld>
            <a:endParaRPr lang="en-US" dirty="0">
              <a:solidFill>
                <a:prstClr val="black">
                  <a:tint val="75000"/>
                </a:prstClr>
              </a:solidFill>
              <a:latin typeface="Calibri"/>
            </a:endParaRPr>
          </a:p>
        </p:txBody>
      </p:sp>
    </p:spTree>
    <p:extLst>
      <p:ext uri="{BB962C8B-B14F-4D97-AF65-F5344CB8AC3E}">
        <p14:creationId xmlns:p14="http://schemas.microsoft.com/office/powerpoint/2010/main" val="176212849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290420"/>
            <a:ext cx="6103088" cy="1517115"/>
          </a:xfrm>
        </p:spPr>
        <p:txBody>
          <a:bodyPr>
            <a:normAutofit fontScale="90000"/>
          </a:bodyPr>
          <a:lstStyle/>
          <a:p>
            <a:pPr algn="ctr"/>
            <a:r>
              <a:rPr lang="en-US" b="1" dirty="0"/>
              <a:t>Images of America:</a:t>
            </a:r>
            <a:br>
              <a:rPr lang="en-US" b="1" dirty="0"/>
            </a:br>
            <a:r>
              <a:rPr lang="en-US" b="1" dirty="0"/>
              <a:t>  US National Library of Medicine</a:t>
            </a:r>
          </a:p>
        </p:txBody>
      </p:sp>
      <p:sp>
        <p:nvSpPr>
          <p:cNvPr id="3" name="Content Placeholder 2"/>
          <p:cNvSpPr>
            <a:spLocks noGrp="1"/>
          </p:cNvSpPr>
          <p:nvPr>
            <p:ph idx="1"/>
          </p:nvPr>
        </p:nvSpPr>
        <p:spPr>
          <a:xfrm>
            <a:off x="427703" y="2312643"/>
            <a:ext cx="5235677" cy="3557215"/>
          </a:xfrm>
        </p:spPr>
        <p:txBody>
          <a:bodyPr>
            <a:normAutofit/>
          </a:bodyPr>
          <a:lstStyle/>
          <a:p>
            <a:r>
              <a:rPr lang="en-US" sz="2400" dirty="0"/>
              <a:t>Illustrated history of NLM from 1810s to the 1980s</a:t>
            </a:r>
          </a:p>
          <a:p>
            <a:r>
              <a:rPr lang="en-US" sz="2400" dirty="0"/>
              <a:t>June 26 publication of print and free availability in NLM Digital Collections</a:t>
            </a:r>
          </a:p>
          <a:p>
            <a:r>
              <a:rPr lang="en-US" sz="2400" dirty="0"/>
              <a:t>Made possible through a public-private partnership with Arcadia Publishing</a:t>
            </a:r>
          </a:p>
          <a:p>
            <a:endParaRPr lang="en-US" dirty="0"/>
          </a:p>
          <a:p>
            <a:endParaRPr lang="en-US" dirty="0"/>
          </a:p>
          <a:p>
            <a:endParaRPr lang="en-US" dirty="0"/>
          </a:p>
        </p:txBody>
      </p:sp>
      <p:pic>
        <p:nvPicPr>
          <p:cNvPr id="4" name="Picture 3" descr="NLM picture collections." title="U.S. national Library of Medicine"/>
          <p:cNvPicPr>
            <a:picLocks noChangeAspect="1"/>
          </p:cNvPicPr>
          <p:nvPr/>
        </p:nvPicPr>
        <p:blipFill rotWithShape="1">
          <a:blip r:embed="rId2">
            <a:extLst>
              <a:ext uri="{28A0092B-C50C-407E-A947-70E740481C1C}">
                <a14:useLocalDpi xmlns:a14="http://schemas.microsoft.com/office/drawing/2010/main" val="0"/>
              </a:ext>
            </a:extLst>
          </a:blip>
          <a:srcRect l="14345" t="9952" r="15078" b="9530"/>
          <a:stretch/>
        </p:blipFill>
        <p:spPr>
          <a:xfrm>
            <a:off x="6028661" y="0"/>
            <a:ext cx="6163340" cy="7012069"/>
          </a:xfrm>
          <a:prstGeom prst="rect">
            <a:avLst/>
          </a:prstGeom>
        </p:spPr>
      </p:pic>
      <p:sp>
        <p:nvSpPr>
          <p:cNvPr id="5" name="TextBox 4"/>
          <p:cNvSpPr txBox="1"/>
          <p:nvPr/>
        </p:nvSpPr>
        <p:spPr>
          <a:xfrm>
            <a:off x="7329377" y="5710799"/>
            <a:ext cx="3962399" cy="954107"/>
          </a:xfrm>
          <a:prstGeom prst="rect">
            <a:avLst/>
          </a:prstGeom>
          <a:solidFill>
            <a:schemeClr val="bg1"/>
          </a:solidFill>
          <a:effectLst>
            <a:outerShdw blurRad="749300" dir="10380000" sx="96000" sy="96000" algn="ctr" rotWithShape="0">
              <a:srgbClr val="000000"/>
            </a:outerShdw>
          </a:effectLst>
        </p:spPr>
        <p:txBody>
          <a:bodyPr wrap="square" rtlCol="0">
            <a:spAutoFit/>
          </a:bodyPr>
          <a:lstStyle/>
          <a:p>
            <a:pPr algn="ctr"/>
            <a:r>
              <a:rPr lang="en-US" sz="2800" b="1" dirty="0"/>
              <a:t>collections.nlm.nih.gov/</a:t>
            </a:r>
          </a:p>
          <a:p>
            <a:pPr algn="ctr"/>
            <a:r>
              <a:rPr lang="en-US" sz="2800" b="1" dirty="0" err="1"/>
              <a:t>ImagesofAmericaNLM</a:t>
            </a:r>
            <a:endParaRPr lang="en-US" sz="2800" b="1" dirty="0"/>
          </a:p>
        </p:txBody>
      </p:sp>
    </p:spTree>
    <p:extLst>
      <p:ext uri="{BB962C8B-B14F-4D97-AF65-F5344CB8AC3E}">
        <p14:creationId xmlns:p14="http://schemas.microsoft.com/office/powerpoint/2010/main" val="74430293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6" name="Picture 5" descr="Picture of a patient going inside a MRI scanner." title="NLM-driven Data Science Research"/>
          <p:cNvPicPr>
            <a:picLocks noChangeAspect="1"/>
          </p:cNvPicPr>
          <p:nvPr/>
        </p:nvPicPr>
        <p:blipFill rotWithShape="1">
          <a:blip r:embed="rId2"/>
          <a:srcRect l="27063" r="27817" b="-1"/>
          <a:stretch/>
        </p:blipFill>
        <p:spPr>
          <a:xfrm>
            <a:off x="20" y="10"/>
            <a:ext cx="4635571" cy="6857990"/>
          </a:xfrm>
          <a:prstGeom prst="rect">
            <a:avLst/>
          </a:prstGeom>
          <a:effectLst/>
        </p:spPr>
      </p:pic>
      <p:sp>
        <p:nvSpPr>
          <p:cNvPr id="2" name="Title 1"/>
          <p:cNvSpPr>
            <a:spLocks noGrp="1"/>
          </p:cNvSpPr>
          <p:nvPr>
            <p:ph type="title"/>
          </p:nvPr>
        </p:nvSpPr>
        <p:spPr>
          <a:xfrm>
            <a:off x="4965430" y="391996"/>
            <a:ext cx="6974933" cy="1286160"/>
          </a:xfrm>
        </p:spPr>
        <p:txBody>
          <a:bodyPr anchor="b">
            <a:normAutofit/>
          </a:bodyPr>
          <a:lstStyle/>
          <a:p>
            <a:pPr>
              <a:lnSpc>
                <a:spcPct val="80000"/>
              </a:lnSpc>
            </a:pPr>
            <a:r>
              <a:rPr lang="en-US" dirty="0"/>
              <a:t>NLM-driven Data Science Research</a:t>
            </a:r>
          </a:p>
        </p:txBody>
      </p:sp>
      <p:sp>
        <p:nvSpPr>
          <p:cNvPr id="3" name="Content Placeholder 2"/>
          <p:cNvSpPr>
            <a:spLocks noGrp="1"/>
          </p:cNvSpPr>
          <p:nvPr>
            <p:ph idx="1"/>
          </p:nvPr>
        </p:nvSpPr>
        <p:spPr>
          <a:xfrm>
            <a:off x="4965431" y="1678156"/>
            <a:ext cx="6586489" cy="4867609"/>
          </a:xfrm>
        </p:spPr>
        <p:txBody>
          <a:bodyPr>
            <a:noAutofit/>
          </a:bodyPr>
          <a:lstStyle/>
          <a:p>
            <a:pPr>
              <a:lnSpc>
                <a:spcPct val="70000"/>
              </a:lnSpc>
            </a:pPr>
            <a:r>
              <a:rPr lang="en-US" sz="2000" b="1" dirty="0"/>
              <a:t>Personal Health Libraries for Consumers and Patients (R01) PAR 17-159</a:t>
            </a:r>
          </a:p>
          <a:p>
            <a:pPr>
              <a:lnSpc>
                <a:spcPct val="70000"/>
              </a:lnSpc>
            </a:pPr>
            <a:r>
              <a:rPr lang="en-US" sz="2000" dirty="0"/>
              <a:t>Purpose: informatics and data science approaches that can help individuals gather, manage and use data and information about their personal health</a:t>
            </a:r>
          </a:p>
          <a:p>
            <a:pPr lvl="1">
              <a:lnSpc>
                <a:spcPct val="70000"/>
              </a:lnSpc>
            </a:pPr>
            <a:r>
              <a:rPr lang="en-US" sz="2000" dirty="0"/>
              <a:t>Application Deadlines: May 1, 2017 and Mar 19, 2018  </a:t>
            </a:r>
          </a:p>
          <a:p>
            <a:pPr lvl="1">
              <a:lnSpc>
                <a:spcPct val="70000"/>
              </a:lnSpc>
            </a:pPr>
            <a:r>
              <a:rPr lang="en-US" sz="2000" dirty="0"/>
              <a:t>27 applications received on May 1; to be reviewed by NLM study section in June for FY 2017 awards</a:t>
            </a:r>
          </a:p>
          <a:p>
            <a:pPr lvl="1">
              <a:lnSpc>
                <a:spcPct val="70000"/>
              </a:lnSpc>
            </a:pPr>
            <a:r>
              <a:rPr lang="en-US" sz="2000" dirty="0"/>
              <a:t>Program Contact - Dr. Alan </a:t>
            </a:r>
            <a:r>
              <a:rPr lang="en-US" sz="2000" dirty="0" err="1"/>
              <a:t>VanBiervliet</a:t>
            </a:r>
            <a:endParaRPr lang="en-US" sz="2000" dirty="0"/>
          </a:p>
          <a:p>
            <a:pPr>
              <a:lnSpc>
                <a:spcPct val="70000"/>
              </a:lnSpc>
            </a:pPr>
            <a:r>
              <a:rPr lang="en-US" sz="2000" b="1" dirty="0"/>
              <a:t>BD2K Enhancing the Efficiency and Effectiveness of Digital Curation for Biomedical Big Data (U01) RFA LM 17-001</a:t>
            </a:r>
          </a:p>
          <a:p>
            <a:pPr>
              <a:lnSpc>
                <a:spcPct val="70000"/>
              </a:lnSpc>
            </a:pPr>
            <a:r>
              <a:rPr lang="en-US" sz="2000" dirty="0"/>
              <a:t>Purpose: support the development, improvement and implementation of tools and approaches that increase the efficiency and effectiveness of digital curation processes </a:t>
            </a:r>
          </a:p>
          <a:p>
            <a:pPr lvl="1">
              <a:lnSpc>
                <a:spcPct val="70000"/>
              </a:lnSpc>
            </a:pPr>
            <a:r>
              <a:rPr lang="en-US" sz="2000" dirty="0"/>
              <a:t>34 applications were received and reviewed to be awarded by September 2017.</a:t>
            </a:r>
          </a:p>
          <a:p>
            <a:pPr lvl="1">
              <a:lnSpc>
                <a:spcPct val="70000"/>
              </a:lnSpc>
            </a:pPr>
            <a:r>
              <a:rPr lang="en-US" sz="2000" dirty="0"/>
              <a:t> Program Contact - Dr. Valerie Florance</a:t>
            </a:r>
          </a:p>
        </p:txBody>
      </p:sp>
    </p:spTree>
    <p:extLst>
      <p:ext uri="{BB962C8B-B14F-4D97-AF65-F5344CB8AC3E}">
        <p14:creationId xmlns:p14="http://schemas.microsoft.com/office/powerpoint/2010/main" val="189524491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63791" y="240961"/>
            <a:ext cx="6291415" cy="1045580"/>
          </a:xfrm>
        </p:spPr>
        <p:txBody>
          <a:bodyPr>
            <a:normAutofit/>
          </a:bodyPr>
          <a:lstStyle/>
          <a:p>
            <a:pPr>
              <a:defRPr/>
            </a:pPr>
            <a:r>
              <a:rPr lang="en-US" sz="4000" b="1" dirty="0"/>
              <a:t>Unique NLM Grant Programs</a:t>
            </a:r>
          </a:p>
        </p:txBody>
      </p:sp>
      <p:sp>
        <p:nvSpPr>
          <p:cNvPr id="12291" name="Content Placeholder 5"/>
          <p:cNvSpPr>
            <a:spLocks noGrp="1"/>
          </p:cNvSpPr>
          <p:nvPr>
            <p:ph idx="1"/>
          </p:nvPr>
        </p:nvSpPr>
        <p:spPr>
          <a:xfrm>
            <a:off x="253819" y="1286541"/>
            <a:ext cx="5498395" cy="4731487"/>
          </a:xfrm>
        </p:spPr>
        <p:txBody>
          <a:bodyPr>
            <a:noAutofit/>
          </a:bodyPr>
          <a:lstStyle/>
          <a:p>
            <a:pPr>
              <a:lnSpc>
                <a:spcPct val="70000"/>
              </a:lnSpc>
            </a:pPr>
            <a:r>
              <a:rPr lang="en-US" sz="2000" b="1" dirty="0"/>
              <a:t>NLM Administrative supplement for Informationist Services: awards made by NLM to funded research grantees of NIH Institutes (PA-17-090) </a:t>
            </a:r>
          </a:p>
          <a:p>
            <a:pPr lvl="1">
              <a:lnSpc>
                <a:spcPct val="70000"/>
              </a:lnSpc>
            </a:pPr>
            <a:r>
              <a:rPr lang="en-US" sz="2000" dirty="0"/>
              <a:t>30 awards to date, to bring 54 librarian information specialists into research settings, and measure the value of their contributions to the research</a:t>
            </a:r>
          </a:p>
          <a:p>
            <a:pPr lvl="1">
              <a:lnSpc>
                <a:spcPct val="70000"/>
              </a:lnSpc>
            </a:pPr>
            <a:r>
              <a:rPr lang="en-US" sz="2000" dirty="0"/>
              <a:t>11 applications were received in March; awards to be made in FY 2017</a:t>
            </a:r>
          </a:p>
          <a:p>
            <a:pPr>
              <a:lnSpc>
                <a:spcPct val="70000"/>
              </a:lnSpc>
            </a:pPr>
            <a:r>
              <a:rPr lang="en-US" sz="2000" b="1" dirty="0"/>
              <a:t>NLM Information Resource Grants to Reduce Health Disparities (G08) (RFA LM-17-002)</a:t>
            </a:r>
          </a:p>
          <a:p>
            <a:pPr lvl="1">
              <a:lnSpc>
                <a:spcPct val="70000"/>
              </a:lnSpc>
            </a:pPr>
            <a:r>
              <a:rPr lang="en-US" sz="2000" dirty="0"/>
              <a:t>The purpose of these grants is to bring useful, usable health information to health disparity populations and the health care providers who care for those populations</a:t>
            </a:r>
          </a:p>
          <a:p>
            <a:pPr lvl="1">
              <a:lnSpc>
                <a:spcPct val="70000"/>
              </a:lnSpc>
            </a:pPr>
            <a:r>
              <a:rPr lang="en-US" sz="2000" dirty="0"/>
              <a:t>58 applications were received and reviewed by an NLM Special Emphasis panel, with awards to be made in FY 2017</a:t>
            </a:r>
          </a:p>
          <a:p>
            <a:pPr>
              <a:lnSpc>
                <a:spcPct val="70000"/>
              </a:lnSpc>
            </a:pPr>
            <a:r>
              <a:rPr lang="en-US" sz="2000" dirty="0"/>
              <a:t>Program Contact for both - Dr. Alan </a:t>
            </a:r>
            <a:r>
              <a:rPr lang="en-US" sz="2000" dirty="0" err="1"/>
              <a:t>VanBiervliet</a:t>
            </a:r>
            <a:endParaRPr lang="en-US" sz="2000" dirty="0"/>
          </a:p>
          <a:p>
            <a:pPr lvl="1">
              <a:lnSpc>
                <a:spcPct val="70000"/>
              </a:lnSpc>
            </a:pPr>
            <a:endParaRPr lang="en-US" sz="2000" dirty="0">
              <a:latin typeface="Calibri" charset="0"/>
            </a:endParaRPr>
          </a:p>
        </p:txBody>
      </p:sp>
      <p:pic>
        <p:nvPicPr>
          <p:cNvPr id="2" name="Picture 1" descr="NLM building picture" title="Unique NLM Grant Programs"/>
          <p:cNvPicPr>
            <a:picLocks noChangeAspect="1"/>
          </p:cNvPicPr>
          <p:nvPr/>
        </p:nvPicPr>
        <p:blipFill rotWithShape="1">
          <a:blip r:embed="rId2"/>
          <a:srcRect l="12498" r="20777"/>
          <a:stretch/>
        </p:blipFill>
        <p:spPr>
          <a:xfrm>
            <a:off x="6090612" y="10"/>
            <a:ext cx="6101387" cy="6857990"/>
          </a:xfrm>
          <a:prstGeom prst="rect">
            <a:avLst/>
          </a:prstGeom>
          <a:effectLst/>
        </p:spPr>
      </p:pic>
    </p:spTree>
    <p:extLst>
      <p:ext uri="{BB962C8B-B14F-4D97-AF65-F5344CB8AC3E}">
        <p14:creationId xmlns:p14="http://schemas.microsoft.com/office/powerpoint/2010/main" val="416326796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Laser scanning microscope image of a retina " title="NLM-driven Data Management Curriculum Resources"/>
          <p:cNvPicPr>
            <a:picLocks noChangeAspect="1"/>
          </p:cNvPicPr>
          <p:nvPr/>
        </p:nvPicPr>
        <p:blipFill rotWithShape="1">
          <a:blip r:embed="rId2"/>
          <a:srcRect t="24847" r="9091" b="15169"/>
          <a:stretch/>
        </p:blipFill>
        <p:spPr>
          <a:xfrm>
            <a:off x="20" y="10"/>
            <a:ext cx="12191980" cy="6857990"/>
          </a:xfrm>
          <a:prstGeom prst="rect">
            <a:avLst/>
          </a:prstGeom>
        </p:spPr>
      </p:pic>
      <p:sp>
        <p:nvSpPr>
          <p:cNvPr id="9" name="Rectangle 8" descr="NLM-driven Data Management Curriculum Resources" title="NLM-driven Data Management Curriculum Resources"/>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a:off x="336884" y="321176"/>
            <a:ext cx="5735590" cy="5896743"/>
          </a:xfrm>
          <a:prstGeom prst="rect">
            <a:avLst/>
          </a:prstGeom>
          <a:solidFill>
            <a:schemeClr val="bg1">
              <a:alpha val="90000"/>
            </a:schemeClr>
          </a:solidFill>
          <a:ln w="127000" cap="sq" cmpd="thinThick">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360421" y="1893956"/>
            <a:ext cx="5712053" cy="4551769"/>
          </a:xfrm>
        </p:spPr>
        <p:txBody>
          <a:bodyPr>
            <a:noAutofit/>
          </a:bodyPr>
          <a:lstStyle/>
          <a:p>
            <a:pPr>
              <a:lnSpc>
                <a:spcPct val="70000"/>
              </a:lnSpc>
            </a:pPr>
            <a:r>
              <a:rPr lang="en-US" sz="2200" dirty="0"/>
              <a:t>5 BD2K Open Educational Resource awards funded in 2016 will be finished summer 2017; librarians are a primary audience for these to learn from them or use them to teach others</a:t>
            </a:r>
          </a:p>
          <a:p>
            <a:pPr lvl="1">
              <a:lnSpc>
                <a:spcPct val="70000"/>
              </a:lnSpc>
            </a:pPr>
            <a:r>
              <a:rPr lang="en-US" sz="2200" dirty="0"/>
              <a:t>Demystifying Biomedical Big Data: A User’s Guide (MOOC)</a:t>
            </a:r>
          </a:p>
          <a:p>
            <a:pPr lvl="1">
              <a:lnSpc>
                <a:spcPct val="70000"/>
              </a:lnSpc>
            </a:pPr>
            <a:r>
              <a:rPr lang="en-US" sz="2200" dirty="0"/>
              <a:t>Enabling Data Science in Biology</a:t>
            </a:r>
          </a:p>
          <a:p>
            <a:pPr lvl="1">
              <a:lnSpc>
                <a:spcPct val="70000"/>
              </a:lnSpc>
            </a:pPr>
            <a:r>
              <a:rPr lang="en-US" sz="2200" dirty="0"/>
              <a:t>Best Practices in Research Data Management (MOOC)</a:t>
            </a:r>
          </a:p>
          <a:p>
            <a:pPr lvl="1">
              <a:lnSpc>
                <a:spcPct val="70000"/>
              </a:lnSpc>
            </a:pPr>
            <a:r>
              <a:rPr lang="en-US" sz="2200" dirty="0"/>
              <a:t>Training &amp; Tools for Informationist Next Generation Sequencing Data</a:t>
            </a:r>
          </a:p>
          <a:p>
            <a:pPr lvl="1">
              <a:lnSpc>
                <a:spcPct val="70000"/>
              </a:lnSpc>
            </a:pPr>
            <a:r>
              <a:rPr lang="en-US" sz="2200" dirty="0"/>
              <a:t>Preparing Medical Librarians to Understand and Teach Data Management</a:t>
            </a:r>
          </a:p>
          <a:p>
            <a:pPr>
              <a:lnSpc>
                <a:spcPct val="70000"/>
              </a:lnSpc>
            </a:pPr>
            <a:r>
              <a:rPr lang="en-US" sz="2200" dirty="0"/>
              <a:t>Search NIH Reporter for active grants with R25 LM grant number for details</a:t>
            </a:r>
          </a:p>
          <a:p>
            <a:pPr>
              <a:lnSpc>
                <a:spcPct val="70000"/>
              </a:lnSpc>
            </a:pPr>
            <a:r>
              <a:rPr lang="en-US" sz="2200" dirty="0"/>
              <a:t>Program contact - Dr. Jane Ye</a:t>
            </a:r>
          </a:p>
        </p:txBody>
      </p:sp>
      <p:sp>
        <p:nvSpPr>
          <p:cNvPr id="5" name="TextBox 4"/>
          <p:cNvSpPr txBox="1"/>
          <p:nvPr/>
        </p:nvSpPr>
        <p:spPr>
          <a:xfrm>
            <a:off x="9531142" y="6538586"/>
            <a:ext cx="2880986" cy="369332"/>
          </a:xfrm>
          <a:prstGeom prst="rect">
            <a:avLst/>
          </a:prstGeom>
          <a:noFill/>
        </p:spPr>
        <p:txBody>
          <a:bodyPr wrap="square" rtlCol="0">
            <a:spAutoFit/>
          </a:bodyPr>
          <a:lstStyle/>
          <a:p>
            <a:r>
              <a:rPr lang="en-US" dirty="0">
                <a:solidFill>
                  <a:schemeClr val="bg1"/>
                </a:solidFill>
              </a:rPr>
              <a:t>Retina image -NIGMS, NIH</a:t>
            </a:r>
          </a:p>
        </p:txBody>
      </p:sp>
      <p:sp>
        <p:nvSpPr>
          <p:cNvPr id="2" name="Title 1"/>
          <p:cNvSpPr>
            <a:spLocks noGrp="1"/>
          </p:cNvSpPr>
          <p:nvPr>
            <p:ph type="title"/>
          </p:nvPr>
        </p:nvSpPr>
        <p:spPr>
          <a:xfrm>
            <a:off x="360421" y="548982"/>
            <a:ext cx="5735589" cy="1344975"/>
          </a:xfrm>
        </p:spPr>
        <p:txBody>
          <a:bodyPr>
            <a:normAutofit/>
          </a:bodyPr>
          <a:lstStyle/>
          <a:p>
            <a:pPr>
              <a:lnSpc>
                <a:spcPct val="70000"/>
              </a:lnSpc>
            </a:pPr>
            <a:r>
              <a:rPr lang="en-US" sz="3700" dirty="0"/>
              <a:t>NLM-driven Data Management Curriculum Resources</a:t>
            </a:r>
          </a:p>
        </p:txBody>
      </p:sp>
    </p:spTree>
    <p:extLst>
      <p:ext uri="{BB962C8B-B14F-4D97-AF65-F5344CB8AC3E}">
        <p14:creationId xmlns:p14="http://schemas.microsoft.com/office/powerpoint/2010/main" val="378080798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TCC BD2K training coordinating center</a:t>
            </a:r>
          </a:p>
        </p:txBody>
      </p:sp>
      <p:pic>
        <p:nvPicPr>
          <p:cNvPr id="5" name="Picture 4" descr="Screenhot of the BD2K Training Coordinating Center Website" title="Big Data"/>
          <p:cNvPicPr>
            <a:picLocks noChangeAspect="1"/>
          </p:cNvPicPr>
          <p:nvPr/>
        </p:nvPicPr>
        <p:blipFill>
          <a:blip r:embed="rId2"/>
          <a:stretch>
            <a:fillRect/>
          </a:stretch>
        </p:blipFill>
        <p:spPr>
          <a:xfrm>
            <a:off x="850604" y="131186"/>
            <a:ext cx="9780366" cy="6620488"/>
          </a:xfrm>
          <a:prstGeom prst="rect">
            <a:avLst/>
          </a:prstGeom>
          <a:ln>
            <a:noFill/>
          </a:ln>
          <a:effectLst>
            <a:outerShdw blurRad="292100" dist="139700" dir="2700000" algn="tl" rotWithShape="0">
              <a:srgbClr val="333333">
                <a:alpha val="65000"/>
              </a:srgbClr>
            </a:outerShdw>
          </a:effectLst>
        </p:spPr>
      </p:pic>
      <p:sp>
        <p:nvSpPr>
          <p:cNvPr id="8" name="TextBox 7"/>
          <p:cNvSpPr txBox="1"/>
          <p:nvPr/>
        </p:nvSpPr>
        <p:spPr>
          <a:xfrm>
            <a:off x="6411507" y="6211669"/>
            <a:ext cx="5780493" cy="646331"/>
          </a:xfrm>
          <a:prstGeom prst="rect">
            <a:avLst/>
          </a:prstGeom>
          <a:noFill/>
        </p:spPr>
        <p:txBody>
          <a:bodyPr wrap="none" rtlCol="0">
            <a:spAutoFit/>
          </a:bodyPr>
          <a:lstStyle/>
          <a:p>
            <a:r>
              <a:rPr lang="en-US" sz="3600" b="1" dirty="0">
                <a:solidFill>
                  <a:schemeClr val="bg1"/>
                </a:solidFill>
              </a:rPr>
              <a:t>https://bigdatau.ini.usc.edu/</a:t>
            </a:r>
          </a:p>
        </p:txBody>
      </p:sp>
    </p:spTree>
    <p:extLst>
      <p:ext uri="{BB962C8B-B14F-4D97-AF65-F5344CB8AC3E}">
        <p14:creationId xmlns:p14="http://schemas.microsoft.com/office/powerpoint/2010/main" val="355169803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NLM Associate</a:t>
            </a:r>
            <a:r>
              <a:rPr lang="en-US" baseline="0" dirty="0"/>
              <a:t> Fellows</a:t>
            </a:r>
            <a:endParaRPr lang="en-US" dirty="0"/>
          </a:p>
        </p:txBody>
      </p:sp>
      <p:pic>
        <p:nvPicPr>
          <p:cNvPr id="6" name="Content Placeholder 3" title="Photo of Becky Baltich Nelson, Loan Nguyen, Tyler Nix"/>
          <p:cNvPicPr>
            <a:picLocks noChangeAspect="1"/>
          </p:cNvPicPr>
          <p:nvPr/>
        </p:nvPicPr>
        <p:blipFill rotWithShape="1">
          <a:blip r:embed="rId2"/>
          <a:srcRect l="9024" t="2739" r="11470" b="3304"/>
          <a:stretch/>
        </p:blipFill>
        <p:spPr>
          <a:xfrm>
            <a:off x="443968" y="1419378"/>
            <a:ext cx="3213632" cy="2582718"/>
          </a:xfrm>
          <a:prstGeom prst="rect">
            <a:avLst/>
          </a:prstGeom>
          <a:ln>
            <a:noFill/>
          </a:ln>
          <a:effectLst>
            <a:outerShdw blurRad="292100" dist="139700" dir="2700000" algn="tl" rotWithShape="0">
              <a:srgbClr val="333333">
                <a:alpha val="65000"/>
              </a:srgbClr>
            </a:outerShdw>
          </a:effectLst>
        </p:spPr>
      </p:pic>
      <p:sp>
        <p:nvSpPr>
          <p:cNvPr id="7" name="TextBox 6"/>
          <p:cNvSpPr txBox="1"/>
          <p:nvPr/>
        </p:nvSpPr>
        <p:spPr>
          <a:xfrm>
            <a:off x="443968" y="4094871"/>
            <a:ext cx="3558896" cy="2339102"/>
          </a:xfrm>
          <a:prstGeom prst="rect">
            <a:avLst/>
          </a:prstGeom>
          <a:noFill/>
        </p:spPr>
        <p:txBody>
          <a:bodyPr wrap="square" rtlCol="0">
            <a:spAutoFit/>
          </a:bodyPr>
          <a:lstStyle/>
          <a:p>
            <a:r>
              <a:rPr lang="en-US" sz="2000" b="1" dirty="0"/>
              <a:t>2015-16 Fellows</a:t>
            </a:r>
          </a:p>
          <a:p>
            <a:pPr marL="285750" indent="-285750">
              <a:buFont typeface="Arial" panose="020B0604020202020204" pitchFamily="34" charset="0"/>
              <a:buChar char="•"/>
            </a:pPr>
            <a:r>
              <a:rPr lang="en-US" dirty="0"/>
              <a:t>Becky </a:t>
            </a:r>
            <a:r>
              <a:rPr lang="en-US" dirty="0" err="1"/>
              <a:t>Baltich</a:t>
            </a:r>
            <a:r>
              <a:rPr lang="en-US" dirty="0"/>
              <a:t> Nelson, Weill Cornell Medical Center</a:t>
            </a:r>
          </a:p>
          <a:p>
            <a:pPr marL="285750" indent="-285750">
              <a:buFont typeface="Arial" panose="020B0604020202020204" pitchFamily="34" charset="0"/>
              <a:buChar char="•"/>
            </a:pPr>
            <a:r>
              <a:rPr lang="en-US" dirty="0"/>
              <a:t>Loan Nguyen, NIH Library</a:t>
            </a:r>
          </a:p>
          <a:p>
            <a:pPr marL="285750" indent="-285750">
              <a:buFont typeface="Arial" panose="020B0604020202020204" pitchFamily="34" charset="0"/>
              <a:buChar char="•"/>
            </a:pPr>
            <a:r>
              <a:rPr lang="en-US" dirty="0"/>
              <a:t>Tyler Nix, </a:t>
            </a:r>
            <a:r>
              <a:rPr lang="en-US" dirty="0" err="1"/>
              <a:t>Taubman</a:t>
            </a:r>
            <a:r>
              <a:rPr lang="en-US" dirty="0"/>
              <a:t> Health Sciences Library, Univ. of Michigan</a:t>
            </a:r>
          </a:p>
          <a:p>
            <a:endParaRPr lang="en-US" dirty="0"/>
          </a:p>
        </p:txBody>
      </p:sp>
      <p:pic>
        <p:nvPicPr>
          <p:cNvPr id="4" name="Content Placeholder 3" descr="From left to right: group photo of Tyler Moses, Candace Norton, Megan Kellner Fratta, Kendra Godwin&#10;" title="Associate Fellows, 2016-2017"/>
          <p:cNvPicPr>
            <a:picLocks noGrp="1" noChangeAspect="1"/>
          </p:cNvPicPr>
          <p:nvPr>
            <p:ph idx="1"/>
          </p:nvPr>
        </p:nvPicPr>
        <p:blipFill>
          <a:blip r:embed="rId3"/>
          <a:stretch>
            <a:fillRect/>
          </a:stretch>
        </p:blipFill>
        <p:spPr>
          <a:xfrm>
            <a:off x="4002864" y="1403006"/>
            <a:ext cx="3640227" cy="2599729"/>
          </a:xfrm>
        </p:spPr>
      </p:pic>
      <p:sp>
        <p:nvSpPr>
          <p:cNvPr id="5" name="TextBox 4"/>
          <p:cNvSpPr txBox="1"/>
          <p:nvPr/>
        </p:nvSpPr>
        <p:spPr>
          <a:xfrm>
            <a:off x="4002864" y="4094871"/>
            <a:ext cx="3757185" cy="1508105"/>
          </a:xfrm>
          <a:prstGeom prst="rect">
            <a:avLst/>
          </a:prstGeom>
          <a:noFill/>
        </p:spPr>
        <p:txBody>
          <a:bodyPr wrap="square" rtlCol="0">
            <a:spAutoFit/>
          </a:bodyPr>
          <a:lstStyle/>
          <a:p>
            <a:r>
              <a:rPr lang="en-US" sz="2000" b="1" dirty="0"/>
              <a:t>2016-17 Fellows</a:t>
            </a:r>
          </a:p>
          <a:p>
            <a:pPr marL="285750" indent="-285750">
              <a:buFont typeface="Arial" panose="020B0604020202020204" pitchFamily="34" charset="0"/>
              <a:buChar char="•"/>
            </a:pPr>
            <a:r>
              <a:rPr lang="en-US" dirty="0"/>
              <a:t>Tyler Moses</a:t>
            </a:r>
          </a:p>
          <a:p>
            <a:pPr marL="285750" indent="-285750">
              <a:buFont typeface="Arial" panose="020B0604020202020204" pitchFamily="34" charset="0"/>
              <a:buChar char="•"/>
            </a:pPr>
            <a:r>
              <a:rPr lang="en-US" dirty="0"/>
              <a:t>Candace Norton</a:t>
            </a:r>
          </a:p>
          <a:p>
            <a:pPr marL="285750" indent="-285750">
              <a:buFont typeface="Arial" panose="020B0604020202020204" pitchFamily="34" charset="0"/>
              <a:buChar char="•"/>
            </a:pPr>
            <a:r>
              <a:rPr lang="en-US" dirty="0"/>
              <a:t>Megan Kellner </a:t>
            </a:r>
            <a:r>
              <a:rPr lang="en-US" dirty="0" err="1"/>
              <a:t>Fratta</a:t>
            </a:r>
            <a:endParaRPr lang="en-US" dirty="0"/>
          </a:p>
          <a:p>
            <a:pPr marL="285750" indent="-285750">
              <a:buFont typeface="Arial" panose="020B0604020202020204" pitchFamily="34" charset="0"/>
              <a:buChar char="•"/>
            </a:pPr>
            <a:r>
              <a:rPr lang="en-US" dirty="0"/>
              <a:t>Kendra Godwin</a:t>
            </a:r>
          </a:p>
        </p:txBody>
      </p:sp>
      <p:sp>
        <p:nvSpPr>
          <p:cNvPr id="14" name="TextBox 13"/>
          <p:cNvSpPr txBox="1"/>
          <p:nvPr/>
        </p:nvSpPr>
        <p:spPr>
          <a:xfrm>
            <a:off x="8124808" y="4094871"/>
            <a:ext cx="2135772" cy="400110"/>
          </a:xfrm>
          <a:prstGeom prst="rect">
            <a:avLst/>
          </a:prstGeom>
          <a:noFill/>
        </p:spPr>
        <p:txBody>
          <a:bodyPr wrap="square" rtlCol="0">
            <a:spAutoFit/>
          </a:bodyPr>
          <a:lstStyle/>
          <a:p>
            <a:r>
              <a:rPr lang="en-US" sz="2000" b="1" dirty="0"/>
              <a:t>2017-18 Fellows</a:t>
            </a:r>
          </a:p>
        </p:txBody>
      </p:sp>
      <p:pic>
        <p:nvPicPr>
          <p:cNvPr id="8" name="Content Placeholder 3" title="Photo of Gabrielle Barr"/>
          <p:cNvPicPr>
            <a:picLocks noChangeAspect="1"/>
          </p:cNvPicPr>
          <p:nvPr/>
        </p:nvPicPr>
        <p:blipFill rotWithShape="1">
          <a:blip r:embed="rId4"/>
          <a:srcRect l="4675" b="11448"/>
          <a:stretch/>
        </p:blipFill>
        <p:spPr>
          <a:xfrm>
            <a:off x="8259362" y="1425631"/>
            <a:ext cx="1328571" cy="1645554"/>
          </a:xfrm>
          <a:prstGeom prst="rect">
            <a:avLst/>
          </a:prstGeom>
          <a:ln>
            <a:noFill/>
          </a:ln>
          <a:effectLst>
            <a:outerShdw blurRad="292100" dist="139700" dir="2700000" algn="tl" rotWithShape="0">
              <a:srgbClr val="333333">
                <a:alpha val="65000"/>
              </a:srgbClr>
            </a:outerShdw>
          </a:effectLst>
        </p:spPr>
      </p:pic>
      <p:sp>
        <p:nvSpPr>
          <p:cNvPr id="11" name="TextBox 10"/>
          <p:cNvSpPr txBox="1"/>
          <p:nvPr/>
        </p:nvSpPr>
        <p:spPr>
          <a:xfrm>
            <a:off x="9587933" y="1379435"/>
            <a:ext cx="1892665" cy="646331"/>
          </a:xfrm>
          <a:prstGeom prst="rect">
            <a:avLst/>
          </a:prstGeom>
          <a:noFill/>
        </p:spPr>
        <p:txBody>
          <a:bodyPr wrap="square" rtlCol="0">
            <a:spAutoFit/>
          </a:bodyPr>
          <a:lstStyle/>
          <a:p>
            <a:r>
              <a:rPr lang="en-US" dirty="0"/>
              <a:t>Gabrielle Barr</a:t>
            </a:r>
          </a:p>
          <a:p>
            <a:r>
              <a:rPr lang="en-US" dirty="0"/>
              <a:t>Univ. of Michigan</a:t>
            </a:r>
          </a:p>
        </p:txBody>
      </p:sp>
      <p:pic>
        <p:nvPicPr>
          <p:cNvPr id="9" name="Picture 8" title="Photo of Shannon Sheridan"/>
          <p:cNvPicPr>
            <a:picLocks noChangeAspect="1"/>
          </p:cNvPicPr>
          <p:nvPr/>
        </p:nvPicPr>
        <p:blipFill>
          <a:blip r:embed="rId5"/>
          <a:stretch>
            <a:fillRect/>
          </a:stretch>
        </p:blipFill>
        <p:spPr>
          <a:xfrm>
            <a:off x="10100025" y="2702870"/>
            <a:ext cx="1605473" cy="1299226"/>
          </a:xfrm>
          <a:prstGeom prst="rect">
            <a:avLst/>
          </a:prstGeom>
          <a:ln>
            <a:noFill/>
          </a:ln>
          <a:effectLst>
            <a:outerShdw blurRad="292100" dist="139700" dir="2700000" algn="tl" rotWithShape="0">
              <a:srgbClr val="333333">
                <a:alpha val="65000"/>
              </a:srgbClr>
            </a:outerShdw>
          </a:effectLst>
        </p:spPr>
      </p:pic>
      <p:sp>
        <p:nvSpPr>
          <p:cNvPr id="12" name="TextBox 11"/>
          <p:cNvSpPr txBox="1"/>
          <p:nvPr/>
        </p:nvSpPr>
        <p:spPr>
          <a:xfrm>
            <a:off x="8205041" y="3356404"/>
            <a:ext cx="2135772" cy="646331"/>
          </a:xfrm>
          <a:prstGeom prst="rect">
            <a:avLst/>
          </a:prstGeom>
          <a:noFill/>
        </p:spPr>
        <p:txBody>
          <a:bodyPr wrap="square" rtlCol="0">
            <a:spAutoFit/>
          </a:bodyPr>
          <a:lstStyle/>
          <a:p>
            <a:r>
              <a:rPr lang="en-US" dirty="0"/>
              <a:t>Shannon Sheridan</a:t>
            </a:r>
          </a:p>
          <a:p>
            <a:r>
              <a:rPr lang="en-US" dirty="0"/>
              <a:t>Univ. of Pittsburgh</a:t>
            </a:r>
          </a:p>
        </p:txBody>
      </p:sp>
      <p:pic>
        <p:nvPicPr>
          <p:cNvPr id="10" name="Picture 9" title="Photo of Nicole Strayhorn"/>
          <p:cNvPicPr>
            <a:picLocks noChangeAspect="1"/>
          </p:cNvPicPr>
          <p:nvPr/>
        </p:nvPicPr>
        <p:blipFill rotWithShape="1">
          <a:blip r:embed="rId6"/>
          <a:srcRect l="6941" t="32894" r="58727" b="24148"/>
          <a:stretch/>
        </p:blipFill>
        <p:spPr>
          <a:xfrm rot="5400000">
            <a:off x="8244379" y="4689754"/>
            <a:ext cx="1446191" cy="1240917"/>
          </a:xfrm>
          <a:prstGeom prst="rect">
            <a:avLst/>
          </a:prstGeom>
          <a:ln>
            <a:noFill/>
          </a:ln>
          <a:effectLst>
            <a:outerShdw blurRad="292100" dist="139700" dir="2700000" algn="tl" rotWithShape="0">
              <a:srgbClr val="333333">
                <a:alpha val="65000"/>
              </a:srgbClr>
            </a:outerShdw>
          </a:effectLst>
        </p:spPr>
      </p:pic>
      <p:sp>
        <p:nvSpPr>
          <p:cNvPr id="13" name="TextBox 12"/>
          <p:cNvSpPr txBox="1"/>
          <p:nvPr/>
        </p:nvSpPr>
        <p:spPr>
          <a:xfrm>
            <a:off x="9715484" y="4833535"/>
            <a:ext cx="1990014" cy="646331"/>
          </a:xfrm>
          <a:prstGeom prst="rect">
            <a:avLst/>
          </a:prstGeom>
          <a:noFill/>
        </p:spPr>
        <p:txBody>
          <a:bodyPr wrap="square" rtlCol="0">
            <a:spAutoFit/>
          </a:bodyPr>
          <a:lstStyle/>
          <a:p>
            <a:r>
              <a:rPr lang="en-US" dirty="0"/>
              <a:t>Nicole Strayhorn</a:t>
            </a:r>
          </a:p>
          <a:p>
            <a:r>
              <a:rPr lang="en-US" dirty="0"/>
              <a:t>Florida State Univ.</a:t>
            </a:r>
          </a:p>
        </p:txBody>
      </p:sp>
    </p:spTree>
    <p:extLst>
      <p:ext uri="{BB962C8B-B14F-4D97-AF65-F5344CB8AC3E}">
        <p14:creationId xmlns:p14="http://schemas.microsoft.com/office/powerpoint/2010/main" val="64994506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1"/>
          <p:cNvSpPr>
            <a:spLocks noGrp="1"/>
          </p:cNvSpPr>
          <p:nvPr>
            <p:ph type="title"/>
          </p:nvPr>
        </p:nvSpPr>
        <p:spPr>
          <a:xfrm>
            <a:off x="602815" y="78070"/>
            <a:ext cx="10515600" cy="1325563"/>
          </a:xfrm>
        </p:spPr>
        <p:txBody>
          <a:bodyPr>
            <a:normAutofit/>
          </a:bodyPr>
          <a:lstStyle/>
          <a:p>
            <a:r>
              <a:rPr lang="en-US" sz="4000" b="1" dirty="0"/>
              <a:t>Preprints and Other Interim Research Products </a:t>
            </a:r>
            <a:br>
              <a:rPr lang="en-US" sz="4000" b="1" dirty="0"/>
            </a:br>
            <a:r>
              <a:rPr lang="en-US" sz="4000" b="1" dirty="0"/>
              <a:t>Hot off (and in) the Press</a:t>
            </a:r>
          </a:p>
        </p:txBody>
      </p:sp>
      <p:sp>
        <p:nvSpPr>
          <p:cNvPr id="3" name="Slide Number Placeholder 2"/>
          <p:cNvSpPr>
            <a:spLocks noGrp="1"/>
          </p:cNvSpPr>
          <p:nvPr>
            <p:ph type="sldNum" sz="quarter" idx="12"/>
          </p:nvPr>
        </p:nvSpPr>
        <p:spPr/>
        <p:txBody>
          <a:bodyPr/>
          <a:lstStyle/>
          <a:p>
            <a:fld id="{286E3429-5C45-4A89-8773-E6C35D99A4A3}" type="slidenum">
              <a:rPr lang="en-US" smtClean="0"/>
              <a:t>38</a:t>
            </a:fld>
            <a:endParaRPr lang="en-US" dirty="0"/>
          </a:p>
        </p:txBody>
      </p:sp>
      <p:pic>
        <p:nvPicPr>
          <p:cNvPr id="5" name="Picture 4" descr="Screenshot of the Medical Research Council support preprints Web page." title="Preprints and Other Interim Research Products "/>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860615" y="3528238"/>
            <a:ext cx="5744244" cy="2898351"/>
          </a:xfrm>
          <a:prstGeom prst="rect">
            <a:avLst/>
          </a:prstGeom>
          <a:ln>
            <a:noFill/>
          </a:ln>
          <a:effectLst>
            <a:outerShdw blurRad="292100" dist="139700" dir="2700000" algn="tl" rotWithShape="0">
              <a:srgbClr val="333333">
                <a:alpha val="65000"/>
              </a:srgbClr>
            </a:outerShdw>
          </a:effectLst>
        </p:spPr>
      </p:pic>
      <p:pic>
        <p:nvPicPr>
          <p:cNvPr id="4" name="Picture 3" descr="Wellcome Trust screenshot" title="Wellcome Trust"/>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099293" y="1475769"/>
            <a:ext cx="5555422" cy="2585730"/>
          </a:xfrm>
          <a:prstGeom prst="rect">
            <a:avLst/>
          </a:prstGeom>
          <a:ln>
            <a:noFill/>
          </a:ln>
          <a:effectLst>
            <a:outerShdw blurRad="292100" dist="139700" dir="2700000" algn="tl" rotWithShape="0">
              <a:srgbClr val="333333">
                <a:alpha val="65000"/>
              </a:srgbClr>
            </a:outerShdw>
          </a:effectLst>
        </p:spPr>
      </p:pic>
      <p:pic>
        <p:nvPicPr>
          <p:cNvPr id="6" name="Picture 5" descr="Medical Research Council logo" title="Preprints and Other Interim Research Products Hot off (and in) the Press"/>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72030" y="2307516"/>
            <a:ext cx="4277139" cy="922235"/>
          </a:xfrm>
          <a:prstGeom prst="rect">
            <a:avLst/>
          </a:prstGeom>
          <a:ln>
            <a:noFill/>
          </a:ln>
          <a:effectLst>
            <a:outerShdw blurRad="292100" dist="139700" dir="2700000" algn="tl" rotWithShape="0">
              <a:srgbClr val="333333">
                <a:alpha val="65000"/>
              </a:srgbClr>
            </a:outerShdw>
          </a:effectLst>
        </p:spPr>
      </p:pic>
      <p:pic>
        <p:nvPicPr>
          <p:cNvPr id="7" name="Picture 6" descr="HHMI recognizes preprints as evidence of productivity" title="HHMI recognizes preprints as evidence of productivity"/>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309545" y="3829566"/>
            <a:ext cx="6791738" cy="1708288"/>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20793463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descr="Responses to Request for Information" title="Responses to Request for Information"/>
          <p:cNvSpPr>
            <a:spLocks noGrp="1"/>
          </p:cNvSpPr>
          <p:nvPr>
            <p:ph type="title"/>
          </p:nvPr>
        </p:nvSpPr>
        <p:spPr>
          <a:xfrm>
            <a:off x="455140" y="87731"/>
            <a:ext cx="10515600" cy="848533"/>
          </a:xfrm>
        </p:spPr>
        <p:txBody>
          <a:bodyPr/>
          <a:lstStyle/>
          <a:p>
            <a:r>
              <a:rPr lang="en-US" dirty="0"/>
              <a:t>Responses to Request for Information (RFI)</a:t>
            </a:r>
            <a:endParaRPr lang="en-US" b="1" dirty="0"/>
          </a:p>
        </p:txBody>
      </p:sp>
      <p:sp>
        <p:nvSpPr>
          <p:cNvPr id="3" name="Content Placeholder 2"/>
          <p:cNvSpPr>
            <a:spLocks noGrp="1"/>
          </p:cNvSpPr>
          <p:nvPr>
            <p:ph idx="1"/>
          </p:nvPr>
        </p:nvSpPr>
        <p:spPr>
          <a:xfrm>
            <a:off x="702129" y="797357"/>
            <a:ext cx="10358008" cy="5924117"/>
          </a:xfrm>
        </p:spPr>
        <p:txBody>
          <a:bodyPr>
            <a:normAutofit/>
          </a:bodyPr>
          <a:lstStyle/>
          <a:p>
            <a:r>
              <a:rPr lang="en-US" dirty="0"/>
              <a:t>We asked the community for advice – 351 responses</a:t>
            </a:r>
          </a:p>
          <a:p>
            <a:r>
              <a:rPr lang="en-US" dirty="0"/>
              <a:t>Small numbers, rich feedback</a:t>
            </a:r>
          </a:p>
          <a:p>
            <a:pPr marL="0" indent="0">
              <a:buNone/>
            </a:pPr>
            <a:r>
              <a:rPr lang="en-US" dirty="0"/>
              <a:t> </a:t>
            </a:r>
          </a:p>
          <a:p>
            <a:pPr marL="0" indent="0">
              <a:buNone/>
            </a:pPr>
            <a:endParaRPr lang="en-US" sz="2000" dirty="0"/>
          </a:p>
          <a:p>
            <a:pPr marL="0" indent="0">
              <a:buNone/>
            </a:pPr>
            <a:endParaRPr lang="en-US" sz="2000" dirty="0"/>
          </a:p>
          <a:p>
            <a:pPr marL="0" indent="0">
              <a:buNone/>
            </a:pPr>
            <a:endParaRPr lang="en-US" sz="2000" dirty="0"/>
          </a:p>
          <a:p>
            <a:pPr marL="0" indent="0">
              <a:buNone/>
            </a:pPr>
            <a:endParaRPr lang="en-US" sz="2000" dirty="0"/>
          </a:p>
          <a:p>
            <a:pPr marL="0" indent="0">
              <a:buNone/>
            </a:pPr>
            <a:endParaRPr lang="en-US" sz="2000" dirty="0"/>
          </a:p>
          <a:p>
            <a:pPr marL="0" indent="0">
              <a:buNone/>
            </a:pPr>
            <a:endParaRPr lang="en-US" sz="2000" dirty="0"/>
          </a:p>
          <a:p>
            <a:pPr marL="0" indent="0">
              <a:buNone/>
            </a:pPr>
            <a:endParaRPr lang="en-US" sz="2000" dirty="0"/>
          </a:p>
          <a:p>
            <a:pPr marL="0" indent="0">
              <a:buNone/>
            </a:pPr>
            <a:endParaRPr lang="en-US" dirty="0"/>
          </a:p>
        </p:txBody>
      </p:sp>
      <p:pic>
        <p:nvPicPr>
          <p:cNvPr id="4" name="Picture 3" descr="Responses to Request for Information" title="Responses to Request for Information"/>
          <p:cNvPicPr>
            <a:picLocks noChangeAspect="1"/>
          </p:cNvPicPr>
          <p:nvPr/>
        </p:nvPicPr>
        <p:blipFill>
          <a:blip r:embed="rId2"/>
          <a:stretch>
            <a:fillRect/>
          </a:stretch>
        </p:blipFill>
        <p:spPr>
          <a:xfrm>
            <a:off x="2000592" y="1788861"/>
            <a:ext cx="8113226" cy="4098220"/>
          </a:xfrm>
          <a:prstGeom prst="rect">
            <a:avLst/>
          </a:prstGeom>
        </p:spPr>
      </p:pic>
    </p:spTree>
    <p:extLst>
      <p:ext uri="{BB962C8B-B14F-4D97-AF65-F5344CB8AC3E}">
        <p14:creationId xmlns:p14="http://schemas.microsoft.com/office/powerpoint/2010/main" val="1281740548"/>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title="Preprints and other interim research products"/>
          <p:cNvSpPr>
            <a:spLocks noGrp="1"/>
          </p:cNvSpPr>
          <p:nvPr>
            <p:ph type="title"/>
          </p:nvPr>
        </p:nvSpPr>
        <p:spPr>
          <a:xfrm>
            <a:off x="648929" y="150295"/>
            <a:ext cx="5796476" cy="1676603"/>
          </a:xfrm>
        </p:spPr>
        <p:txBody>
          <a:bodyPr>
            <a:normAutofit/>
          </a:bodyPr>
          <a:lstStyle/>
          <a:p>
            <a:pPr>
              <a:lnSpc>
                <a:spcPct val="80000"/>
              </a:lnSpc>
            </a:pPr>
            <a:r>
              <a:rPr lang="en-US" sz="3700" dirty="0"/>
              <a:t>Preprints and other interim research products</a:t>
            </a:r>
          </a:p>
        </p:txBody>
      </p:sp>
      <p:sp>
        <p:nvSpPr>
          <p:cNvPr id="3" name="Content Placeholder 2" descr="https://grants.nih.gov/grants/guide/notice-files/NOT-OD-17-050.html " title="Preprints and other interim research products"/>
          <p:cNvSpPr>
            <a:spLocks noGrp="1"/>
          </p:cNvSpPr>
          <p:nvPr>
            <p:ph idx="1"/>
          </p:nvPr>
        </p:nvSpPr>
        <p:spPr>
          <a:xfrm>
            <a:off x="283029" y="1643743"/>
            <a:ext cx="6162376" cy="4580077"/>
          </a:xfrm>
        </p:spPr>
        <p:txBody>
          <a:bodyPr>
            <a:normAutofit/>
          </a:bodyPr>
          <a:lstStyle/>
          <a:p>
            <a:r>
              <a:rPr lang="en-US" sz="2400" dirty="0"/>
              <a:t>Responses suggests scientific benefit in allowing interim research products</a:t>
            </a:r>
          </a:p>
          <a:p>
            <a:r>
              <a:rPr lang="en-US" sz="2400" dirty="0"/>
              <a:t>Issuing Guide Notice “Reporting Preprints and Other Interim Research Products” </a:t>
            </a:r>
            <a:r>
              <a:rPr lang="en-US" sz="2400" dirty="0">
                <a:hlinkClick r:id="rId2"/>
              </a:rPr>
              <a:t>Issuing Guide Notice "Reporting Preprints and Other Interim Research Products"</a:t>
            </a:r>
            <a:endParaRPr lang="en-US" sz="2400" dirty="0"/>
          </a:p>
          <a:p>
            <a:pPr lvl="1"/>
            <a:r>
              <a:rPr lang="en-US" dirty="0"/>
              <a:t>Updated instructions for </a:t>
            </a:r>
            <a:r>
              <a:rPr lang="en-US" b="1" dirty="0">
                <a:solidFill>
                  <a:srgbClr val="FF0000"/>
                </a:solidFill>
              </a:rPr>
              <a:t>Applications</a:t>
            </a:r>
            <a:r>
              <a:rPr lang="en-US" dirty="0"/>
              <a:t> submitted for the May 25, 2017 due date and thereafter</a:t>
            </a:r>
          </a:p>
          <a:p>
            <a:pPr lvl="1"/>
            <a:r>
              <a:rPr lang="en-US" dirty="0"/>
              <a:t>Updated instructions for </a:t>
            </a:r>
            <a:r>
              <a:rPr lang="en-US" b="1" dirty="0">
                <a:solidFill>
                  <a:srgbClr val="FF0000"/>
                </a:solidFill>
              </a:rPr>
              <a:t>RPPR</a:t>
            </a:r>
            <a:r>
              <a:rPr lang="en-US" dirty="0"/>
              <a:t> submitted as of May 25, 2017</a:t>
            </a:r>
          </a:p>
        </p:txBody>
      </p:sp>
      <p:pic>
        <p:nvPicPr>
          <p:cNvPr id="5" name="Picture 4" descr="Image of two woman in front of a computer monitor." title="Preprints and other interim research products"/>
          <p:cNvPicPr>
            <a:picLocks noChangeAspect="1"/>
          </p:cNvPicPr>
          <p:nvPr/>
        </p:nvPicPr>
        <p:blipFill rotWithShape="1">
          <a:blip r:embed="rId3"/>
          <a:srcRect l="17422" r="26761"/>
          <a:stretch/>
        </p:blipFill>
        <p:spPr>
          <a:xfrm>
            <a:off x="6604000" y="10"/>
            <a:ext cx="5587999" cy="6857990"/>
          </a:xfrm>
          <a:prstGeom prst="rect">
            <a:avLst/>
          </a:prstGeom>
          <a:effectLst/>
        </p:spPr>
      </p:pic>
    </p:spTree>
    <p:extLst>
      <p:ext uri="{BB962C8B-B14F-4D97-AF65-F5344CB8AC3E}">
        <p14:creationId xmlns:p14="http://schemas.microsoft.com/office/powerpoint/2010/main" val="241125310"/>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19042" y="129137"/>
            <a:ext cx="10515600" cy="848533"/>
          </a:xfrm>
        </p:spPr>
        <p:txBody>
          <a:bodyPr/>
          <a:lstStyle/>
          <a:p>
            <a:r>
              <a:rPr lang="en-US" b="1" dirty="0">
                <a:solidFill>
                  <a:schemeClr val="accent6"/>
                </a:solidFill>
              </a:rPr>
              <a:t>Citation Standards</a:t>
            </a:r>
          </a:p>
        </p:txBody>
      </p:sp>
      <p:sp>
        <p:nvSpPr>
          <p:cNvPr id="3" name="Content Placeholder 2"/>
          <p:cNvSpPr>
            <a:spLocks noGrp="1"/>
          </p:cNvSpPr>
          <p:nvPr>
            <p:ph idx="1"/>
          </p:nvPr>
        </p:nvSpPr>
        <p:spPr>
          <a:xfrm>
            <a:off x="876300" y="1110330"/>
            <a:ext cx="10515600" cy="1867799"/>
          </a:xfrm>
        </p:spPr>
        <p:txBody>
          <a:bodyPr>
            <a:normAutofit/>
          </a:bodyPr>
          <a:lstStyle/>
          <a:p>
            <a:pPr marL="0" indent="0" fontAlgn="base">
              <a:spcBef>
                <a:spcPts val="0"/>
              </a:spcBef>
              <a:spcAft>
                <a:spcPts val="600"/>
              </a:spcAft>
              <a:buNone/>
            </a:pPr>
            <a:r>
              <a:rPr lang="en-US" dirty="0"/>
              <a:t>Citation format standards: </a:t>
            </a:r>
            <a:r>
              <a:rPr lang="en-US" dirty="0">
                <a:solidFill>
                  <a:srgbClr val="FF0000"/>
                </a:solidFill>
              </a:rPr>
              <a:t>DOI</a:t>
            </a:r>
            <a:r>
              <a:rPr lang="en-US" dirty="0"/>
              <a:t>, list </a:t>
            </a:r>
            <a:r>
              <a:rPr lang="en-US" dirty="0">
                <a:solidFill>
                  <a:srgbClr val="FF0000"/>
                </a:solidFill>
              </a:rPr>
              <a:t>object type </a:t>
            </a:r>
            <a:r>
              <a:rPr lang="en-US" dirty="0"/>
              <a:t>(e.g. Preprint, protocol)</a:t>
            </a:r>
          </a:p>
          <a:p>
            <a:pPr marL="0" indent="0" fontAlgn="base">
              <a:spcBef>
                <a:spcPts val="0"/>
              </a:spcBef>
              <a:spcAft>
                <a:spcPts val="600"/>
              </a:spcAft>
              <a:buNone/>
            </a:pPr>
            <a:r>
              <a:rPr lang="en-US" sz="1800" i="1" dirty="0"/>
              <a:t>Example</a:t>
            </a:r>
            <a:r>
              <a:rPr lang="en-US" sz="1800" dirty="0"/>
              <a:t>: Bar DZ, Atkatsh K, Tavarez U, Erdos MR, Gruenbaum Y, Collins FS. Biotinylation by antibody recognition- A novel method for proximity labeling. BioRxiv 069187 [</a:t>
            </a:r>
            <a:r>
              <a:rPr lang="en-US" sz="1800" b="1" dirty="0">
                <a:solidFill>
                  <a:srgbClr val="FF0000"/>
                </a:solidFill>
              </a:rPr>
              <a:t>Preprint</a:t>
            </a:r>
            <a:r>
              <a:rPr lang="en-US" sz="1800" dirty="0"/>
              <a:t>]. 2016 [cited 2017 Jan 12].  Available from: </a:t>
            </a:r>
            <a:r>
              <a:rPr lang="en-US" sz="1800" u="sng" dirty="0">
                <a:solidFill>
                  <a:srgbClr val="FF0000"/>
                </a:solidFill>
              </a:rPr>
              <a:t>https://</a:t>
            </a:r>
            <a:r>
              <a:rPr lang="en-US" sz="1800" b="1" u="sng" dirty="0">
                <a:solidFill>
                  <a:srgbClr val="FF0000"/>
                </a:solidFill>
              </a:rPr>
              <a:t>doi</a:t>
            </a:r>
            <a:r>
              <a:rPr lang="en-US" sz="1800" u="sng" dirty="0">
                <a:solidFill>
                  <a:srgbClr val="FF0000"/>
                </a:solidFill>
              </a:rPr>
              <a:t>.org/10.1101/069187</a:t>
            </a:r>
            <a:r>
              <a:rPr lang="en-US" sz="1800" dirty="0"/>
              <a:t>.</a:t>
            </a:r>
            <a:endParaRPr lang="en-US" sz="2000" dirty="0"/>
          </a:p>
          <a:p>
            <a:pPr lvl="1"/>
            <a:endParaRPr lang="en-US" sz="1600" dirty="0"/>
          </a:p>
        </p:txBody>
      </p:sp>
      <p:graphicFrame>
        <p:nvGraphicFramePr>
          <p:cNvPr id="4" name="Table 3" descr="Citation format standards table list" title="Citation Standards"/>
          <p:cNvGraphicFramePr>
            <a:graphicFrameLocks noGrp="1"/>
          </p:cNvGraphicFramePr>
          <p:nvPr>
            <p:extLst>
              <p:ext uri="{D42A27DB-BD31-4B8C-83A1-F6EECF244321}">
                <p14:modId xmlns:p14="http://schemas.microsoft.com/office/powerpoint/2010/main" val="2383674614"/>
              </p:ext>
            </p:extLst>
          </p:nvPr>
        </p:nvGraphicFramePr>
        <p:xfrm>
          <a:off x="861942" y="2556439"/>
          <a:ext cx="10172700" cy="3596640"/>
        </p:xfrm>
        <a:graphic>
          <a:graphicData uri="http://schemas.openxmlformats.org/drawingml/2006/table">
            <a:tbl>
              <a:tblPr firstRow="1" bandRow="1">
                <a:tableStyleId>{5C22544A-7EE6-4342-B048-85BDC9FD1C3A}</a:tableStyleId>
              </a:tblPr>
              <a:tblGrid>
                <a:gridCol w="5086350">
                  <a:extLst>
                    <a:ext uri="{9D8B030D-6E8A-4147-A177-3AD203B41FA5}">
                      <a16:colId xmlns:a16="http://schemas.microsoft.com/office/drawing/2014/main" val="20000"/>
                    </a:ext>
                  </a:extLst>
                </a:gridCol>
                <a:gridCol w="5086350">
                  <a:extLst>
                    <a:ext uri="{9D8B030D-6E8A-4147-A177-3AD203B41FA5}">
                      <a16:colId xmlns:a16="http://schemas.microsoft.com/office/drawing/2014/main" val="20001"/>
                    </a:ext>
                  </a:extLst>
                </a:gridCol>
              </a:tblGrid>
              <a:tr h="3012460">
                <a:tc>
                  <a:txBody>
                    <a:bodyPr/>
                    <a:lstStyle/>
                    <a:p>
                      <a:pPr marL="0" indent="0" algn="ctr">
                        <a:buNone/>
                      </a:pPr>
                      <a:r>
                        <a:rPr lang="en-US" sz="2400" dirty="0">
                          <a:solidFill>
                            <a:schemeClr val="tx1"/>
                          </a:solidFill>
                        </a:rPr>
                        <a:t>To cite preprints arising from NIH awards</a:t>
                      </a:r>
                    </a:p>
                    <a:p>
                      <a:pPr marL="0" indent="0" algn="ctr">
                        <a:buNone/>
                      </a:pPr>
                      <a:endParaRPr lang="en-US" sz="2400" b="0" kern="1200" dirty="0">
                        <a:solidFill>
                          <a:schemeClr val="tx1"/>
                        </a:solidFill>
                        <a:latin typeface="+mn-lt"/>
                        <a:ea typeface="+mn-ea"/>
                        <a:cs typeface="+mn-cs"/>
                      </a:endParaRPr>
                    </a:p>
                    <a:p>
                      <a:pPr marL="285750" lvl="0" indent="-285750">
                        <a:buFont typeface="Arial" panose="020B0604020202020204" pitchFamily="34" charset="0"/>
                        <a:buChar char="•"/>
                      </a:pPr>
                      <a:r>
                        <a:rPr lang="en-US" sz="2400" b="0" dirty="0">
                          <a:solidFill>
                            <a:schemeClr val="tx1"/>
                          </a:solidFill>
                        </a:rPr>
                        <a:t>DOI</a:t>
                      </a:r>
                    </a:p>
                    <a:p>
                      <a:pPr marL="285750" lvl="0" indent="-285750">
                        <a:buFont typeface="Arial" panose="020B0604020202020204" pitchFamily="34" charset="0"/>
                        <a:buChar char="•"/>
                      </a:pPr>
                      <a:r>
                        <a:rPr lang="en-US" sz="2400" b="0" dirty="0">
                          <a:solidFill>
                            <a:schemeClr val="tx1"/>
                          </a:solidFill>
                        </a:rPr>
                        <a:t>Recommend CC-BY license</a:t>
                      </a:r>
                    </a:p>
                    <a:p>
                      <a:pPr marL="285750" lvl="0" indent="-285750">
                        <a:buFont typeface="Arial" panose="020B0604020202020204" pitchFamily="34" charset="0"/>
                        <a:buChar char="•"/>
                      </a:pPr>
                      <a:r>
                        <a:rPr lang="en-US" sz="2400" b="0" dirty="0">
                          <a:solidFill>
                            <a:schemeClr val="tx1"/>
                          </a:solidFill>
                        </a:rPr>
                        <a:t>Statement:</a:t>
                      </a:r>
                      <a:r>
                        <a:rPr lang="en-US" sz="2400" b="0" baseline="0" dirty="0">
                          <a:solidFill>
                            <a:schemeClr val="tx1"/>
                          </a:solidFill>
                        </a:rPr>
                        <a:t> </a:t>
                      </a:r>
                      <a:r>
                        <a:rPr lang="en-US" sz="2400" b="0" dirty="0">
                          <a:solidFill>
                            <a:schemeClr val="tx1"/>
                          </a:solidFill>
                        </a:rPr>
                        <a:t>not peer-reviewed </a:t>
                      </a:r>
                    </a:p>
                    <a:p>
                      <a:pPr marL="285750" lvl="0" indent="-285750">
                        <a:buFont typeface="Arial" panose="020B0604020202020204" pitchFamily="34" charset="0"/>
                        <a:buChar char="•"/>
                      </a:pPr>
                      <a:r>
                        <a:rPr lang="en-US" sz="2400" b="0" dirty="0">
                          <a:solidFill>
                            <a:schemeClr val="tx1"/>
                          </a:solidFill>
                        </a:rPr>
                        <a:t>Acknowledge</a:t>
                      </a:r>
                      <a:r>
                        <a:rPr lang="en-US" sz="2400" b="0" baseline="0" dirty="0">
                          <a:solidFill>
                            <a:schemeClr val="tx1"/>
                          </a:solidFill>
                        </a:rPr>
                        <a:t> funding</a:t>
                      </a:r>
                      <a:endParaRPr lang="en-US" sz="2400" b="0" dirty="0">
                        <a:solidFill>
                          <a:schemeClr val="tx1"/>
                        </a:solidFill>
                      </a:endParaRPr>
                    </a:p>
                    <a:p>
                      <a:pPr marL="285750" lvl="0" indent="-285750">
                        <a:buFont typeface="Arial" panose="020B0604020202020204" pitchFamily="34" charset="0"/>
                        <a:buChar char="•"/>
                      </a:pPr>
                      <a:r>
                        <a:rPr lang="en-US" sz="2400" b="0" dirty="0">
                          <a:solidFill>
                            <a:schemeClr val="tx1"/>
                          </a:solidFill>
                        </a:rPr>
                        <a:t>Declare competing interests</a:t>
                      </a:r>
                    </a:p>
                    <a:p>
                      <a:endParaRPr lang="en-US" sz="2400"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marL="0" indent="0" algn="ctr">
                        <a:buNone/>
                      </a:pPr>
                      <a:r>
                        <a:rPr lang="en-US" sz="2400" dirty="0">
                          <a:solidFill>
                            <a:schemeClr val="tx1"/>
                          </a:solidFill>
                        </a:rPr>
                        <a:t>Repository best practices </a:t>
                      </a:r>
                    </a:p>
                    <a:p>
                      <a:pPr marL="342900" indent="-342900" algn="l">
                        <a:buFont typeface="Arial" panose="020B0604020202020204" pitchFamily="34" charset="0"/>
                        <a:buChar char="•"/>
                      </a:pPr>
                      <a:r>
                        <a:rPr lang="en-US" sz="2400" b="0" kern="1200" dirty="0">
                          <a:solidFill>
                            <a:schemeClr val="tx1"/>
                          </a:solidFill>
                          <a:latin typeface="+mn-lt"/>
                          <a:ea typeface="+mn-ea"/>
                          <a:cs typeface="+mn-cs"/>
                        </a:rPr>
                        <a:t>FAIR principles </a:t>
                      </a:r>
                      <a:r>
                        <a:rPr lang="en-US" sz="1400" b="0" kern="1200" dirty="0">
                          <a:solidFill>
                            <a:schemeClr val="tx1"/>
                          </a:solidFill>
                          <a:latin typeface="+mn-lt"/>
                          <a:ea typeface="+mn-ea"/>
                          <a:cs typeface="+mn-cs"/>
                        </a:rPr>
                        <a:t>(Findable,</a:t>
                      </a:r>
                      <a:r>
                        <a:rPr lang="en-US" sz="1400" b="0" kern="1200" baseline="0" dirty="0">
                          <a:solidFill>
                            <a:schemeClr val="tx1"/>
                          </a:solidFill>
                          <a:latin typeface="+mn-lt"/>
                          <a:ea typeface="+mn-ea"/>
                          <a:cs typeface="+mn-cs"/>
                        </a:rPr>
                        <a:t> Accessible, Interoperable, Reusable)</a:t>
                      </a:r>
                      <a:endParaRPr lang="en-US" sz="2400" b="0" kern="1200" dirty="0">
                        <a:solidFill>
                          <a:schemeClr val="tx1"/>
                        </a:solidFill>
                        <a:latin typeface="+mn-lt"/>
                        <a:ea typeface="+mn-ea"/>
                        <a:cs typeface="+mn-cs"/>
                      </a:endParaRPr>
                    </a:p>
                    <a:p>
                      <a:pPr marL="342900" lvl="0" indent="-342900">
                        <a:buFont typeface="Arial" panose="020B0604020202020204" pitchFamily="34" charset="0"/>
                        <a:buChar char="•"/>
                      </a:pPr>
                      <a:r>
                        <a:rPr lang="en-US" sz="2400" b="0" dirty="0">
                          <a:solidFill>
                            <a:schemeClr val="tx1"/>
                          </a:solidFill>
                        </a:rPr>
                        <a:t>Open metadata </a:t>
                      </a:r>
                    </a:p>
                    <a:p>
                      <a:pPr marL="342900" lvl="0" indent="-342900">
                        <a:buFont typeface="Arial" panose="020B0604020202020204" pitchFamily="34" charset="0"/>
                        <a:buChar char="•"/>
                      </a:pPr>
                      <a:r>
                        <a:rPr lang="en-US" sz="2400" b="0" kern="1200" dirty="0">
                          <a:solidFill>
                            <a:schemeClr val="tx1"/>
                          </a:solidFill>
                          <a:latin typeface="+mn-lt"/>
                          <a:ea typeface="+mn-ea"/>
                          <a:cs typeface="+mn-cs"/>
                        </a:rPr>
                        <a:t>Machine accessible and readable</a:t>
                      </a:r>
                    </a:p>
                    <a:p>
                      <a:pPr marL="342900" lvl="0" indent="-342900">
                        <a:buFont typeface="Arial" panose="020B0604020202020204" pitchFamily="34" charset="0"/>
                        <a:buChar char="•"/>
                      </a:pPr>
                      <a:r>
                        <a:rPr lang="en-US" sz="2400" b="0" kern="1200" dirty="0">
                          <a:solidFill>
                            <a:schemeClr val="tx1"/>
                          </a:solidFill>
                          <a:latin typeface="+mn-lt"/>
                          <a:ea typeface="+mn-ea"/>
                          <a:cs typeface="+mn-cs"/>
                        </a:rPr>
                        <a:t>Transparent policies </a:t>
                      </a:r>
                    </a:p>
                    <a:p>
                      <a:pPr marL="342900" lvl="0" indent="-342900">
                        <a:buFont typeface="Arial" panose="020B0604020202020204" pitchFamily="34" charset="0"/>
                        <a:buChar char="•"/>
                      </a:pPr>
                      <a:r>
                        <a:rPr lang="en-US" sz="2400" b="0" kern="1200" dirty="0">
                          <a:solidFill>
                            <a:schemeClr val="tx1"/>
                          </a:solidFill>
                          <a:latin typeface="+mn-lt"/>
                          <a:ea typeface="+mn-ea"/>
                          <a:cs typeface="+mn-cs"/>
                        </a:rPr>
                        <a:t>Versioning</a:t>
                      </a:r>
                    </a:p>
                    <a:p>
                      <a:pPr marL="742950" lvl="1" indent="-285750">
                        <a:buFont typeface="Courier New" panose="02070309020205020404" pitchFamily="49" charset="0"/>
                        <a:buChar char="o"/>
                      </a:pPr>
                      <a:r>
                        <a:rPr lang="en-US" sz="2400" b="0" dirty="0">
                          <a:solidFill>
                            <a:schemeClr val="tx1"/>
                          </a:solidFill>
                        </a:rPr>
                        <a:t>links to published version</a:t>
                      </a:r>
                    </a:p>
                    <a:p>
                      <a:pPr marL="742950" lvl="1" indent="-285750">
                        <a:buFont typeface="Courier New" panose="02070309020205020404" pitchFamily="49" charset="0"/>
                        <a:buChar char="o"/>
                      </a:pPr>
                      <a:r>
                        <a:rPr lang="en-US" sz="2400" b="0" dirty="0">
                          <a:solidFill>
                            <a:schemeClr val="tx1"/>
                          </a:solidFill>
                        </a:rPr>
                        <a:t>Tracks key changes </a:t>
                      </a:r>
                    </a:p>
                    <a:p>
                      <a:pPr marL="342900" lvl="0" indent="-342900">
                        <a:buFont typeface="Arial" panose="020B0604020202020204" pitchFamily="34" charset="0"/>
                        <a:buChar char="•"/>
                      </a:pPr>
                      <a:r>
                        <a:rPr lang="en-US" sz="2400" b="0" kern="1200" dirty="0">
                          <a:solidFill>
                            <a:schemeClr val="tx1"/>
                          </a:solidFill>
                          <a:latin typeface="+mn-lt"/>
                          <a:ea typeface="+mn-ea"/>
                          <a:cs typeface="+mn-cs"/>
                        </a:rPr>
                        <a:t>Permanent/archival plan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10000"/>
                  </a:ext>
                </a:extLst>
              </a:tr>
            </a:tbl>
          </a:graphicData>
        </a:graphic>
      </p:graphicFrame>
    </p:spTree>
    <p:extLst>
      <p:ext uri="{BB962C8B-B14F-4D97-AF65-F5344CB8AC3E}">
        <p14:creationId xmlns:p14="http://schemas.microsoft.com/office/powerpoint/2010/main" val="394008863"/>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69999" y="274613"/>
            <a:ext cx="11587321" cy="1325563"/>
          </a:xfrm>
        </p:spPr>
        <p:txBody>
          <a:bodyPr/>
          <a:lstStyle/>
          <a:p>
            <a:r>
              <a:rPr lang="en-US" dirty="0"/>
              <a:t>PubMed displaying Conflict of Interest Statements</a:t>
            </a:r>
          </a:p>
        </p:txBody>
      </p:sp>
      <p:sp>
        <p:nvSpPr>
          <p:cNvPr id="3" name="Content Placeholder 2"/>
          <p:cNvSpPr>
            <a:spLocks noGrp="1"/>
          </p:cNvSpPr>
          <p:nvPr>
            <p:ph idx="1"/>
          </p:nvPr>
        </p:nvSpPr>
        <p:spPr>
          <a:xfrm>
            <a:off x="274676" y="1690688"/>
            <a:ext cx="3472344" cy="4273624"/>
          </a:xfrm>
        </p:spPr>
        <p:txBody>
          <a:bodyPr>
            <a:normAutofit/>
          </a:bodyPr>
          <a:lstStyle/>
          <a:p>
            <a:r>
              <a:rPr lang="en-US" dirty="0"/>
              <a:t>Started March 8</a:t>
            </a:r>
          </a:p>
          <a:p>
            <a:r>
              <a:rPr lang="en-US" dirty="0"/>
              <a:t>May 1 - over 81,000 PubMed records have COI Statements</a:t>
            </a:r>
          </a:p>
          <a:p>
            <a:endParaRPr lang="en-US" dirty="0"/>
          </a:p>
        </p:txBody>
      </p:sp>
      <p:pic>
        <p:nvPicPr>
          <p:cNvPr id="5" name="Picture 4" descr="Screenshot of Skeletal muscle inflammation and insulin resistance in obesity article abstract retrieved from PubMed" title="PubMed displaying Conflict of Interest Statements"/>
          <p:cNvPicPr>
            <a:picLocks noChangeAspect="1"/>
          </p:cNvPicPr>
          <p:nvPr/>
        </p:nvPicPr>
        <p:blipFill>
          <a:blip r:embed="rId3"/>
          <a:stretch>
            <a:fillRect/>
          </a:stretch>
        </p:blipFill>
        <p:spPr>
          <a:xfrm>
            <a:off x="3915952" y="1435395"/>
            <a:ext cx="8007753" cy="4438405"/>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418467895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69999" y="274613"/>
            <a:ext cx="11587321" cy="1325563"/>
          </a:xfrm>
        </p:spPr>
        <p:txBody>
          <a:bodyPr/>
          <a:lstStyle/>
          <a:p>
            <a:r>
              <a:rPr lang="en-US" dirty="0"/>
              <a:t>PubMed displaying Conflict of Interest Statements </a:t>
            </a:r>
          </a:p>
        </p:txBody>
      </p:sp>
      <p:sp>
        <p:nvSpPr>
          <p:cNvPr id="3" name="Content Placeholder 2"/>
          <p:cNvSpPr>
            <a:spLocks noGrp="1"/>
          </p:cNvSpPr>
          <p:nvPr>
            <p:ph idx="1"/>
          </p:nvPr>
        </p:nvSpPr>
        <p:spPr>
          <a:xfrm>
            <a:off x="274676" y="1690688"/>
            <a:ext cx="3472344" cy="4273624"/>
          </a:xfrm>
        </p:spPr>
        <p:txBody>
          <a:bodyPr>
            <a:normAutofit/>
          </a:bodyPr>
          <a:lstStyle/>
          <a:p>
            <a:r>
              <a:rPr lang="en-US" dirty="0"/>
              <a:t>Started March 8</a:t>
            </a:r>
          </a:p>
          <a:p>
            <a:r>
              <a:rPr lang="en-US" dirty="0"/>
              <a:t>May 1 - over 81,000 PubMed records have COI Statements</a:t>
            </a:r>
          </a:p>
          <a:p>
            <a:endParaRPr lang="en-US" dirty="0"/>
          </a:p>
        </p:txBody>
      </p:sp>
      <p:sp>
        <p:nvSpPr>
          <p:cNvPr id="6" name="Arrow: Right 5" descr="Arrow pointing towards the conflict of interest statement" title="PubMed displaying Conflict of Interest Statements"/>
          <p:cNvSpPr/>
          <p:nvPr/>
        </p:nvSpPr>
        <p:spPr>
          <a:xfrm rot="606158">
            <a:off x="570328" y="4236925"/>
            <a:ext cx="3376824" cy="1442401"/>
          </a:xfrm>
          <a:prstGeom prst="rightArrow">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3200" dirty="0">
              <a:effectLst>
                <a:outerShdw blurRad="38100" dist="38100" dir="2700000" algn="tl">
                  <a:srgbClr val="000000">
                    <a:alpha val="43137"/>
                  </a:srgbClr>
                </a:outerShdw>
              </a:effectLst>
            </a:endParaRPr>
          </a:p>
        </p:txBody>
      </p:sp>
      <p:pic>
        <p:nvPicPr>
          <p:cNvPr id="5" name="Picture 4" descr="Screeenshot of the article abstract of Skeletal muscle inflammation and insulin resistance in obesity retrieved from PubMed" title="PubMed displaying Conflict of Interest Statements"/>
          <p:cNvPicPr>
            <a:picLocks noChangeAspect="1"/>
          </p:cNvPicPr>
          <p:nvPr/>
        </p:nvPicPr>
        <p:blipFill>
          <a:blip r:embed="rId3"/>
          <a:stretch>
            <a:fillRect/>
          </a:stretch>
        </p:blipFill>
        <p:spPr>
          <a:xfrm>
            <a:off x="3915952" y="1435395"/>
            <a:ext cx="8007753" cy="4438405"/>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74492532"/>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LinkOut</a:t>
            </a:r>
            <a:r>
              <a:rPr lang="en-US" baseline="0" dirty="0"/>
              <a:t> to Institutional Repositories</a:t>
            </a:r>
            <a:endParaRPr lang="en-US" dirty="0"/>
          </a:p>
        </p:txBody>
      </p:sp>
      <p:sp>
        <p:nvSpPr>
          <p:cNvPr id="3" name="Content Placeholder 2"/>
          <p:cNvSpPr>
            <a:spLocks noGrp="1"/>
          </p:cNvSpPr>
          <p:nvPr>
            <p:ph idx="1"/>
          </p:nvPr>
        </p:nvSpPr>
        <p:spPr>
          <a:xfrm>
            <a:off x="838200" y="1528998"/>
            <a:ext cx="10515600" cy="4647966"/>
          </a:xfrm>
        </p:spPr>
        <p:txBody>
          <a:bodyPr/>
          <a:lstStyle/>
          <a:p>
            <a:r>
              <a:rPr lang="en-US" dirty="0"/>
              <a:t>March 2017 – first institutional repository icons in PubMed</a:t>
            </a:r>
          </a:p>
          <a:p>
            <a:r>
              <a:rPr lang="en-US" baseline="0" dirty="0"/>
              <a:t>Icons link to repository</a:t>
            </a:r>
            <a:r>
              <a:rPr lang="en-US" dirty="0"/>
              <a:t> </a:t>
            </a:r>
            <a:r>
              <a:rPr lang="en-US" baseline="0" dirty="0"/>
              <a:t>free full text</a:t>
            </a:r>
          </a:p>
          <a:p>
            <a:r>
              <a:rPr lang="en-US" dirty="0"/>
              <a:t>So far, nearly 40,000 free full text links</a:t>
            </a:r>
            <a:endParaRPr lang="en-US" baseline="0" dirty="0"/>
          </a:p>
        </p:txBody>
      </p:sp>
      <p:pic>
        <p:nvPicPr>
          <p:cNvPr id="4" name="Picture 3" descr="Screenshot of The United States confronts Ebola: suasion, executive action and fragmentation article abstract from PubMed" title="LinkOut to Institutional Repositories"/>
          <p:cNvPicPr>
            <a:picLocks noChangeAspect="1"/>
          </p:cNvPicPr>
          <p:nvPr/>
        </p:nvPicPr>
        <p:blipFill rotWithShape="1">
          <a:blip r:embed="rId3"/>
          <a:srcRect t="5584" r="7731" b="18890"/>
          <a:stretch/>
        </p:blipFill>
        <p:spPr>
          <a:xfrm>
            <a:off x="517440" y="3147238"/>
            <a:ext cx="11157119" cy="2870237"/>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4233967515"/>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LinkOut</a:t>
            </a:r>
            <a:r>
              <a:rPr lang="en-US" baseline="0" dirty="0"/>
              <a:t> to Institutional Repositories </a:t>
            </a:r>
            <a:endParaRPr lang="en-US" dirty="0"/>
          </a:p>
        </p:txBody>
      </p:sp>
      <p:sp>
        <p:nvSpPr>
          <p:cNvPr id="3" name="Content Placeholder 2"/>
          <p:cNvSpPr>
            <a:spLocks noGrp="1"/>
          </p:cNvSpPr>
          <p:nvPr>
            <p:ph idx="1"/>
          </p:nvPr>
        </p:nvSpPr>
        <p:spPr>
          <a:xfrm>
            <a:off x="838200" y="1528998"/>
            <a:ext cx="10515600" cy="4647966"/>
          </a:xfrm>
        </p:spPr>
        <p:txBody>
          <a:bodyPr/>
          <a:lstStyle/>
          <a:p>
            <a:r>
              <a:rPr lang="en-US" dirty="0"/>
              <a:t>March 2017 – first institutional repository icons in PubMed</a:t>
            </a:r>
          </a:p>
          <a:p>
            <a:r>
              <a:rPr lang="en-US" baseline="0" dirty="0"/>
              <a:t>Icons link to repository</a:t>
            </a:r>
            <a:r>
              <a:rPr lang="en-US" dirty="0"/>
              <a:t> </a:t>
            </a:r>
            <a:r>
              <a:rPr lang="en-US" baseline="0" dirty="0"/>
              <a:t>free full text</a:t>
            </a:r>
          </a:p>
          <a:p>
            <a:r>
              <a:rPr lang="en-US" dirty="0"/>
              <a:t>So far, nearly 40,000 free full text links</a:t>
            </a:r>
            <a:endParaRPr lang="en-US" baseline="0" dirty="0"/>
          </a:p>
        </p:txBody>
      </p:sp>
      <p:pic>
        <p:nvPicPr>
          <p:cNvPr id="4" name="Picture 3" descr="Screenshot of The United States confronts Ebola: suasion, executive action and fragmentation article abstract retrieved from PubMed" title="LinkOut to Institutional Repositories"/>
          <p:cNvPicPr>
            <a:picLocks noChangeAspect="1"/>
          </p:cNvPicPr>
          <p:nvPr/>
        </p:nvPicPr>
        <p:blipFill rotWithShape="1">
          <a:blip r:embed="rId3"/>
          <a:srcRect t="5584" r="7731" b="18890"/>
          <a:stretch/>
        </p:blipFill>
        <p:spPr>
          <a:xfrm>
            <a:off x="517440" y="3147238"/>
            <a:ext cx="11157119" cy="2870237"/>
          </a:xfrm>
          <a:prstGeom prst="rect">
            <a:avLst/>
          </a:prstGeom>
          <a:ln>
            <a:noFill/>
          </a:ln>
          <a:effectLst>
            <a:outerShdw blurRad="292100" dist="139700" dir="2700000" algn="tl" rotWithShape="0">
              <a:srgbClr val="333333">
                <a:alpha val="65000"/>
              </a:srgbClr>
            </a:outerShdw>
          </a:effectLst>
        </p:spPr>
      </p:pic>
      <p:sp>
        <p:nvSpPr>
          <p:cNvPr id="5" name="Arrow: Right 4" descr="Arrow pointing downwards to the free full text From M Libary." title="LinkOut to Institutional Repositories"/>
          <p:cNvSpPr/>
          <p:nvPr/>
        </p:nvSpPr>
        <p:spPr>
          <a:xfrm rot="2253354">
            <a:off x="6168977" y="2265667"/>
            <a:ext cx="4043641" cy="1614285"/>
          </a:xfrm>
          <a:prstGeom prst="rightArrow">
            <a:avLst/>
          </a:prstGeom>
          <a:solidFill>
            <a:schemeClr val="accent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3200" dirty="0">
              <a:effectLst>
                <a:outerShdw blurRad="38100" dist="38100" dir="2700000" algn="tl">
                  <a:srgbClr val="000000">
                    <a:alpha val="43137"/>
                  </a:srgbClr>
                </a:outerShdw>
              </a:effectLst>
            </a:endParaRPr>
          </a:p>
        </p:txBody>
      </p:sp>
    </p:spTree>
    <p:extLst>
      <p:ext uri="{BB962C8B-B14F-4D97-AF65-F5344CB8AC3E}">
        <p14:creationId xmlns:p14="http://schemas.microsoft.com/office/powerpoint/2010/main" val="263801592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40488" y="237534"/>
            <a:ext cx="10515600" cy="1325563"/>
          </a:xfrm>
        </p:spPr>
        <p:txBody>
          <a:bodyPr vert="horz" lIns="91440" tIns="45720" rIns="91440" bIns="45720" rtlCol="0" anchor="ctr">
            <a:normAutofit/>
          </a:bodyPr>
          <a:lstStyle/>
          <a:p>
            <a:r>
              <a:rPr lang="en-US" dirty="0"/>
              <a:t>ClinicalTrials.gov</a:t>
            </a:r>
          </a:p>
        </p:txBody>
      </p:sp>
      <p:sp>
        <p:nvSpPr>
          <p:cNvPr id="8" name="Rectangle 3"/>
          <p:cNvSpPr txBox="1">
            <a:spLocks noChangeArrowheads="1"/>
          </p:cNvSpPr>
          <p:nvPr/>
        </p:nvSpPr>
        <p:spPr>
          <a:xfrm>
            <a:off x="159016" y="1435395"/>
            <a:ext cx="5305085" cy="474156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pPr>
              <a:lnSpc>
                <a:spcPct val="70000"/>
              </a:lnSpc>
              <a:buFont typeface="Arial" panose="020B0604020202020204" pitchFamily="34" charset="0"/>
              <a:buChar char="•"/>
            </a:pPr>
            <a:r>
              <a:rPr lang="en-US" altLang="en-US" sz="2000" dirty="0"/>
              <a:t>Clinical studies registry and results</a:t>
            </a:r>
          </a:p>
          <a:p>
            <a:pPr lvl="1">
              <a:lnSpc>
                <a:spcPct val="70000"/>
              </a:lnSpc>
              <a:buFont typeface="Arial" panose="020B0604020202020204" pitchFamily="34" charset="0"/>
              <a:buChar char="•"/>
            </a:pPr>
            <a:r>
              <a:rPr lang="en-US" altLang="en-US" sz="2000" dirty="0"/>
              <a:t>&gt;245,000  human studies (trials, observational studies, &amp; expanded access)</a:t>
            </a:r>
          </a:p>
          <a:p>
            <a:pPr lvl="1">
              <a:lnSpc>
                <a:spcPct val="70000"/>
              </a:lnSpc>
              <a:buFont typeface="Arial" panose="020B0604020202020204" pitchFamily="34" charset="0"/>
              <a:buChar char="•"/>
            </a:pPr>
            <a:r>
              <a:rPr lang="en-US" altLang="en-US" sz="2000" dirty="0"/>
              <a:t>Locations in all 50 states and 200 countries</a:t>
            </a:r>
          </a:p>
          <a:p>
            <a:pPr lvl="1">
              <a:lnSpc>
                <a:spcPct val="70000"/>
              </a:lnSpc>
              <a:buFont typeface="Arial" panose="020B0604020202020204" pitchFamily="34" charset="0"/>
              <a:buChar char="•"/>
            </a:pPr>
            <a:r>
              <a:rPr lang="en-US" altLang="en-US" sz="2000" dirty="0"/>
              <a:t>Privately and publicly funded</a:t>
            </a:r>
          </a:p>
          <a:p>
            <a:pPr lvl="1">
              <a:lnSpc>
                <a:spcPct val="70000"/>
              </a:lnSpc>
              <a:buFont typeface="Arial" panose="020B0604020202020204" pitchFamily="34" charset="0"/>
              <a:buChar char="•"/>
            </a:pPr>
            <a:r>
              <a:rPr lang="en-US" altLang="en-US" sz="2000" dirty="0"/>
              <a:t>Information submitted by study sponsors</a:t>
            </a:r>
            <a:br>
              <a:rPr lang="en-US" altLang="en-US" sz="2000" dirty="0"/>
            </a:br>
            <a:r>
              <a:rPr lang="en-US" altLang="en-US" sz="2000" dirty="0"/>
              <a:t> or investigators</a:t>
            </a:r>
          </a:p>
          <a:p>
            <a:pPr lvl="1">
              <a:lnSpc>
                <a:spcPct val="70000"/>
              </a:lnSpc>
              <a:buFont typeface="Arial" panose="020B0604020202020204" pitchFamily="34" charset="0"/>
              <a:buChar char="•"/>
            </a:pPr>
            <a:r>
              <a:rPr lang="en-US" altLang="en-US" sz="2000" dirty="0"/>
              <a:t>&gt;26,000 studies with posted results</a:t>
            </a:r>
          </a:p>
          <a:p>
            <a:pPr>
              <a:lnSpc>
                <a:spcPct val="70000"/>
              </a:lnSpc>
              <a:buFont typeface="Arial" panose="020B0604020202020204" pitchFamily="34" charset="0"/>
              <a:buChar char="•"/>
            </a:pPr>
            <a:r>
              <a:rPr lang="en-US" altLang="en-US" sz="2000" dirty="0"/>
              <a:t>Intended Audiences</a:t>
            </a:r>
          </a:p>
          <a:p>
            <a:pPr lvl="1">
              <a:lnSpc>
                <a:spcPct val="70000"/>
              </a:lnSpc>
              <a:buFont typeface="Arial" panose="020B0604020202020204" pitchFamily="34" charset="0"/>
              <a:buChar char="•"/>
            </a:pPr>
            <a:r>
              <a:rPr lang="en-US" altLang="en-US" sz="2000" dirty="0"/>
              <a:t>Registry: Public</a:t>
            </a:r>
          </a:p>
          <a:p>
            <a:pPr lvl="1">
              <a:lnSpc>
                <a:spcPct val="70000"/>
              </a:lnSpc>
              <a:buFont typeface="Arial" panose="020B0604020202020204" pitchFamily="34" charset="0"/>
              <a:buChar char="•"/>
            </a:pPr>
            <a:r>
              <a:rPr lang="en-US" altLang="en-US" sz="2000" dirty="0"/>
              <a:t>Results Database: Readers of the medical literature </a:t>
            </a:r>
          </a:p>
          <a:p>
            <a:pPr lvl="1">
              <a:lnSpc>
                <a:spcPct val="70000"/>
              </a:lnSpc>
              <a:buFont typeface="Arial" panose="020B0604020202020204" pitchFamily="34" charset="0"/>
              <a:buChar char="•"/>
            </a:pPr>
            <a:r>
              <a:rPr lang="en-US" altLang="en-US" sz="2000" dirty="0"/>
              <a:t>Both: Downloads for other </a:t>
            </a:r>
            <a:br>
              <a:rPr lang="en-US" altLang="en-US" sz="2000" dirty="0"/>
            </a:br>
            <a:r>
              <a:rPr lang="en-US" altLang="en-US" sz="2000" dirty="0"/>
              <a:t>content analysis</a:t>
            </a:r>
          </a:p>
          <a:p>
            <a:pPr>
              <a:lnSpc>
                <a:spcPct val="70000"/>
              </a:lnSpc>
              <a:buFont typeface="Arial" panose="020B0604020202020204" pitchFamily="34" charset="0"/>
              <a:buChar char="•"/>
            </a:pPr>
            <a:r>
              <a:rPr lang="en-US" altLang="en-US" sz="2000" dirty="0"/>
              <a:t>76,000 unique visitors/day</a:t>
            </a:r>
          </a:p>
        </p:txBody>
      </p:sp>
      <p:pic>
        <p:nvPicPr>
          <p:cNvPr id="6" name="Picture 5" descr="Screenshot of the ClinicalTrials.gov BETA site" title="ClinicalTrials.gov"/>
          <p:cNvPicPr>
            <a:picLocks noChangeAspect="1"/>
          </p:cNvPicPr>
          <p:nvPr/>
        </p:nvPicPr>
        <p:blipFill rotWithShape="1">
          <a:blip r:embed="rId2"/>
          <a:srcRect l="1610" r="3563" b="-2"/>
          <a:stretch/>
        </p:blipFill>
        <p:spPr>
          <a:xfrm>
            <a:off x="5464101" y="1435395"/>
            <a:ext cx="6559704" cy="4496519"/>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632997407"/>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showMasterSp="0">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sp>
        <p:nvSpPr>
          <p:cNvPr id="4" name="Title 3"/>
          <p:cNvSpPr>
            <a:spLocks noGrp="1"/>
          </p:cNvSpPr>
          <p:nvPr>
            <p:ph type="title"/>
          </p:nvPr>
        </p:nvSpPr>
        <p:spPr>
          <a:xfrm>
            <a:off x="170121" y="264282"/>
            <a:ext cx="6932428" cy="1325563"/>
          </a:xfrm>
        </p:spPr>
        <p:txBody>
          <a:bodyPr/>
          <a:lstStyle/>
          <a:p>
            <a:r>
              <a:rPr lang="en-US" b="1" dirty="0"/>
              <a:t>FDAAA/Final Rule </a:t>
            </a:r>
            <a:br>
              <a:rPr lang="en-US" b="1" dirty="0"/>
            </a:br>
            <a:r>
              <a:rPr lang="en-US" b="1" dirty="0"/>
              <a:t>Overview</a:t>
            </a:r>
          </a:p>
        </p:txBody>
      </p:sp>
      <p:sp>
        <p:nvSpPr>
          <p:cNvPr id="5" name="Content Placeholder 4"/>
          <p:cNvSpPr>
            <a:spLocks noGrp="1"/>
          </p:cNvSpPr>
          <p:nvPr>
            <p:ph idx="1"/>
          </p:nvPr>
        </p:nvSpPr>
        <p:spPr>
          <a:xfrm>
            <a:off x="287560" y="1554329"/>
            <a:ext cx="5698570" cy="4486828"/>
          </a:xfrm>
        </p:spPr>
        <p:txBody>
          <a:bodyPr>
            <a:noAutofit/>
          </a:bodyPr>
          <a:lstStyle/>
          <a:p>
            <a:pPr>
              <a:lnSpc>
                <a:spcPct val="110000"/>
              </a:lnSpc>
            </a:pPr>
            <a:r>
              <a:rPr lang="en-US" sz="1700" b="1" dirty="0"/>
              <a:t>Scope –</a:t>
            </a:r>
          </a:p>
          <a:p>
            <a:pPr lvl="1">
              <a:lnSpc>
                <a:spcPct val="110000"/>
              </a:lnSpc>
            </a:pPr>
            <a:r>
              <a:rPr lang="en-US" sz="1700" b="1" dirty="0"/>
              <a:t>Applicable Clinical Trials:</a:t>
            </a:r>
            <a:r>
              <a:rPr lang="en-US" sz="1700" dirty="0"/>
              <a:t> Include non-phase 1 trials of drugs, devices, and biologicals (including IND/IDE exempt trials)</a:t>
            </a:r>
          </a:p>
          <a:p>
            <a:pPr lvl="1">
              <a:lnSpc>
                <a:spcPct val="110000"/>
              </a:lnSpc>
            </a:pPr>
            <a:r>
              <a:rPr lang="en-US" sz="1700" b="1" dirty="0"/>
              <a:t>Responsible Party: </a:t>
            </a:r>
            <a:r>
              <a:rPr lang="en-US" sz="1700" dirty="0"/>
              <a:t>Study sponsor or designated PI</a:t>
            </a:r>
          </a:p>
          <a:p>
            <a:pPr>
              <a:lnSpc>
                <a:spcPct val="110000"/>
              </a:lnSpc>
            </a:pPr>
            <a:r>
              <a:rPr lang="en-US" sz="1700" b="1" dirty="0"/>
              <a:t>Reporting Due Dates –</a:t>
            </a:r>
          </a:p>
          <a:p>
            <a:pPr lvl="1">
              <a:lnSpc>
                <a:spcPct val="110000"/>
              </a:lnSpc>
            </a:pPr>
            <a:r>
              <a:rPr lang="en-US" sz="1700" b="1" dirty="0"/>
              <a:t>Registration: </a:t>
            </a:r>
            <a:r>
              <a:rPr lang="en-US" sz="1700" dirty="0"/>
              <a:t>No later than 21 days after enrollment of the first participant</a:t>
            </a:r>
          </a:p>
          <a:p>
            <a:pPr lvl="1">
              <a:lnSpc>
                <a:spcPct val="110000"/>
              </a:lnSpc>
            </a:pPr>
            <a:r>
              <a:rPr lang="en-US" sz="1700" b="1" dirty="0"/>
              <a:t>Results Reporting: </a:t>
            </a:r>
            <a:r>
              <a:rPr lang="en-US" sz="1700" dirty="0"/>
              <a:t>No later than 1 year after the “primary completion date,” with delayed submission for limited circumstances</a:t>
            </a:r>
          </a:p>
          <a:p>
            <a:pPr>
              <a:lnSpc>
                <a:spcPct val="110000"/>
              </a:lnSpc>
            </a:pPr>
            <a:r>
              <a:rPr lang="en-US" sz="1700" b="1" dirty="0"/>
              <a:t>Potential Consequences of Non-Compliance – </a:t>
            </a:r>
          </a:p>
          <a:p>
            <a:pPr lvl="1">
              <a:lnSpc>
                <a:spcPct val="110000"/>
              </a:lnSpc>
            </a:pPr>
            <a:r>
              <a:rPr lang="en-US" sz="1700" b="1" dirty="0"/>
              <a:t>FDA: </a:t>
            </a:r>
            <a:r>
              <a:rPr lang="en-US" sz="1700" dirty="0"/>
              <a:t>Criminal proceedings and civil penalties (up to $10,000/day)</a:t>
            </a:r>
          </a:p>
          <a:p>
            <a:pPr lvl="1">
              <a:lnSpc>
                <a:spcPct val="110000"/>
              </a:lnSpc>
            </a:pPr>
            <a:r>
              <a:rPr lang="en-US" sz="1700" b="1" dirty="0"/>
              <a:t>HHS:</a:t>
            </a:r>
            <a:r>
              <a:rPr lang="en-US" sz="1700" dirty="0"/>
              <a:t> Loss of HHS funding to grantee institution</a:t>
            </a:r>
          </a:p>
        </p:txBody>
      </p:sp>
      <p:sp>
        <p:nvSpPr>
          <p:cNvPr id="7" name="Title 3"/>
          <p:cNvSpPr txBox="1">
            <a:spLocks/>
          </p:cNvSpPr>
          <p:nvPr/>
        </p:nvSpPr>
        <p:spPr>
          <a:xfrm>
            <a:off x="6367074" y="274179"/>
            <a:ext cx="4487052" cy="1325563"/>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b="1" dirty="0"/>
              <a:t>NIH Policy</a:t>
            </a:r>
          </a:p>
        </p:txBody>
      </p:sp>
      <p:sp>
        <p:nvSpPr>
          <p:cNvPr id="8" name="Content Placeholder 4"/>
          <p:cNvSpPr txBox="1">
            <a:spLocks/>
          </p:cNvSpPr>
          <p:nvPr/>
        </p:nvSpPr>
        <p:spPr>
          <a:xfrm>
            <a:off x="6305107" y="1589845"/>
            <a:ext cx="5794744" cy="3666253"/>
          </a:xfrm>
          <a:prstGeom prst="rect">
            <a:avLst/>
          </a:prstGeom>
        </p:spPr>
        <p:txBody>
          <a:bodyPr vert="horz" lIns="91440" tIns="45720" rIns="91440" bIns="45720" rtlCol="0">
            <a:noAutofit/>
          </a:bodyPr>
          <a:lstStyle>
            <a:lvl1pPr marL="228600" indent="-228600">
              <a:lnSpc>
                <a:spcPct val="90000"/>
              </a:lnSpc>
              <a:spcBef>
                <a:spcPts val="1000"/>
              </a:spcBef>
              <a:buFont typeface="Arial"/>
              <a:buChar char="•"/>
              <a:defRPr sz="2800" b="1"/>
            </a:lvl1pPr>
            <a:lvl2pPr marL="685800" lvl="1" indent="-228600">
              <a:lnSpc>
                <a:spcPct val="90000"/>
              </a:lnSpc>
              <a:spcBef>
                <a:spcPts val="500"/>
              </a:spcBef>
              <a:buFont typeface="Arial"/>
              <a:buChar char="•"/>
              <a:defRPr sz="2400" b="1"/>
            </a:lvl2pPr>
            <a:lvl3pPr marL="1143000" indent="-228600">
              <a:lnSpc>
                <a:spcPct val="90000"/>
              </a:lnSpc>
              <a:spcBef>
                <a:spcPts val="500"/>
              </a:spcBef>
              <a:buFont typeface="Arial"/>
              <a:buChar char="•"/>
              <a:defRPr sz="2000"/>
            </a:lvl3pPr>
            <a:lvl4pPr marL="1600200" indent="-228600">
              <a:lnSpc>
                <a:spcPct val="90000"/>
              </a:lnSpc>
              <a:spcBef>
                <a:spcPts val="500"/>
              </a:spcBef>
              <a:buFont typeface="Arial"/>
              <a:buChar char="•"/>
            </a:lvl4pPr>
            <a:lvl5pPr marL="2057400" indent="-228600">
              <a:lnSpc>
                <a:spcPct val="90000"/>
              </a:lnSpc>
              <a:spcBef>
                <a:spcPts val="500"/>
              </a:spcBef>
              <a:buFont typeface="Arial"/>
              <a:buChar char="•"/>
            </a:lvl5pPr>
            <a:lvl6pPr marL="2514600" indent="-228600">
              <a:lnSpc>
                <a:spcPct val="90000"/>
              </a:lnSpc>
              <a:spcBef>
                <a:spcPts val="500"/>
              </a:spcBef>
              <a:buFont typeface="Arial"/>
              <a:buChar char="•"/>
            </a:lvl6pPr>
            <a:lvl7pPr marL="2971800" indent="-228600">
              <a:lnSpc>
                <a:spcPct val="90000"/>
              </a:lnSpc>
              <a:spcBef>
                <a:spcPts val="500"/>
              </a:spcBef>
              <a:buFont typeface="Arial"/>
              <a:buChar char="•"/>
            </a:lvl7pPr>
            <a:lvl8pPr marL="3429000" indent="-228600">
              <a:lnSpc>
                <a:spcPct val="90000"/>
              </a:lnSpc>
              <a:spcBef>
                <a:spcPts val="500"/>
              </a:spcBef>
              <a:buFont typeface="Arial"/>
              <a:buChar char="•"/>
            </a:lvl8pPr>
            <a:lvl9pPr marL="3886200" indent="-228600">
              <a:lnSpc>
                <a:spcPct val="90000"/>
              </a:lnSpc>
              <a:spcBef>
                <a:spcPts val="500"/>
              </a:spcBef>
              <a:buFont typeface="Arial"/>
              <a:buChar char="•"/>
            </a:lvl9pPr>
          </a:lstStyle>
          <a:p>
            <a:r>
              <a:rPr lang="en-US" sz="1700" dirty="0"/>
              <a:t>Scope –</a:t>
            </a:r>
          </a:p>
          <a:p>
            <a:pPr lvl="1"/>
            <a:r>
              <a:rPr lang="en-US" sz="1700" dirty="0"/>
              <a:t>NIH-funded Trials: </a:t>
            </a:r>
            <a:r>
              <a:rPr lang="en-US" sz="1700" b="0" dirty="0"/>
              <a:t>Funded in whole or in part, including phase 1 trials and non-drug/device trials (e.g., behavioral, dietary supplements)</a:t>
            </a:r>
          </a:p>
          <a:p>
            <a:pPr lvl="1"/>
            <a:r>
              <a:rPr lang="en-US" sz="1700" dirty="0"/>
              <a:t>Responsible Party: </a:t>
            </a:r>
            <a:r>
              <a:rPr lang="en-US" sz="1700" b="0" dirty="0"/>
              <a:t>NIH-funded awardees and investigators, as part of terms and conditions</a:t>
            </a:r>
          </a:p>
          <a:p>
            <a:r>
              <a:rPr lang="en-US" sz="1700" dirty="0"/>
              <a:t>Reporting Due Dates –</a:t>
            </a:r>
          </a:p>
          <a:p>
            <a:pPr lvl="1"/>
            <a:r>
              <a:rPr lang="en-US" sz="1700" dirty="0"/>
              <a:t>Registration: </a:t>
            </a:r>
            <a:r>
              <a:rPr lang="en-US" sz="1700" b="0" dirty="0"/>
              <a:t>No later than 21 days after enrollment of the first participant</a:t>
            </a:r>
          </a:p>
          <a:p>
            <a:pPr lvl="1"/>
            <a:r>
              <a:rPr lang="en-US" sz="1700" dirty="0"/>
              <a:t>Results Reporting: </a:t>
            </a:r>
            <a:r>
              <a:rPr lang="en-US" sz="1700" b="0" dirty="0"/>
              <a:t>No later than 1 year after the “primary completion date”</a:t>
            </a:r>
          </a:p>
          <a:p>
            <a:pPr lvl="1"/>
            <a:endParaRPr lang="en-US" sz="1700" b="0" dirty="0"/>
          </a:p>
          <a:p>
            <a:pPr lvl="1"/>
            <a:endParaRPr lang="en-US" sz="1700" b="0" dirty="0"/>
          </a:p>
          <a:p>
            <a:r>
              <a:rPr lang="en-US" sz="1700" dirty="0"/>
              <a:t>Potential Consequences of Non-Compliance – </a:t>
            </a:r>
          </a:p>
          <a:p>
            <a:pPr lvl="1"/>
            <a:r>
              <a:rPr lang="en-US" sz="1700" b="0" dirty="0"/>
              <a:t>Loss of NIH funding to grantee institution</a:t>
            </a:r>
          </a:p>
        </p:txBody>
      </p:sp>
    </p:spTree>
    <p:extLst>
      <p:ext uri="{BB962C8B-B14F-4D97-AF65-F5344CB8AC3E}">
        <p14:creationId xmlns:p14="http://schemas.microsoft.com/office/powerpoint/2010/main" val="2862115450"/>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MedlinePlus Reaches</a:t>
            </a:r>
            <a:r>
              <a:rPr lang="en-US" baseline="0" dirty="0"/>
              <a:t> 1000 Topics</a:t>
            </a:r>
            <a:endParaRPr lang="en-US" dirty="0"/>
          </a:p>
        </p:txBody>
      </p:sp>
      <p:sp>
        <p:nvSpPr>
          <p:cNvPr id="3" name="Content Placeholder 2"/>
          <p:cNvSpPr>
            <a:spLocks noGrp="1"/>
          </p:cNvSpPr>
          <p:nvPr>
            <p:ph idx="1"/>
          </p:nvPr>
        </p:nvSpPr>
        <p:spPr/>
        <p:txBody>
          <a:bodyPr/>
          <a:lstStyle/>
          <a:p>
            <a:pPr marL="0" marR="0" lvl="0" indent="0" algn="l" defTabSz="914400" rtl="0" eaLnBrk="1" fontAlgn="auto" latinLnBrk="0" hangingPunct="1">
              <a:lnSpc>
                <a:spcPct val="90000"/>
              </a:lnSpc>
              <a:spcBef>
                <a:spcPct val="0"/>
              </a:spcBef>
              <a:spcAft>
                <a:spcPts val="0"/>
              </a:spcAft>
              <a:buClrTx/>
              <a:buSzTx/>
              <a:buFontTx/>
              <a:buNone/>
              <a:tabLst/>
              <a:defRPr/>
            </a:pPr>
            <a:r>
              <a:rPr lang="en-US" sz="4400" kern="1200" dirty="0">
                <a:solidFill>
                  <a:schemeClr val="tx1"/>
                </a:solidFill>
                <a:effectLst/>
                <a:latin typeface="+mj-lt"/>
                <a:ea typeface="+mj-ea"/>
                <a:cs typeface="+mj-cs"/>
              </a:rPr>
              <a:t>Insert</a:t>
            </a:r>
            <a:r>
              <a:rPr lang="en-US" sz="4400" kern="1200" baseline="0" dirty="0">
                <a:solidFill>
                  <a:schemeClr val="tx1"/>
                </a:solidFill>
                <a:effectLst/>
                <a:latin typeface="+mj-lt"/>
                <a:ea typeface="+mj-ea"/>
                <a:cs typeface="+mj-cs"/>
              </a:rPr>
              <a:t> slide(s) here w/ info for medical library audience with screen shots and notes</a:t>
            </a:r>
          </a:p>
        </p:txBody>
      </p:sp>
      <p:pic>
        <p:nvPicPr>
          <p:cNvPr id="6" name="Picture 5" descr="Screenshot of MedlinePlus 1000 health topic " title="MedlinePlus"/>
          <p:cNvPicPr>
            <a:picLocks noChangeAspect="1"/>
          </p:cNvPicPr>
          <p:nvPr/>
        </p:nvPicPr>
        <p:blipFill>
          <a:blip r:embed="rId3"/>
          <a:stretch>
            <a:fillRect/>
          </a:stretch>
        </p:blipFill>
        <p:spPr>
          <a:xfrm>
            <a:off x="243895" y="122752"/>
            <a:ext cx="11704209" cy="5918284"/>
          </a:xfrm>
          <a:prstGeom prst="rect">
            <a:avLst/>
          </a:prstGeom>
        </p:spPr>
      </p:pic>
    </p:spTree>
    <p:extLst>
      <p:ext uri="{BB962C8B-B14F-4D97-AF65-F5344CB8AC3E}">
        <p14:creationId xmlns:p14="http://schemas.microsoft.com/office/powerpoint/2010/main" val="2930017936"/>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MedlinePlus Reaches</a:t>
            </a:r>
            <a:r>
              <a:rPr lang="en-US" baseline="0" dirty="0"/>
              <a:t> 1000 Topics </a:t>
            </a:r>
            <a:endParaRPr lang="en-US" dirty="0"/>
          </a:p>
        </p:txBody>
      </p:sp>
      <p:sp>
        <p:nvSpPr>
          <p:cNvPr id="3" name="Content Placeholder 2"/>
          <p:cNvSpPr>
            <a:spLocks noGrp="1"/>
          </p:cNvSpPr>
          <p:nvPr>
            <p:ph idx="1"/>
          </p:nvPr>
        </p:nvSpPr>
        <p:spPr/>
        <p:txBody>
          <a:bodyPr/>
          <a:lstStyle/>
          <a:p>
            <a:pPr marL="0" marR="0" lvl="0" indent="0" algn="l" defTabSz="914400" rtl="0" eaLnBrk="1" fontAlgn="auto" latinLnBrk="0" hangingPunct="1">
              <a:lnSpc>
                <a:spcPct val="90000"/>
              </a:lnSpc>
              <a:spcBef>
                <a:spcPct val="0"/>
              </a:spcBef>
              <a:spcAft>
                <a:spcPts val="0"/>
              </a:spcAft>
              <a:buClrTx/>
              <a:buSzTx/>
              <a:buFontTx/>
              <a:buNone/>
              <a:tabLst/>
              <a:defRPr/>
            </a:pPr>
            <a:r>
              <a:rPr lang="en-US" sz="4400" kern="1200" dirty="0">
                <a:solidFill>
                  <a:schemeClr val="tx1"/>
                </a:solidFill>
                <a:effectLst/>
                <a:latin typeface="+mj-lt"/>
                <a:ea typeface="+mj-ea"/>
                <a:cs typeface="+mj-cs"/>
              </a:rPr>
              <a:t>Insert</a:t>
            </a:r>
            <a:r>
              <a:rPr lang="en-US" sz="4400" kern="1200" baseline="0" dirty="0">
                <a:solidFill>
                  <a:schemeClr val="tx1"/>
                </a:solidFill>
                <a:effectLst/>
                <a:latin typeface="+mj-lt"/>
                <a:ea typeface="+mj-ea"/>
                <a:cs typeface="+mj-cs"/>
              </a:rPr>
              <a:t> slide(s) here w/ info for medical library audience with screen shots and notes</a:t>
            </a:r>
          </a:p>
        </p:txBody>
      </p:sp>
      <p:pic>
        <p:nvPicPr>
          <p:cNvPr id="6" name="Picture 5" descr="Screenshot of MedlinePlus 1000 health topic " title="MedlinePlus"/>
          <p:cNvPicPr>
            <a:picLocks noChangeAspect="1"/>
          </p:cNvPicPr>
          <p:nvPr/>
        </p:nvPicPr>
        <p:blipFill>
          <a:blip r:embed="rId3">
            <a:extLst>
              <a:ext uri="{BEBA8EAE-BF5A-486C-A8C5-ECC9F3942E4B}">
                <a14:imgProps xmlns:a14="http://schemas.microsoft.com/office/drawing/2010/main">
                  <a14:imgLayer r:embed="rId4">
                    <a14:imgEffect>
                      <a14:saturation sat="0"/>
                    </a14:imgEffect>
                  </a14:imgLayer>
                </a14:imgProps>
              </a:ext>
            </a:extLst>
          </a:blip>
          <a:stretch>
            <a:fillRect/>
          </a:stretch>
        </p:blipFill>
        <p:spPr>
          <a:xfrm>
            <a:off x="243894" y="105683"/>
            <a:ext cx="11704209" cy="5918284"/>
          </a:xfrm>
          <a:prstGeom prst="rect">
            <a:avLst/>
          </a:prstGeom>
        </p:spPr>
      </p:pic>
      <p:pic>
        <p:nvPicPr>
          <p:cNvPr id="4" name="Picture 3" descr="screenshot on eye care topic from MedlinePlus" title="MedlinePlus"/>
          <p:cNvPicPr>
            <a:picLocks noChangeAspect="1"/>
          </p:cNvPicPr>
          <p:nvPr/>
        </p:nvPicPr>
        <p:blipFill>
          <a:blip r:embed="rId5"/>
          <a:stretch>
            <a:fillRect/>
          </a:stretch>
        </p:blipFill>
        <p:spPr>
          <a:xfrm>
            <a:off x="1580916" y="150025"/>
            <a:ext cx="9030164" cy="5829600"/>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92825629"/>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AIDSinfo</a:t>
            </a:r>
            <a:r>
              <a:rPr lang="en-US" dirty="0"/>
              <a:t> and </a:t>
            </a:r>
            <a:r>
              <a:rPr lang="en-US" dirty="0" err="1"/>
              <a:t>AIDSinfo</a:t>
            </a:r>
            <a:r>
              <a:rPr lang="en-US" dirty="0"/>
              <a:t> </a:t>
            </a:r>
            <a:r>
              <a:rPr lang="en-US" dirty="0" err="1"/>
              <a:t>spanish</a:t>
            </a:r>
            <a:endParaRPr lang="en-US" dirty="0"/>
          </a:p>
        </p:txBody>
      </p:sp>
      <p:pic>
        <p:nvPicPr>
          <p:cNvPr id="5" name="Picture 4" descr="Screenshots of AIDS info Website" title="AIDS info"/>
          <p:cNvPicPr>
            <a:picLocks noChangeAspect="1"/>
          </p:cNvPicPr>
          <p:nvPr/>
        </p:nvPicPr>
        <p:blipFill>
          <a:blip r:embed="rId3"/>
          <a:stretch>
            <a:fillRect/>
          </a:stretch>
        </p:blipFill>
        <p:spPr>
          <a:xfrm>
            <a:off x="233916" y="165698"/>
            <a:ext cx="8484782" cy="6010342"/>
          </a:xfrm>
          <a:prstGeom prst="rect">
            <a:avLst/>
          </a:prstGeom>
          <a:ln>
            <a:noFill/>
          </a:ln>
          <a:effectLst>
            <a:outerShdw blurRad="292100" dist="139700" dir="2700000" algn="tl" rotWithShape="0">
              <a:srgbClr val="333333">
                <a:alpha val="65000"/>
              </a:srgbClr>
            </a:outerShdw>
          </a:effectLst>
        </p:spPr>
      </p:pic>
      <p:pic>
        <p:nvPicPr>
          <p:cNvPr id="8" name="Picture 7" descr="Screenshot of AIDS info Website" title="AIDS info"/>
          <p:cNvPicPr>
            <a:picLocks noChangeAspect="1"/>
          </p:cNvPicPr>
          <p:nvPr/>
        </p:nvPicPr>
        <p:blipFill>
          <a:blip r:embed="rId4"/>
          <a:stretch>
            <a:fillRect/>
          </a:stretch>
        </p:blipFill>
        <p:spPr>
          <a:xfrm>
            <a:off x="7332831" y="1137683"/>
            <a:ext cx="4625253" cy="5336831"/>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2209704188"/>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p:cNvSpPr txBox="1">
            <a:spLocks/>
          </p:cNvSpPr>
          <p:nvPr/>
        </p:nvSpPr>
        <p:spPr>
          <a:xfrm>
            <a:off x="838200" y="4869712"/>
            <a:ext cx="10515600" cy="1164929"/>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pPr algn="ctr"/>
            <a:r>
              <a:rPr lang="en-US" dirty="0"/>
              <a:t>Retiring NIHSeniorHealth</a:t>
            </a:r>
          </a:p>
        </p:txBody>
      </p:sp>
      <p:sp>
        <p:nvSpPr>
          <p:cNvPr id="6" name="TextBox 5"/>
          <p:cNvSpPr txBox="1"/>
          <p:nvPr/>
        </p:nvSpPr>
        <p:spPr>
          <a:xfrm>
            <a:off x="5733289" y="3889691"/>
            <a:ext cx="3551274" cy="584775"/>
          </a:xfrm>
          <a:prstGeom prst="rect">
            <a:avLst/>
          </a:prstGeom>
          <a:noFill/>
        </p:spPr>
        <p:txBody>
          <a:bodyPr wrap="square" rtlCol="0">
            <a:spAutoFit/>
          </a:bodyPr>
          <a:lstStyle/>
          <a:p>
            <a:r>
              <a:rPr lang="en-US" sz="3200" dirty="0">
                <a:effectLst>
                  <a:outerShdw blurRad="38100" dist="38100" dir="2700000" algn="tl">
                    <a:srgbClr val="000000">
                      <a:alpha val="43137"/>
                    </a:srgbClr>
                  </a:outerShdw>
                </a:effectLst>
              </a:rPr>
              <a:t>2003 to Today</a:t>
            </a:r>
          </a:p>
        </p:txBody>
      </p:sp>
      <p:pic>
        <p:nvPicPr>
          <p:cNvPr id="5" name="Picture 4" descr="Screenshot of NIHSeniorHealth.gov Website" title="NIH SeniorHealth .gov"/>
          <p:cNvPicPr>
            <a:picLocks noChangeAspect="1"/>
          </p:cNvPicPr>
          <p:nvPr/>
        </p:nvPicPr>
        <p:blipFill>
          <a:blip r:embed="rId3"/>
          <a:stretch>
            <a:fillRect/>
          </a:stretch>
        </p:blipFill>
        <p:spPr>
          <a:xfrm>
            <a:off x="869450" y="307731"/>
            <a:ext cx="4357097" cy="3997637"/>
          </a:xfrm>
          <a:prstGeom prst="rect">
            <a:avLst/>
          </a:prstGeom>
          <a:ln>
            <a:noFill/>
          </a:ln>
          <a:effectLst>
            <a:outerShdw blurRad="292100" dist="139700" dir="2700000" algn="tl" rotWithShape="0">
              <a:srgbClr val="333333">
                <a:alpha val="65000"/>
              </a:srgbClr>
            </a:outerShdw>
          </a:effectLst>
        </p:spPr>
      </p:pic>
      <p:pic>
        <p:nvPicPr>
          <p:cNvPr id="4" name="Content Placeholder 3" descr="Screenshot of NIH Senior Health. gov main page" title="NIH Senior Health "/>
          <p:cNvPicPr>
            <a:picLocks noGrp="1" noChangeAspect="1"/>
          </p:cNvPicPr>
          <p:nvPr>
            <p:ph idx="1"/>
          </p:nvPr>
        </p:nvPicPr>
        <p:blipFill>
          <a:blip r:embed="rId4"/>
          <a:stretch>
            <a:fillRect/>
          </a:stretch>
        </p:blipFill>
        <p:spPr>
          <a:xfrm>
            <a:off x="5733289" y="405077"/>
            <a:ext cx="6138672" cy="3422309"/>
          </a:xfrm>
          <a:prstGeom prst="rect">
            <a:avLst/>
          </a:prstGeom>
          <a:ln>
            <a:noFill/>
          </a:ln>
          <a:effectLst>
            <a:outerShdw blurRad="292100" dist="139700" dir="2700000" algn="tl" rotWithShape="0">
              <a:srgbClr val="333333">
                <a:alpha val="65000"/>
              </a:srgbClr>
            </a:outerShdw>
          </a:effectLst>
        </p:spPr>
      </p:pic>
      <p:sp>
        <p:nvSpPr>
          <p:cNvPr id="3" name="Title 2"/>
          <p:cNvSpPr>
            <a:spLocks noGrp="1"/>
          </p:cNvSpPr>
          <p:nvPr>
            <p:ph type="title"/>
          </p:nvPr>
        </p:nvSpPr>
        <p:spPr/>
        <p:txBody>
          <a:bodyPr/>
          <a:lstStyle/>
          <a:p>
            <a:endParaRPr lang="en-US"/>
          </a:p>
        </p:txBody>
      </p:sp>
    </p:spTree>
    <p:extLst>
      <p:ext uri="{BB962C8B-B14F-4D97-AF65-F5344CB8AC3E}">
        <p14:creationId xmlns:p14="http://schemas.microsoft.com/office/powerpoint/2010/main" val="3580601921"/>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83541" y="-73593"/>
            <a:ext cx="11383850" cy="1061298"/>
          </a:xfrm>
        </p:spPr>
        <p:txBody>
          <a:bodyPr>
            <a:normAutofit/>
          </a:bodyPr>
          <a:lstStyle/>
          <a:p>
            <a:r>
              <a:rPr lang="en-US" dirty="0"/>
              <a:t>Advice</a:t>
            </a:r>
            <a:r>
              <a:rPr lang="en-US" baseline="0" dirty="0"/>
              <a:t> and guidance from the library community</a:t>
            </a:r>
            <a:endParaRPr lang="en-US" dirty="0"/>
          </a:p>
        </p:txBody>
      </p:sp>
      <p:pic>
        <p:nvPicPr>
          <p:cNvPr id="4" name="Content Placeholder 3" descr="photo of Jane Blumenthal" title="Jane Blumenthal"/>
          <p:cNvPicPr>
            <a:picLocks noGrp="1" noChangeAspect="1"/>
          </p:cNvPicPr>
          <p:nvPr>
            <p:ph idx="1"/>
          </p:nvPr>
        </p:nvPicPr>
        <p:blipFill rotWithShape="1">
          <a:blip r:embed="rId3"/>
          <a:srcRect l="14732" t="15768" r="11328" b="33243"/>
          <a:stretch/>
        </p:blipFill>
        <p:spPr>
          <a:xfrm>
            <a:off x="317955" y="750641"/>
            <a:ext cx="1787921" cy="1849438"/>
          </a:xfrm>
          <a:prstGeom prst="rect">
            <a:avLst/>
          </a:prstGeom>
          <a:ln>
            <a:noFill/>
          </a:ln>
          <a:effectLst>
            <a:outerShdw blurRad="292100" dist="139700" dir="2700000" algn="tl" rotWithShape="0">
              <a:srgbClr val="333333">
                <a:alpha val="65000"/>
              </a:srgbClr>
            </a:outerShdw>
          </a:effectLst>
        </p:spPr>
      </p:pic>
      <p:sp>
        <p:nvSpPr>
          <p:cNvPr id="5" name="TextBox 4"/>
          <p:cNvSpPr txBox="1"/>
          <p:nvPr/>
        </p:nvSpPr>
        <p:spPr>
          <a:xfrm>
            <a:off x="146489" y="2602234"/>
            <a:ext cx="2352572" cy="830997"/>
          </a:xfrm>
          <a:prstGeom prst="rect">
            <a:avLst/>
          </a:prstGeom>
          <a:noFill/>
        </p:spPr>
        <p:txBody>
          <a:bodyPr wrap="square" rtlCol="0">
            <a:spAutoFit/>
          </a:bodyPr>
          <a:lstStyle/>
          <a:p>
            <a:r>
              <a:rPr lang="en-US" sz="1600" dirty="0"/>
              <a:t>Jane </a:t>
            </a:r>
            <a:r>
              <a:rPr lang="en-US" sz="1600" dirty="0" err="1"/>
              <a:t>Blumenthal,Taubman</a:t>
            </a:r>
            <a:r>
              <a:rPr lang="en-US" sz="1600" dirty="0"/>
              <a:t> Health Sciences Library, Univ. of Michigan</a:t>
            </a:r>
          </a:p>
        </p:txBody>
      </p:sp>
      <p:pic>
        <p:nvPicPr>
          <p:cNvPr id="15" name="Picture 14" descr="photo of Karen Butter" title="photo of Karen Butter"/>
          <p:cNvPicPr>
            <a:picLocks noChangeAspect="1"/>
          </p:cNvPicPr>
          <p:nvPr/>
        </p:nvPicPr>
        <p:blipFill rotWithShape="1">
          <a:blip r:embed="rId4"/>
          <a:srcRect r="11045"/>
          <a:stretch/>
        </p:blipFill>
        <p:spPr>
          <a:xfrm>
            <a:off x="2656057" y="750641"/>
            <a:ext cx="1961838" cy="1718324"/>
          </a:xfrm>
          <a:prstGeom prst="rect">
            <a:avLst/>
          </a:prstGeom>
          <a:ln>
            <a:noFill/>
          </a:ln>
          <a:effectLst>
            <a:outerShdw blurRad="292100" dist="139700" dir="2700000" algn="tl" rotWithShape="0">
              <a:srgbClr val="333333">
                <a:alpha val="65000"/>
              </a:srgbClr>
            </a:outerShdw>
          </a:effectLst>
        </p:spPr>
      </p:pic>
      <p:sp>
        <p:nvSpPr>
          <p:cNvPr id="16" name="TextBox 15"/>
          <p:cNvSpPr txBox="1"/>
          <p:nvPr/>
        </p:nvSpPr>
        <p:spPr>
          <a:xfrm>
            <a:off x="2447128" y="2552483"/>
            <a:ext cx="2483629" cy="830997"/>
          </a:xfrm>
          <a:prstGeom prst="rect">
            <a:avLst/>
          </a:prstGeom>
          <a:noFill/>
        </p:spPr>
        <p:txBody>
          <a:bodyPr wrap="square" rtlCol="0">
            <a:spAutoFit/>
          </a:bodyPr>
          <a:lstStyle>
            <a:defPPr>
              <a:defRPr lang="en-US"/>
            </a:defPPr>
            <a:lvl1pPr>
              <a:defRPr sz="1600"/>
            </a:lvl1pPr>
          </a:lstStyle>
          <a:p>
            <a:r>
              <a:rPr lang="en-US" dirty="0"/>
              <a:t>Karen Butter, University of California, San Francisco </a:t>
            </a:r>
          </a:p>
          <a:p>
            <a:endParaRPr lang="en-US" dirty="0"/>
          </a:p>
        </p:txBody>
      </p:sp>
      <p:pic>
        <p:nvPicPr>
          <p:cNvPr id="19" name="Picture 18" descr="photo of Marisa Conte" title="photo of Marisa Conte"/>
          <p:cNvPicPr>
            <a:picLocks noChangeAspect="1"/>
          </p:cNvPicPr>
          <p:nvPr/>
        </p:nvPicPr>
        <p:blipFill rotWithShape="1">
          <a:blip r:embed="rId5"/>
          <a:srcRect l="19965" r="11653" b="33687"/>
          <a:stretch/>
        </p:blipFill>
        <p:spPr>
          <a:xfrm rot="5400000">
            <a:off x="4914238" y="1004479"/>
            <a:ext cx="1861755" cy="1354079"/>
          </a:xfrm>
          <a:prstGeom prst="rect">
            <a:avLst/>
          </a:prstGeom>
          <a:ln>
            <a:noFill/>
          </a:ln>
          <a:effectLst>
            <a:outerShdw blurRad="292100" dist="139700" dir="2700000" algn="tl" rotWithShape="0">
              <a:srgbClr val="333333">
                <a:alpha val="65000"/>
              </a:srgbClr>
            </a:outerShdw>
          </a:effectLst>
        </p:spPr>
      </p:pic>
      <p:sp>
        <p:nvSpPr>
          <p:cNvPr id="20" name="TextBox 19"/>
          <p:cNvSpPr txBox="1"/>
          <p:nvPr/>
        </p:nvSpPr>
        <p:spPr>
          <a:xfrm>
            <a:off x="4874284" y="2559231"/>
            <a:ext cx="2347679" cy="1107996"/>
          </a:xfrm>
          <a:prstGeom prst="rect">
            <a:avLst/>
          </a:prstGeom>
          <a:noFill/>
        </p:spPr>
        <p:txBody>
          <a:bodyPr wrap="square" rtlCol="0">
            <a:spAutoFit/>
          </a:bodyPr>
          <a:lstStyle/>
          <a:p>
            <a:r>
              <a:rPr lang="en-US" sz="1600" dirty="0"/>
              <a:t>Marisa Conte, </a:t>
            </a:r>
            <a:r>
              <a:rPr lang="en-US" sz="1600" dirty="0" err="1"/>
              <a:t>Taubman</a:t>
            </a:r>
            <a:r>
              <a:rPr lang="en-US" sz="1600" dirty="0"/>
              <a:t> Health Sciences Library, Univ. of Michigan</a:t>
            </a:r>
          </a:p>
          <a:p>
            <a:endParaRPr lang="en-US" dirty="0"/>
          </a:p>
        </p:txBody>
      </p:sp>
      <p:pic>
        <p:nvPicPr>
          <p:cNvPr id="6" name="Picture 5" descr="photo of Barbara Dewey" title="photo of Barbara Dewey"/>
          <p:cNvPicPr>
            <a:picLocks noChangeAspect="1"/>
          </p:cNvPicPr>
          <p:nvPr/>
        </p:nvPicPr>
        <p:blipFill rotWithShape="1">
          <a:blip r:embed="rId6"/>
          <a:srcRect l="1" r="3987" b="20477"/>
          <a:stretch/>
        </p:blipFill>
        <p:spPr>
          <a:xfrm>
            <a:off x="7072336" y="750641"/>
            <a:ext cx="1716440" cy="1855007"/>
          </a:xfrm>
          <a:prstGeom prst="rect">
            <a:avLst/>
          </a:prstGeom>
          <a:ln>
            <a:noFill/>
          </a:ln>
          <a:effectLst>
            <a:outerShdw blurRad="292100" dist="139700" dir="2700000" algn="tl" rotWithShape="0">
              <a:srgbClr val="333333">
                <a:alpha val="65000"/>
              </a:srgbClr>
            </a:outerShdw>
          </a:effectLst>
        </p:spPr>
      </p:pic>
      <p:sp>
        <p:nvSpPr>
          <p:cNvPr id="7" name="TextBox 6"/>
          <p:cNvSpPr txBox="1"/>
          <p:nvPr/>
        </p:nvSpPr>
        <p:spPr>
          <a:xfrm>
            <a:off x="6953435" y="2600706"/>
            <a:ext cx="1784446" cy="830997"/>
          </a:xfrm>
          <a:prstGeom prst="rect">
            <a:avLst/>
          </a:prstGeom>
          <a:noFill/>
        </p:spPr>
        <p:txBody>
          <a:bodyPr wrap="square" rtlCol="0">
            <a:spAutoFit/>
          </a:bodyPr>
          <a:lstStyle/>
          <a:p>
            <a:r>
              <a:rPr lang="en-US" sz="1600" dirty="0"/>
              <a:t>Barbara Dewey, Pennsylvania State </a:t>
            </a:r>
            <a:r>
              <a:rPr lang="en-US" sz="1600" dirty="0" err="1"/>
              <a:t>Univ</a:t>
            </a:r>
            <a:r>
              <a:rPr lang="en-US" sz="1600" dirty="0"/>
              <a:t>,</a:t>
            </a:r>
          </a:p>
        </p:txBody>
      </p:sp>
      <p:pic>
        <p:nvPicPr>
          <p:cNvPr id="21" name="Picture 20" descr="photo of Claudia Gollop" title="photo of Claudia Gollop"/>
          <p:cNvPicPr>
            <a:picLocks noChangeAspect="1"/>
          </p:cNvPicPr>
          <p:nvPr/>
        </p:nvPicPr>
        <p:blipFill rotWithShape="1">
          <a:blip r:embed="rId7">
            <a:extLst>
              <a:ext uri="{BEBA8EAE-BF5A-486C-A8C5-ECC9F3942E4B}">
                <a14:imgProps xmlns:a14="http://schemas.microsoft.com/office/drawing/2010/main">
                  <a14:imgLayer r:embed="rId8">
                    <a14:imgEffect>
                      <a14:brightnessContrast bright="20000" contrast="-40000"/>
                    </a14:imgEffect>
                  </a14:imgLayer>
                </a14:imgProps>
              </a:ext>
            </a:extLst>
          </a:blip>
          <a:srcRect l="17902" r="10315" b="20029"/>
          <a:stretch/>
        </p:blipFill>
        <p:spPr>
          <a:xfrm>
            <a:off x="9338958" y="750641"/>
            <a:ext cx="1620396" cy="1781963"/>
          </a:xfrm>
          <a:prstGeom prst="rect">
            <a:avLst/>
          </a:prstGeom>
          <a:ln>
            <a:noFill/>
          </a:ln>
          <a:effectLst>
            <a:outerShdw blurRad="292100" dist="139700" dir="2700000" algn="tl" rotWithShape="0">
              <a:srgbClr val="333333">
                <a:alpha val="65000"/>
              </a:srgbClr>
            </a:outerShdw>
          </a:effectLst>
        </p:spPr>
      </p:pic>
      <p:sp>
        <p:nvSpPr>
          <p:cNvPr id="22" name="TextBox 21"/>
          <p:cNvSpPr txBox="1"/>
          <p:nvPr/>
        </p:nvSpPr>
        <p:spPr>
          <a:xfrm>
            <a:off x="9238696" y="2546732"/>
            <a:ext cx="2593773" cy="861774"/>
          </a:xfrm>
          <a:prstGeom prst="rect">
            <a:avLst/>
          </a:prstGeom>
          <a:noFill/>
        </p:spPr>
        <p:txBody>
          <a:bodyPr wrap="square" rtlCol="0">
            <a:spAutoFit/>
          </a:bodyPr>
          <a:lstStyle/>
          <a:p>
            <a:r>
              <a:rPr lang="en-US" sz="1600" dirty="0"/>
              <a:t>Claudia </a:t>
            </a:r>
            <a:r>
              <a:rPr lang="en-US" sz="1600" dirty="0" err="1"/>
              <a:t>Gollop</a:t>
            </a:r>
            <a:r>
              <a:rPr lang="en-US" sz="1600" dirty="0"/>
              <a:t>, Univ. of North Carolina at Chapel Hill</a:t>
            </a:r>
          </a:p>
          <a:p>
            <a:endParaRPr lang="en-US" dirty="0"/>
          </a:p>
        </p:txBody>
      </p:sp>
      <p:pic>
        <p:nvPicPr>
          <p:cNvPr id="10" name="Picture 9" descr="photo of Kristen Greenland" title="photo of Kristen Greenland"/>
          <p:cNvPicPr>
            <a:picLocks noChangeAspect="1"/>
          </p:cNvPicPr>
          <p:nvPr/>
        </p:nvPicPr>
        <p:blipFill rotWithShape="1">
          <a:blip r:embed="rId9"/>
          <a:srcRect l="5342" t="3878" r="4983" b="11990"/>
          <a:stretch/>
        </p:blipFill>
        <p:spPr>
          <a:xfrm>
            <a:off x="186288" y="3415904"/>
            <a:ext cx="1678274" cy="1788687"/>
          </a:xfrm>
          <a:prstGeom prst="rect">
            <a:avLst/>
          </a:prstGeom>
          <a:ln>
            <a:noFill/>
          </a:ln>
          <a:effectLst>
            <a:outerShdw blurRad="292100" dist="139700" dir="2700000" algn="tl" rotWithShape="0">
              <a:srgbClr val="333333">
                <a:alpha val="65000"/>
              </a:srgbClr>
            </a:outerShdw>
          </a:effectLst>
        </p:spPr>
      </p:pic>
      <p:sp>
        <p:nvSpPr>
          <p:cNvPr id="11" name="TextBox 10"/>
          <p:cNvSpPr txBox="1"/>
          <p:nvPr/>
        </p:nvSpPr>
        <p:spPr>
          <a:xfrm>
            <a:off x="94557" y="5204764"/>
            <a:ext cx="2122252" cy="830997"/>
          </a:xfrm>
          <a:prstGeom prst="rect">
            <a:avLst/>
          </a:prstGeom>
          <a:noFill/>
        </p:spPr>
        <p:txBody>
          <a:bodyPr wrap="square" rtlCol="0">
            <a:spAutoFit/>
          </a:bodyPr>
          <a:lstStyle/>
          <a:p>
            <a:r>
              <a:rPr lang="en-US" sz="1600" dirty="0"/>
              <a:t>Kristen Greenland, Keefe Science Library</a:t>
            </a:r>
            <a:br>
              <a:rPr lang="en-US" sz="1600" dirty="0"/>
            </a:br>
            <a:r>
              <a:rPr lang="en-US" sz="1600" dirty="0"/>
              <a:t>Amherst College</a:t>
            </a:r>
          </a:p>
        </p:txBody>
      </p:sp>
      <p:pic>
        <p:nvPicPr>
          <p:cNvPr id="25" name="Picture 24" descr="photo of Kristi Holmes" title="photo of Kristi Holmes"/>
          <p:cNvPicPr>
            <a:picLocks noChangeAspect="1"/>
          </p:cNvPicPr>
          <p:nvPr/>
        </p:nvPicPr>
        <p:blipFill rotWithShape="1">
          <a:blip r:embed="rId10"/>
          <a:srcRect t="6077" b="24676"/>
          <a:stretch/>
        </p:blipFill>
        <p:spPr>
          <a:xfrm>
            <a:off x="2113327" y="3415904"/>
            <a:ext cx="1793094" cy="1862486"/>
          </a:xfrm>
          <a:prstGeom prst="rect">
            <a:avLst/>
          </a:prstGeom>
          <a:ln>
            <a:noFill/>
          </a:ln>
          <a:effectLst>
            <a:outerShdw blurRad="292100" dist="139700" dir="2700000" algn="tl" rotWithShape="0">
              <a:srgbClr val="333333">
                <a:alpha val="65000"/>
              </a:srgbClr>
            </a:outerShdw>
          </a:effectLst>
        </p:spPr>
      </p:pic>
      <p:sp>
        <p:nvSpPr>
          <p:cNvPr id="18" name="TextBox 17"/>
          <p:cNvSpPr txBox="1"/>
          <p:nvPr/>
        </p:nvSpPr>
        <p:spPr>
          <a:xfrm>
            <a:off x="2044315" y="5241577"/>
            <a:ext cx="2169317" cy="830997"/>
          </a:xfrm>
          <a:prstGeom prst="rect">
            <a:avLst/>
          </a:prstGeom>
          <a:noFill/>
        </p:spPr>
        <p:txBody>
          <a:bodyPr wrap="square" rtlCol="0">
            <a:spAutoFit/>
          </a:bodyPr>
          <a:lstStyle/>
          <a:p>
            <a:r>
              <a:rPr lang="en-US" sz="1600" dirty="0"/>
              <a:t>Kristi Holmes, Feinberg School of Medicine, Northwestern Univ.</a:t>
            </a:r>
          </a:p>
        </p:txBody>
      </p:sp>
      <p:pic>
        <p:nvPicPr>
          <p:cNvPr id="8" name="Picture 7" descr="photo of Sandra Martin" title="photo of Sandra Martin"/>
          <p:cNvPicPr>
            <a:picLocks noChangeAspect="1"/>
          </p:cNvPicPr>
          <p:nvPr/>
        </p:nvPicPr>
        <p:blipFill rotWithShape="1">
          <a:blip r:embed="rId11">
            <a:extLst>
              <a:ext uri="{BEBA8EAE-BF5A-486C-A8C5-ECC9F3942E4B}">
                <a14:imgProps xmlns:a14="http://schemas.microsoft.com/office/drawing/2010/main">
                  <a14:imgLayer r:embed="rId12">
                    <a14:imgEffect>
                      <a14:brightnessContrast bright="20000" contrast="20000"/>
                    </a14:imgEffect>
                  </a14:imgLayer>
                </a14:imgProps>
              </a:ext>
            </a:extLst>
          </a:blip>
          <a:srcRect l="17221" t="8497" r="8064" b="33298"/>
          <a:stretch/>
        </p:blipFill>
        <p:spPr>
          <a:xfrm>
            <a:off x="4155186" y="3415904"/>
            <a:ext cx="1717299" cy="1872803"/>
          </a:xfrm>
          <a:prstGeom prst="rect">
            <a:avLst/>
          </a:prstGeom>
          <a:ln>
            <a:noFill/>
          </a:ln>
          <a:effectLst>
            <a:outerShdw blurRad="292100" dist="139700" dir="2700000" algn="tl" rotWithShape="0">
              <a:srgbClr val="333333">
                <a:alpha val="65000"/>
              </a:srgbClr>
            </a:outerShdw>
          </a:effectLst>
        </p:spPr>
      </p:pic>
      <p:sp>
        <p:nvSpPr>
          <p:cNvPr id="12" name="TextBox 11"/>
          <p:cNvSpPr txBox="1"/>
          <p:nvPr/>
        </p:nvSpPr>
        <p:spPr>
          <a:xfrm>
            <a:off x="4041363" y="5204764"/>
            <a:ext cx="2222686" cy="830997"/>
          </a:xfrm>
          <a:prstGeom prst="rect">
            <a:avLst/>
          </a:prstGeom>
          <a:noFill/>
        </p:spPr>
        <p:txBody>
          <a:bodyPr wrap="square" rtlCol="0">
            <a:spAutoFit/>
          </a:bodyPr>
          <a:lstStyle/>
          <a:p>
            <a:r>
              <a:rPr lang="en-US" sz="1600" dirty="0"/>
              <a:t>Sandra Martin, </a:t>
            </a:r>
            <a:r>
              <a:rPr lang="en-US" sz="1600" dirty="0" err="1"/>
              <a:t>Shiffman</a:t>
            </a:r>
            <a:r>
              <a:rPr lang="en-US" sz="1600" dirty="0"/>
              <a:t> Medical Library, Wayne State Univ.</a:t>
            </a:r>
          </a:p>
        </p:txBody>
      </p:sp>
      <p:pic>
        <p:nvPicPr>
          <p:cNvPr id="9" name="Picture 8" descr="photo of Gabe Rios" title="photo of Gabe Rios"/>
          <p:cNvPicPr>
            <a:picLocks noChangeAspect="1"/>
          </p:cNvPicPr>
          <p:nvPr/>
        </p:nvPicPr>
        <p:blipFill rotWithShape="1">
          <a:blip r:embed="rId13">
            <a:extLst>
              <a:ext uri="{BEBA8EAE-BF5A-486C-A8C5-ECC9F3942E4B}">
                <a14:imgProps xmlns:a14="http://schemas.microsoft.com/office/drawing/2010/main">
                  <a14:imgLayer r:embed="rId14">
                    <a14:imgEffect>
                      <a14:brightnessContrast bright="40000" contrast="-20000"/>
                    </a14:imgEffect>
                  </a14:imgLayer>
                </a14:imgProps>
              </a:ext>
            </a:extLst>
          </a:blip>
          <a:srcRect l="7202" t="2488" r="8634" b="43414"/>
          <a:stretch/>
        </p:blipFill>
        <p:spPr>
          <a:xfrm>
            <a:off x="6121250" y="3415904"/>
            <a:ext cx="1780494" cy="1736186"/>
          </a:xfrm>
          <a:prstGeom prst="rect">
            <a:avLst/>
          </a:prstGeom>
          <a:ln>
            <a:noFill/>
          </a:ln>
          <a:effectLst>
            <a:outerShdw blurRad="292100" dist="139700" dir="2700000" algn="tl" rotWithShape="0">
              <a:srgbClr val="333333">
                <a:alpha val="65000"/>
              </a:srgbClr>
            </a:outerShdw>
          </a:effectLst>
        </p:spPr>
      </p:pic>
      <p:sp>
        <p:nvSpPr>
          <p:cNvPr id="13" name="TextBox 12"/>
          <p:cNvSpPr txBox="1"/>
          <p:nvPr/>
        </p:nvSpPr>
        <p:spPr>
          <a:xfrm>
            <a:off x="6122477" y="5204764"/>
            <a:ext cx="2049409" cy="1077218"/>
          </a:xfrm>
          <a:prstGeom prst="rect">
            <a:avLst/>
          </a:prstGeom>
          <a:noFill/>
        </p:spPr>
        <p:txBody>
          <a:bodyPr wrap="square" rtlCol="0">
            <a:spAutoFit/>
          </a:bodyPr>
          <a:lstStyle/>
          <a:p>
            <a:r>
              <a:rPr lang="en-US" sz="1600" dirty="0"/>
              <a:t>Gabe Rios, Ruth Lilly Medical Library, Indiana Univ. Medical Library</a:t>
            </a:r>
          </a:p>
        </p:txBody>
      </p:sp>
      <p:pic>
        <p:nvPicPr>
          <p:cNvPr id="3" name="Picture 2" descr="photo of Jean Shipman" title="photo of Jean Shipman"/>
          <p:cNvPicPr>
            <a:picLocks noChangeAspect="1"/>
          </p:cNvPicPr>
          <p:nvPr/>
        </p:nvPicPr>
        <p:blipFill rotWithShape="1">
          <a:blip r:embed="rId15">
            <a:extLst>
              <a:ext uri="{BEBA8EAE-BF5A-486C-A8C5-ECC9F3942E4B}">
                <a14:imgProps xmlns:a14="http://schemas.microsoft.com/office/drawing/2010/main">
                  <a14:imgLayer r:embed="rId16">
                    <a14:imgEffect>
                      <a14:brightnessContrast bright="-20000" contrast="20000"/>
                    </a14:imgEffect>
                  </a14:imgLayer>
                </a14:imgProps>
              </a:ext>
            </a:extLst>
          </a:blip>
          <a:srcRect l="13883" t="2736" r="-7151" b="31330"/>
          <a:stretch/>
        </p:blipFill>
        <p:spPr>
          <a:xfrm>
            <a:off x="8150509" y="3415904"/>
            <a:ext cx="1692972" cy="1738026"/>
          </a:xfrm>
          <a:prstGeom prst="rect">
            <a:avLst/>
          </a:prstGeom>
          <a:ln>
            <a:noFill/>
          </a:ln>
          <a:effectLst>
            <a:outerShdw blurRad="292100" dist="139700" dir="2700000" algn="tl" rotWithShape="0">
              <a:srgbClr val="333333">
                <a:alpha val="65000"/>
              </a:srgbClr>
            </a:outerShdw>
          </a:effectLst>
        </p:spPr>
      </p:pic>
      <p:sp>
        <p:nvSpPr>
          <p:cNvPr id="14" name="TextBox 13"/>
          <p:cNvSpPr txBox="1"/>
          <p:nvPr/>
        </p:nvSpPr>
        <p:spPr>
          <a:xfrm>
            <a:off x="8136611" y="5204764"/>
            <a:ext cx="1986761" cy="1077218"/>
          </a:xfrm>
          <a:prstGeom prst="rect">
            <a:avLst/>
          </a:prstGeom>
          <a:noFill/>
        </p:spPr>
        <p:txBody>
          <a:bodyPr wrap="square" rtlCol="0">
            <a:spAutoFit/>
          </a:bodyPr>
          <a:lstStyle/>
          <a:p>
            <a:r>
              <a:rPr lang="en-US" sz="1600" dirty="0"/>
              <a:t>Jean Shipman, Center for Medical Innovation, Univ. of Utah</a:t>
            </a:r>
          </a:p>
        </p:txBody>
      </p:sp>
      <p:pic>
        <p:nvPicPr>
          <p:cNvPr id="23" name="Picture 22" descr="photo of Jay Starratt" title="photo of Jay Starratt"/>
          <p:cNvPicPr>
            <a:picLocks noChangeAspect="1"/>
          </p:cNvPicPr>
          <p:nvPr/>
        </p:nvPicPr>
        <p:blipFill rotWithShape="1">
          <a:blip r:embed="rId17"/>
          <a:srcRect l="7951" t="-245" r="21337" b="26654"/>
          <a:stretch/>
        </p:blipFill>
        <p:spPr>
          <a:xfrm>
            <a:off x="10092244" y="3433231"/>
            <a:ext cx="1632429" cy="1746572"/>
          </a:xfrm>
          <a:prstGeom prst="rect">
            <a:avLst/>
          </a:prstGeom>
          <a:ln>
            <a:noFill/>
          </a:ln>
          <a:effectLst>
            <a:outerShdw blurRad="292100" dist="139700" dir="2700000" algn="tl" rotWithShape="0">
              <a:srgbClr val="333333">
                <a:alpha val="65000"/>
              </a:srgbClr>
            </a:outerShdw>
          </a:effectLst>
        </p:spPr>
      </p:pic>
      <p:sp>
        <p:nvSpPr>
          <p:cNvPr id="24" name="TextBox 23"/>
          <p:cNvSpPr txBox="1"/>
          <p:nvPr/>
        </p:nvSpPr>
        <p:spPr>
          <a:xfrm>
            <a:off x="10092244" y="5152090"/>
            <a:ext cx="1988710" cy="830997"/>
          </a:xfrm>
          <a:prstGeom prst="rect">
            <a:avLst/>
          </a:prstGeom>
          <a:noFill/>
        </p:spPr>
        <p:txBody>
          <a:bodyPr wrap="square" rtlCol="0">
            <a:spAutoFit/>
          </a:bodyPr>
          <a:lstStyle/>
          <a:p>
            <a:r>
              <a:rPr lang="en-US" sz="1600" dirty="0"/>
              <a:t>Jay </a:t>
            </a:r>
            <a:r>
              <a:rPr lang="en-US" sz="1600" dirty="0" err="1"/>
              <a:t>Starratt</a:t>
            </a:r>
            <a:r>
              <a:rPr lang="en-US" sz="1600" dirty="0"/>
              <a:t>, Washington State Univ.</a:t>
            </a:r>
          </a:p>
        </p:txBody>
      </p:sp>
    </p:spTree>
    <p:extLst>
      <p:ext uri="{BB962C8B-B14F-4D97-AF65-F5344CB8AC3E}">
        <p14:creationId xmlns:p14="http://schemas.microsoft.com/office/powerpoint/2010/main" val="3200728108"/>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9917" y="365125"/>
            <a:ext cx="11719249" cy="1325563"/>
          </a:xfrm>
        </p:spPr>
        <p:txBody>
          <a:bodyPr>
            <a:normAutofit fontScale="90000"/>
          </a:bodyPr>
          <a:lstStyle/>
          <a:p>
            <a:r>
              <a:rPr lang="en-US" b="1" dirty="0"/>
              <a:t>Strategic Planning Panel: I. </a:t>
            </a:r>
            <a:r>
              <a:rPr lang="en-US" dirty="0"/>
              <a:t>Role of NLM in Advancing Data Science, Open Science, and Biomedical Informatics</a:t>
            </a:r>
          </a:p>
        </p:txBody>
      </p:sp>
      <p:pic>
        <p:nvPicPr>
          <p:cNvPr id="4" name="Content Placeholder 3" descr="photo of Suzie Allard" title="photo of Suzie Allard"/>
          <p:cNvPicPr>
            <a:picLocks noGrp="1" noChangeAspect="1"/>
          </p:cNvPicPr>
          <p:nvPr>
            <p:ph idx="1"/>
          </p:nvPr>
        </p:nvPicPr>
        <p:blipFill rotWithShape="1">
          <a:blip r:embed="rId3"/>
          <a:srcRect l="6888" r="11436" b="16689"/>
          <a:stretch/>
        </p:blipFill>
        <p:spPr>
          <a:xfrm>
            <a:off x="140007" y="1720294"/>
            <a:ext cx="1885009" cy="2026891"/>
          </a:xfrm>
          <a:prstGeom prst="rect">
            <a:avLst/>
          </a:prstGeom>
          <a:ln>
            <a:noFill/>
          </a:ln>
          <a:effectLst>
            <a:outerShdw blurRad="292100" dist="139700" dir="2700000" algn="tl" rotWithShape="0">
              <a:srgbClr val="333333">
                <a:alpha val="65000"/>
              </a:srgbClr>
            </a:outerShdw>
          </a:effectLst>
        </p:spPr>
      </p:pic>
      <p:sp>
        <p:nvSpPr>
          <p:cNvPr id="9" name="TextBox 8"/>
          <p:cNvSpPr txBox="1"/>
          <p:nvPr/>
        </p:nvSpPr>
        <p:spPr>
          <a:xfrm>
            <a:off x="0" y="4045885"/>
            <a:ext cx="2200991" cy="646331"/>
          </a:xfrm>
          <a:prstGeom prst="rect">
            <a:avLst/>
          </a:prstGeom>
          <a:noFill/>
        </p:spPr>
        <p:txBody>
          <a:bodyPr wrap="square" rtlCol="0">
            <a:spAutoFit/>
          </a:bodyPr>
          <a:lstStyle/>
          <a:p>
            <a:r>
              <a:rPr lang="en-US" dirty="0"/>
              <a:t>Suzie Allard, Univ. of Tennessee, Knoxville</a:t>
            </a:r>
          </a:p>
        </p:txBody>
      </p:sp>
      <p:pic>
        <p:nvPicPr>
          <p:cNvPr id="5" name="Picture 4" descr="photo of Christine Borgman" title="photo of Christine Borgman"/>
          <p:cNvPicPr>
            <a:picLocks noChangeAspect="1"/>
          </p:cNvPicPr>
          <p:nvPr/>
        </p:nvPicPr>
        <p:blipFill rotWithShape="1">
          <a:blip r:embed="rId4"/>
          <a:srcRect l="9696" t="1818" r="11478" b="20908"/>
          <a:stretch/>
        </p:blipFill>
        <p:spPr>
          <a:xfrm>
            <a:off x="2202584" y="1720294"/>
            <a:ext cx="1656799" cy="2448655"/>
          </a:xfrm>
          <a:prstGeom prst="rect">
            <a:avLst/>
          </a:prstGeom>
          <a:ln>
            <a:noFill/>
          </a:ln>
          <a:effectLst>
            <a:outerShdw blurRad="292100" dist="139700" dir="2700000" algn="tl" rotWithShape="0">
              <a:srgbClr val="333333">
                <a:alpha val="65000"/>
              </a:srgbClr>
            </a:outerShdw>
          </a:effectLst>
        </p:spPr>
      </p:pic>
      <p:sp>
        <p:nvSpPr>
          <p:cNvPr id="10" name="TextBox 9"/>
          <p:cNvSpPr txBox="1"/>
          <p:nvPr/>
        </p:nvSpPr>
        <p:spPr>
          <a:xfrm>
            <a:off x="2147672" y="4283874"/>
            <a:ext cx="1903595" cy="1200329"/>
          </a:xfrm>
          <a:prstGeom prst="rect">
            <a:avLst/>
          </a:prstGeom>
          <a:noFill/>
        </p:spPr>
        <p:txBody>
          <a:bodyPr wrap="square" rtlCol="0">
            <a:spAutoFit/>
          </a:bodyPr>
          <a:lstStyle/>
          <a:p>
            <a:r>
              <a:rPr lang="en-US" dirty="0"/>
              <a:t>Christine </a:t>
            </a:r>
            <a:r>
              <a:rPr lang="en-US" dirty="0" err="1"/>
              <a:t>Borgman</a:t>
            </a:r>
            <a:r>
              <a:rPr lang="en-US" dirty="0"/>
              <a:t>, Univ. of California, Los Angeles (UCLA)</a:t>
            </a:r>
          </a:p>
        </p:txBody>
      </p:sp>
      <p:pic>
        <p:nvPicPr>
          <p:cNvPr id="8" name="Picture 7" descr="photo of Lisa Federer" title="photo of Lisa Federer"/>
          <p:cNvPicPr>
            <a:picLocks noChangeAspect="1"/>
          </p:cNvPicPr>
          <p:nvPr/>
        </p:nvPicPr>
        <p:blipFill rotWithShape="1">
          <a:blip r:embed="rId5"/>
          <a:srcRect l="10552" r="8862"/>
          <a:stretch/>
        </p:blipFill>
        <p:spPr>
          <a:xfrm>
            <a:off x="4091768" y="1720294"/>
            <a:ext cx="1806619" cy="2325591"/>
          </a:xfrm>
          <a:prstGeom prst="rect">
            <a:avLst/>
          </a:prstGeom>
          <a:ln>
            <a:noFill/>
          </a:ln>
          <a:effectLst>
            <a:outerShdw blurRad="292100" dist="139700" dir="2700000" algn="tl" rotWithShape="0">
              <a:srgbClr val="333333">
                <a:alpha val="65000"/>
              </a:srgbClr>
            </a:outerShdw>
          </a:effectLst>
        </p:spPr>
      </p:pic>
      <p:sp>
        <p:nvSpPr>
          <p:cNvPr id="14" name="TextBox 13"/>
          <p:cNvSpPr txBox="1"/>
          <p:nvPr/>
        </p:nvSpPr>
        <p:spPr>
          <a:xfrm>
            <a:off x="4065319" y="4224172"/>
            <a:ext cx="1867230" cy="646331"/>
          </a:xfrm>
          <a:prstGeom prst="rect">
            <a:avLst/>
          </a:prstGeom>
          <a:noFill/>
        </p:spPr>
        <p:txBody>
          <a:bodyPr wrap="square" rtlCol="0">
            <a:spAutoFit/>
          </a:bodyPr>
          <a:lstStyle/>
          <a:p>
            <a:r>
              <a:rPr lang="en-US" dirty="0"/>
              <a:t>Lisa Federer, </a:t>
            </a:r>
          </a:p>
          <a:p>
            <a:r>
              <a:rPr lang="en-US" dirty="0"/>
              <a:t>NIH Library</a:t>
            </a:r>
          </a:p>
        </p:txBody>
      </p:sp>
      <p:pic>
        <p:nvPicPr>
          <p:cNvPr id="6" name="Picture 5" descr="photo of Kevin Read" title="photo of Kevin Read"/>
          <p:cNvPicPr>
            <a:picLocks noChangeAspect="1"/>
          </p:cNvPicPr>
          <p:nvPr/>
        </p:nvPicPr>
        <p:blipFill>
          <a:blip r:embed="rId6"/>
          <a:stretch>
            <a:fillRect/>
          </a:stretch>
        </p:blipFill>
        <p:spPr>
          <a:xfrm>
            <a:off x="6130772" y="1716376"/>
            <a:ext cx="1915432" cy="2424498"/>
          </a:xfrm>
          <a:prstGeom prst="rect">
            <a:avLst/>
          </a:prstGeom>
          <a:ln>
            <a:noFill/>
          </a:ln>
          <a:effectLst>
            <a:outerShdw blurRad="292100" dist="139700" dir="2700000" algn="tl" rotWithShape="0">
              <a:srgbClr val="333333">
                <a:alpha val="65000"/>
              </a:srgbClr>
            </a:outerShdw>
          </a:effectLst>
        </p:spPr>
      </p:pic>
      <p:sp>
        <p:nvSpPr>
          <p:cNvPr id="12" name="TextBox 11"/>
          <p:cNvSpPr txBox="1"/>
          <p:nvPr/>
        </p:nvSpPr>
        <p:spPr>
          <a:xfrm>
            <a:off x="6080757" y="4232628"/>
            <a:ext cx="1965447" cy="1200329"/>
          </a:xfrm>
          <a:prstGeom prst="rect">
            <a:avLst/>
          </a:prstGeom>
          <a:noFill/>
        </p:spPr>
        <p:txBody>
          <a:bodyPr wrap="square" rtlCol="0">
            <a:spAutoFit/>
          </a:bodyPr>
          <a:lstStyle/>
          <a:p>
            <a:r>
              <a:rPr lang="en-US" dirty="0"/>
              <a:t>Kevin Read, NYU Health Sciences Library, NYU School of Medicine</a:t>
            </a:r>
          </a:p>
        </p:txBody>
      </p:sp>
      <p:pic>
        <p:nvPicPr>
          <p:cNvPr id="13" name="Picture 12" descr="Picture of Chris Shaffer" title="Chris Shaffer"/>
          <p:cNvPicPr>
            <a:picLocks noChangeAspect="1"/>
          </p:cNvPicPr>
          <p:nvPr/>
        </p:nvPicPr>
        <p:blipFill rotWithShape="1">
          <a:blip r:embed="rId7"/>
          <a:srcRect l="4796" t="5398" r="4506" b="15767"/>
          <a:stretch/>
        </p:blipFill>
        <p:spPr>
          <a:xfrm>
            <a:off x="8195032" y="1690689"/>
            <a:ext cx="1876001" cy="2445626"/>
          </a:xfrm>
          <a:prstGeom prst="rect">
            <a:avLst/>
          </a:prstGeom>
          <a:ln>
            <a:noFill/>
          </a:ln>
          <a:effectLst>
            <a:outerShdw blurRad="292100" dist="139700" dir="2700000" algn="tl" rotWithShape="0">
              <a:srgbClr val="333333">
                <a:alpha val="65000"/>
              </a:srgbClr>
            </a:outerShdw>
          </a:effectLst>
        </p:spPr>
      </p:pic>
      <p:sp>
        <p:nvSpPr>
          <p:cNvPr id="11" name="TextBox 10"/>
          <p:cNvSpPr txBox="1"/>
          <p:nvPr/>
        </p:nvSpPr>
        <p:spPr>
          <a:xfrm>
            <a:off x="8195032" y="4241286"/>
            <a:ext cx="1942732" cy="923330"/>
          </a:xfrm>
          <a:prstGeom prst="rect">
            <a:avLst/>
          </a:prstGeom>
          <a:noFill/>
        </p:spPr>
        <p:txBody>
          <a:bodyPr wrap="square" rtlCol="0">
            <a:spAutoFit/>
          </a:bodyPr>
          <a:lstStyle/>
          <a:p>
            <a:r>
              <a:rPr lang="en-US" dirty="0"/>
              <a:t>Chris Shaffer</a:t>
            </a:r>
            <a:br>
              <a:rPr lang="en-US" dirty="0"/>
            </a:br>
            <a:r>
              <a:rPr lang="en-US" dirty="0"/>
              <a:t>Oregon Health and Science Univ.</a:t>
            </a:r>
          </a:p>
        </p:txBody>
      </p:sp>
      <p:pic>
        <p:nvPicPr>
          <p:cNvPr id="7" name="Picture 6" descr="photo of Xuemao Wang" title="photo of Xuemao Wang"/>
          <p:cNvPicPr>
            <a:picLocks noChangeAspect="1"/>
          </p:cNvPicPr>
          <p:nvPr/>
        </p:nvPicPr>
        <p:blipFill rotWithShape="1">
          <a:blip r:embed="rId8"/>
          <a:srcRect l="6052" r="7184"/>
          <a:stretch/>
        </p:blipFill>
        <p:spPr>
          <a:xfrm>
            <a:off x="10188289" y="1704101"/>
            <a:ext cx="1855950" cy="2203100"/>
          </a:xfrm>
          <a:prstGeom prst="rect">
            <a:avLst/>
          </a:prstGeom>
          <a:ln>
            <a:noFill/>
          </a:ln>
          <a:effectLst>
            <a:outerShdw blurRad="292100" dist="139700" dir="2700000" algn="tl" rotWithShape="0">
              <a:srgbClr val="333333">
                <a:alpha val="65000"/>
              </a:srgbClr>
            </a:outerShdw>
          </a:effectLst>
        </p:spPr>
      </p:pic>
      <p:sp>
        <p:nvSpPr>
          <p:cNvPr id="3" name="TextBox 2"/>
          <p:cNvSpPr txBox="1"/>
          <p:nvPr/>
        </p:nvSpPr>
        <p:spPr>
          <a:xfrm>
            <a:off x="10116106" y="4006543"/>
            <a:ext cx="1921221" cy="923330"/>
          </a:xfrm>
          <a:prstGeom prst="rect">
            <a:avLst/>
          </a:prstGeom>
          <a:noFill/>
        </p:spPr>
        <p:txBody>
          <a:bodyPr wrap="square" rtlCol="0">
            <a:spAutoFit/>
          </a:bodyPr>
          <a:lstStyle/>
          <a:p>
            <a:r>
              <a:rPr lang="en-US" dirty="0" err="1"/>
              <a:t>Xuemao</a:t>
            </a:r>
            <a:r>
              <a:rPr lang="en-US" dirty="0"/>
              <a:t> Wang, Univ. of Cincinnati Libraries</a:t>
            </a:r>
          </a:p>
        </p:txBody>
      </p:sp>
    </p:spTree>
    <p:extLst>
      <p:ext uri="{BB962C8B-B14F-4D97-AF65-F5344CB8AC3E}">
        <p14:creationId xmlns:p14="http://schemas.microsoft.com/office/powerpoint/2010/main" val="3396098834"/>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Rectangle 14" descr="picture of Strategic Planning Panel III members" title="Strategic Planning Panel: III"/>
          <p:cNvSpPr/>
          <p:nvPr/>
        </p:nvSpPr>
        <p:spPr>
          <a:xfrm>
            <a:off x="3833038" y="394111"/>
            <a:ext cx="8190640" cy="5769804"/>
          </a:xfrm>
          <a:prstGeom prst="rect">
            <a:avLst/>
          </a:prstGeom>
          <a:solidFill>
            <a:schemeClr val="bg1">
              <a:lumMod val="95000"/>
            </a:schemeClr>
          </a:solidFill>
          <a:effectLst>
            <a:glow rad="228600">
              <a:schemeClr val="accent3">
                <a:satMod val="175000"/>
                <a:alpha val="40000"/>
              </a:schemeClr>
            </a:glow>
          </a:effectLst>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ln w="0"/>
              <a:solidFill>
                <a:schemeClr val="tx1"/>
              </a:solidFill>
              <a:effectLst>
                <a:outerShdw blurRad="38100" dist="19050" dir="2700000" algn="tl" rotWithShape="0">
                  <a:schemeClr val="dk1">
                    <a:alpha val="40000"/>
                  </a:schemeClr>
                </a:outerShdw>
              </a:effectLst>
            </a:endParaRPr>
          </a:p>
        </p:txBody>
      </p:sp>
      <p:sp>
        <p:nvSpPr>
          <p:cNvPr id="14" name="Rectangle 13" descr="Picture of Strategic Planning Panel: II member Kristi Holmes" title="Strategic Planning Panel: II"/>
          <p:cNvSpPr/>
          <p:nvPr/>
        </p:nvSpPr>
        <p:spPr>
          <a:xfrm>
            <a:off x="190834" y="382186"/>
            <a:ext cx="3530225" cy="5617404"/>
          </a:xfrm>
          <a:prstGeom prst="rect">
            <a:avLst/>
          </a:prstGeom>
          <a:solidFill>
            <a:schemeClr val="bg1">
              <a:lumMod val="95000"/>
            </a:schemeClr>
          </a:solidFill>
          <a:effectLst>
            <a:glow rad="228600">
              <a:schemeClr val="accent3">
                <a:satMod val="175000"/>
                <a:alpha val="40000"/>
              </a:schemeClr>
            </a:glow>
          </a:effectLst>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ln w="0"/>
              <a:solidFill>
                <a:schemeClr val="tx1"/>
              </a:solidFill>
              <a:effectLst>
                <a:outerShdw blurRad="38100" dist="19050" dir="2700000" algn="tl" rotWithShape="0">
                  <a:schemeClr val="dk1">
                    <a:alpha val="40000"/>
                  </a:schemeClr>
                </a:outerShdw>
              </a:effectLst>
            </a:endParaRPr>
          </a:p>
        </p:txBody>
      </p:sp>
      <p:pic>
        <p:nvPicPr>
          <p:cNvPr id="12" name="Content Placeholder 5" descr="photo of Kristi Holmes" title="photo of Kristi Holmes"/>
          <p:cNvPicPr>
            <a:picLocks noChangeAspect="1"/>
          </p:cNvPicPr>
          <p:nvPr/>
        </p:nvPicPr>
        <p:blipFill>
          <a:blip r:embed="rId3"/>
          <a:stretch>
            <a:fillRect/>
          </a:stretch>
        </p:blipFill>
        <p:spPr>
          <a:xfrm>
            <a:off x="1078992" y="2462969"/>
            <a:ext cx="1368729" cy="2053092"/>
          </a:xfrm>
          <a:prstGeom prst="rect">
            <a:avLst/>
          </a:prstGeom>
          <a:ln>
            <a:noFill/>
          </a:ln>
          <a:effectLst>
            <a:outerShdw blurRad="292100" dist="139700" dir="2700000" algn="tl" rotWithShape="0">
              <a:srgbClr val="333333">
                <a:alpha val="65000"/>
              </a:srgbClr>
            </a:outerShdw>
          </a:effectLst>
        </p:spPr>
      </p:pic>
      <p:sp>
        <p:nvSpPr>
          <p:cNvPr id="13" name="TextBox 12"/>
          <p:cNvSpPr txBox="1"/>
          <p:nvPr/>
        </p:nvSpPr>
        <p:spPr>
          <a:xfrm>
            <a:off x="963812" y="4712354"/>
            <a:ext cx="2599670" cy="646331"/>
          </a:xfrm>
          <a:prstGeom prst="rect">
            <a:avLst/>
          </a:prstGeom>
          <a:noFill/>
        </p:spPr>
        <p:txBody>
          <a:bodyPr wrap="square" rtlCol="0">
            <a:spAutoFit/>
          </a:bodyPr>
          <a:lstStyle/>
          <a:p>
            <a:r>
              <a:rPr lang="en-US" dirty="0"/>
              <a:t>Kristi Holmes, </a:t>
            </a:r>
          </a:p>
          <a:p>
            <a:r>
              <a:rPr lang="en-US" dirty="0"/>
              <a:t>Northwestern  Univ.</a:t>
            </a:r>
          </a:p>
        </p:txBody>
      </p:sp>
      <p:sp>
        <p:nvSpPr>
          <p:cNvPr id="2" name="Title 1"/>
          <p:cNvSpPr>
            <a:spLocks noGrp="1"/>
          </p:cNvSpPr>
          <p:nvPr>
            <p:ph type="title"/>
          </p:nvPr>
        </p:nvSpPr>
        <p:spPr>
          <a:xfrm>
            <a:off x="4275229" y="430095"/>
            <a:ext cx="6985858" cy="1421928"/>
          </a:xfrm>
        </p:spPr>
        <p:txBody>
          <a:bodyPr wrap="square">
            <a:spAutoFit/>
          </a:bodyPr>
          <a:lstStyle/>
          <a:p>
            <a:r>
              <a:rPr lang="en-US" sz="2400" dirty="0">
                <a:ln w="0"/>
                <a:effectLst>
                  <a:outerShdw blurRad="38100" dist="19050" dir="2700000" algn="tl" rotWithShape="0">
                    <a:schemeClr val="dk1">
                      <a:alpha val="40000"/>
                    </a:schemeClr>
                  </a:outerShdw>
                </a:effectLst>
                <a:latin typeface="+mn-lt"/>
                <a:ea typeface="+mn-ea"/>
                <a:cs typeface="+mn-cs"/>
              </a:rPr>
              <a:t>Strategic Planning Panel: III. </a:t>
            </a:r>
            <a:br>
              <a:rPr lang="en-US" sz="2400" dirty="0">
                <a:ln w="0"/>
                <a:effectLst>
                  <a:outerShdw blurRad="38100" dist="19050" dir="2700000" algn="tl" rotWithShape="0">
                    <a:schemeClr val="dk1">
                      <a:alpha val="40000"/>
                    </a:schemeClr>
                  </a:outerShdw>
                </a:effectLst>
                <a:latin typeface="+mn-lt"/>
                <a:ea typeface="+mn-ea"/>
                <a:cs typeface="+mn-cs"/>
              </a:rPr>
            </a:br>
            <a:r>
              <a:rPr lang="en-US" sz="2400" dirty="0">
                <a:ln w="0"/>
                <a:latin typeface="+mn-lt"/>
                <a:ea typeface="+mn-ea"/>
                <a:cs typeface="+mn-cs"/>
              </a:rPr>
              <a:t>Role of the NLM in supporting the public’s health: clinical systems, public health systems and services, and personal health</a:t>
            </a:r>
          </a:p>
        </p:txBody>
      </p:sp>
      <p:pic>
        <p:nvPicPr>
          <p:cNvPr id="4" name="Content Placeholder 3" descr="photo of Catherine Arnott-Smith" title="photo of Catherine Arnott-Smith"/>
          <p:cNvPicPr>
            <a:picLocks noGrp="1" noChangeAspect="1"/>
          </p:cNvPicPr>
          <p:nvPr>
            <p:ph idx="1"/>
          </p:nvPr>
        </p:nvPicPr>
        <p:blipFill>
          <a:blip r:embed="rId4"/>
          <a:stretch>
            <a:fillRect/>
          </a:stretch>
        </p:blipFill>
        <p:spPr>
          <a:xfrm>
            <a:off x="4440993" y="2462969"/>
            <a:ext cx="1325659" cy="1988489"/>
          </a:xfrm>
          <a:prstGeom prst="rect">
            <a:avLst/>
          </a:prstGeom>
          <a:ln>
            <a:noFill/>
          </a:ln>
          <a:effectLst>
            <a:outerShdw blurRad="292100" dist="139700" dir="2700000" algn="tl" rotWithShape="0">
              <a:srgbClr val="333333">
                <a:alpha val="65000"/>
              </a:srgbClr>
            </a:outerShdw>
          </a:effectLst>
        </p:spPr>
      </p:pic>
      <p:sp>
        <p:nvSpPr>
          <p:cNvPr id="8" name="TextBox 7"/>
          <p:cNvSpPr txBox="1"/>
          <p:nvPr/>
        </p:nvSpPr>
        <p:spPr>
          <a:xfrm>
            <a:off x="3841734" y="4501452"/>
            <a:ext cx="2410792" cy="646331"/>
          </a:xfrm>
          <a:prstGeom prst="rect">
            <a:avLst/>
          </a:prstGeom>
          <a:noFill/>
        </p:spPr>
        <p:txBody>
          <a:bodyPr wrap="square" rtlCol="0">
            <a:spAutoFit/>
          </a:bodyPr>
          <a:lstStyle/>
          <a:p>
            <a:r>
              <a:rPr lang="en-US" dirty="0"/>
              <a:t>Catherine Arnott-Smith, Univ. of Wisconsin</a:t>
            </a:r>
          </a:p>
        </p:txBody>
      </p:sp>
      <p:pic>
        <p:nvPicPr>
          <p:cNvPr id="5" name="Picture 4" descr="photo of Renae Barger" title="photo of Renae Barger"/>
          <p:cNvPicPr>
            <a:picLocks noChangeAspect="1"/>
          </p:cNvPicPr>
          <p:nvPr/>
        </p:nvPicPr>
        <p:blipFill>
          <a:blip r:embed="rId5"/>
          <a:stretch>
            <a:fillRect/>
          </a:stretch>
        </p:blipFill>
        <p:spPr>
          <a:xfrm>
            <a:off x="6257718" y="2462969"/>
            <a:ext cx="1191482" cy="2065410"/>
          </a:xfrm>
          <a:prstGeom prst="rect">
            <a:avLst/>
          </a:prstGeom>
          <a:ln>
            <a:noFill/>
          </a:ln>
          <a:effectLst>
            <a:outerShdw blurRad="292100" dist="139700" dir="2700000" algn="tl" rotWithShape="0">
              <a:srgbClr val="333333">
                <a:alpha val="65000"/>
              </a:srgbClr>
            </a:outerShdw>
          </a:effectLst>
        </p:spPr>
      </p:pic>
      <p:sp>
        <p:nvSpPr>
          <p:cNvPr id="9" name="TextBox 8"/>
          <p:cNvSpPr txBox="1"/>
          <p:nvPr/>
        </p:nvSpPr>
        <p:spPr>
          <a:xfrm>
            <a:off x="6225758" y="4574780"/>
            <a:ext cx="1595881" cy="923330"/>
          </a:xfrm>
          <a:prstGeom prst="rect">
            <a:avLst/>
          </a:prstGeom>
          <a:noFill/>
        </p:spPr>
        <p:txBody>
          <a:bodyPr wrap="square" rtlCol="0">
            <a:spAutoFit/>
          </a:bodyPr>
          <a:lstStyle/>
          <a:p>
            <a:r>
              <a:rPr lang="en-US" dirty="0"/>
              <a:t>Renae Barger, Univ. of Pittsburgh</a:t>
            </a:r>
          </a:p>
        </p:txBody>
      </p:sp>
      <p:pic>
        <p:nvPicPr>
          <p:cNvPr id="6" name="Picture 5" descr="photo of Wanda Pratt" title="photo of Wanda Pratt"/>
          <p:cNvPicPr>
            <a:picLocks noChangeAspect="1"/>
          </p:cNvPicPr>
          <p:nvPr/>
        </p:nvPicPr>
        <p:blipFill rotWithShape="1">
          <a:blip r:embed="rId6"/>
          <a:srcRect l="16209" r="15308"/>
          <a:stretch/>
        </p:blipFill>
        <p:spPr>
          <a:xfrm>
            <a:off x="7940266" y="2462969"/>
            <a:ext cx="1532468" cy="2010702"/>
          </a:xfrm>
          <a:prstGeom prst="rect">
            <a:avLst/>
          </a:prstGeom>
          <a:ln>
            <a:noFill/>
          </a:ln>
          <a:effectLst>
            <a:outerShdw blurRad="292100" dist="139700" dir="2700000" algn="tl" rotWithShape="0">
              <a:srgbClr val="333333">
                <a:alpha val="65000"/>
              </a:srgbClr>
            </a:outerShdw>
          </a:effectLst>
        </p:spPr>
      </p:pic>
      <p:sp>
        <p:nvSpPr>
          <p:cNvPr id="10" name="TextBox 9"/>
          <p:cNvSpPr txBox="1"/>
          <p:nvPr/>
        </p:nvSpPr>
        <p:spPr>
          <a:xfrm>
            <a:off x="7830970" y="4546536"/>
            <a:ext cx="1984834" cy="646331"/>
          </a:xfrm>
          <a:prstGeom prst="rect">
            <a:avLst/>
          </a:prstGeom>
          <a:noFill/>
        </p:spPr>
        <p:txBody>
          <a:bodyPr wrap="square" rtlCol="0">
            <a:spAutoFit/>
          </a:bodyPr>
          <a:lstStyle/>
          <a:p>
            <a:r>
              <a:rPr lang="en-US" dirty="0"/>
              <a:t>Wanda Pratt, Univ. of Washington</a:t>
            </a:r>
          </a:p>
        </p:txBody>
      </p:sp>
      <p:pic>
        <p:nvPicPr>
          <p:cNvPr id="7" name="Picture 6" descr="photo of Shannon Jones" title="photo of Shannon Jones"/>
          <p:cNvPicPr>
            <a:picLocks noChangeAspect="1"/>
          </p:cNvPicPr>
          <p:nvPr/>
        </p:nvPicPr>
        <p:blipFill>
          <a:blip r:embed="rId7"/>
          <a:stretch>
            <a:fillRect/>
          </a:stretch>
        </p:blipFill>
        <p:spPr>
          <a:xfrm>
            <a:off x="9963801" y="2462969"/>
            <a:ext cx="1483016" cy="2076223"/>
          </a:xfrm>
          <a:prstGeom prst="rect">
            <a:avLst/>
          </a:prstGeom>
          <a:ln>
            <a:noFill/>
          </a:ln>
          <a:effectLst>
            <a:outerShdw blurRad="292100" dist="139700" dir="2700000" algn="tl" rotWithShape="0">
              <a:srgbClr val="333333">
                <a:alpha val="65000"/>
              </a:srgbClr>
            </a:outerShdw>
          </a:effectLst>
        </p:spPr>
      </p:pic>
      <p:sp>
        <p:nvSpPr>
          <p:cNvPr id="11" name="TextBox 10"/>
          <p:cNvSpPr txBox="1"/>
          <p:nvPr/>
        </p:nvSpPr>
        <p:spPr>
          <a:xfrm>
            <a:off x="9917980" y="4573855"/>
            <a:ext cx="2274020" cy="923330"/>
          </a:xfrm>
          <a:prstGeom prst="rect">
            <a:avLst/>
          </a:prstGeom>
          <a:noFill/>
        </p:spPr>
        <p:txBody>
          <a:bodyPr wrap="square" rtlCol="0">
            <a:spAutoFit/>
          </a:bodyPr>
          <a:lstStyle/>
          <a:p>
            <a:r>
              <a:rPr lang="en-US" dirty="0"/>
              <a:t>Shannon Jones, Medical University of South Carolina</a:t>
            </a:r>
          </a:p>
        </p:txBody>
      </p:sp>
      <p:sp>
        <p:nvSpPr>
          <p:cNvPr id="3" name="Rectangle 2"/>
          <p:cNvSpPr/>
          <p:nvPr/>
        </p:nvSpPr>
        <p:spPr>
          <a:xfrm>
            <a:off x="259191" y="394111"/>
            <a:ext cx="3575699" cy="1569660"/>
          </a:xfrm>
          <a:prstGeom prst="rect">
            <a:avLst/>
          </a:prstGeom>
        </p:spPr>
        <p:txBody>
          <a:bodyPr wrap="square">
            <a:spAutoFit/>
          </a:bodyPr>
          <a:lstStyle/>
          <a:p>
            <a:r>
              <a:rPr lang="en-US" sz="2400" dirty="0">
                <a:ln w="0"/>
                <a:effectLst>
                  <a:outerShdw blurRad="38100" dist="19050" dir="2700000" algn="tl" rotWithShape="0">
                    <a:schemeClr val="dk1">
                      <a:alpha val="40000"/>
                    </a:schemeClr>
                  </a:outerShdw>
                </a:effectLst>
              </a:rPr>
              <a:t>Strategic Planning Panel: II. </a:t>
            </a:r>
            <a:r>
              <a:rPr lang="en-US" sz="2400" dirty="0">
                <a:ln w="0"/>
              </a:rPr>
              <a:t>Role of NLM in Advancing Biomedical Discovery and Translational Science</a:t>
            </a:r>
          </a:p>
        </p:txBody>
      </p:sp>
    </p:spTree>
    <p:extLst>
      <p:ext uri="{BB962C8B-B14F-4D97-AF65-F5344CB8AC3E}">
        <p14:creationId xmlns:p14="http://schemas.microsoft.com/office/powerpoint/2010/main" val="4239143333"/>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8549" y="-100734"/>
            <a:ext cx="11915319" cy="1325563"/>
          </a:xfrm>
        </p:spPr>
        <p:txBody>
          <a:bodyPr>
            <a:noAutofit/>
          </a:bodyPr>
          <a:lstStyle/>
          <a:p>
            <a:r>
              <a:rPr lang="en-US" sz="3600" b="1" dirty="0"/>
              <a:t>Strategic Planning Panel: IV. </a:t>
            </a:r>
            <a:r>
              <a:rPr lang="en-US" sz="3600" dirty="0"/>
              <a:t>Role of NLM in Building Collections to Support Discovery and Health in the 21</a:t>
            </a:r>
            <a:r>
              <a:rPr lang="en-US" sz="3600" baseline="30000" dirty="0"/>
              <a:t>st</a:t>
            </a:r>
            <a:r>
              <a:rPr lang="en-US" sz="3600" dirty="0"/>
              <a:t> Century</a:t>
            </a:r>
          </a:p>
        </p:txBody>
      </p:sp>
      <p:pic>
        <p:nvPicPr>
          <p:cNvPr id="4" name="Content Placeholder 3" descr="photo of Sayeed Choudhury" title="photo of Sayeed Choudhury"/>
          <p:cNvPicPr>
            <a:picLocks noGrp="1" noChangeAspect="1"/>
          </p:cNvPicPr>
          <p:nvPr>
            <p:ph idx="1"/>
          </p:nvPr>
        </p:nvPicPr>
        <p:blipFill rotWithShape="1">
          <a:blip r:embed="rId3"/>
          <a:srcRect l="55326" t="33072" r="22634" b="23947"/>
          <a:stretch/>
        </p:blipFill>
        <p:spPr>
          <a:xfrm>
            <a:off x="1612083" y="981513"/>
            <a:ext cx="1778222" cy="2311862"/>
          </a:xfrm>
          <a:prstGeom prst="rect">
            <a:avLst/>
          </a:prstGeom>
          <a:ln>
            <a:noFill/>
          </a:ln>
          <a:effectLst>
            <a:outerShdw blurRad="292100" dist="139700" dir="2700000" algn="tl" rotWithShape="0">
              <a:srgbClr val="333333">
                <a:alpha val="65000"/>
              </a:srgbClr>
            </a:outerShdw>
          </a:effectLst>
        </p:spPr>
      </p:pic>
      <p:sp>
        <p:nvSpPr>
          <p:cNvPr id="11" name="TextBox 10"/>
          <p:cNvSpPr txBox="1"/>
          <p:nvPr/>
        </p:nvSpPr>
        <p:spPr>
          <a:xfrm>
            <a:off x="1545696" y="3265117"/>
            <a:ext cx="2043989" cy="646331"/>
          </a:xfrm>
          <a:prstGeom prst="rect">
            <a:avLst/>
          </a:prstGeom>
          <a:noFill/>
        </p:spPr>
        <p:txBody>
          <a:bodyPr wrap="square" rtlCol="0">
            <a:spAutoFit/>
          </a:bodyPr>
          <a:lstStyle/>
          <a:p>
            <a:r>
              <a:rPr lang="en-US" dirty="0">
                <a:effectLst>
                  <a:glow rad="12700">
                    <a:schemeClr val="bg1">
                      <a:alpha val="40000"/>
                    </a:schemeClr>
                  </a:glow>
                </a:effectLst>
              </a:rPr>
              <a:t>Sayeed Choudhury,</a:t>
            </a:r>
          </a:p>
          <a:p>
            <a:r>
              <a:rPr lang="en-US" dirty="0">
                <a:effectLst>
                  <a:glow rad="12700">
                    <a:schemeClr val="bg1">
                      <a:alpha val="40000"/>
                    </a:schemeClr>
                  </a:glow>
                </a:effectLst>
              </a:rPr>
              <a:t>Johns Hopkins</a:t>
            </a:r>
          </a:p>
        </p:txBody>
      </p:sp>
      <p:pic>
        <p:nvPicPr>
          <p:cNvPr id="5" name="Picture 4" descr="photo of Yolanda Cooper" title="photo of Yolanda Cooper"/>
          <p:cNvPicPr>
            <a:picLocks noChangeAspect="1"/>
          </p:cNvPicPr>
          <p:nvPr/>
        </p:nvPicPr>
        <p:blipFill>
          <a:blip r:embed="rId4"/>
          <a:stretch>
            <a:fillRect/>
          </a:stretch>
        </p:blipFill>
        <p:spPr>
          <a:xfrm>
            <a:off x="5037337" y="1264746"/>
            <a:ext cx="1778883" cy="2063505"/>
          </a:xfrm>
          <a:prstGeom prst="rect">
            <a:avLst/>
          </a:prstGeom>
          <a:ln>
            <a:noFill/>
          </a:ln>
          <a:effectLst>
            <a:outerShdw blurRad="292100" dist="139700" dir="2700000" algn="tl" rotWithShape="0">
              <a:srgbClr val="333333">
                <a:alpha val="65000"/>
              </a:srgbClr>
            </a:outerShdw>
          </a:effectLst>
        </p:spPr>
      </p:pic>
      <p:sp>
        <p:nvSpPr>
          <p:cNvPr id="12" name="TextBox 11"/>
          <p:cNvSpPr txBox="1"/>
          <p:nvPr/>
        </p:nvSpPr>
        <p:spPr>
          <a:xfrm>
            <a:off x="5146457" y="3308546"/>
            <a:ext cx="1702963" cy="646331"/>
          </a:xfrm>
          <a:prstGeom prst="rect">
            <a:avLst/>
          </a:prstGeom>
          <a:noFill/>
        </p:spPr>
        <p:txBody>
          <a:bodyPr wrap="square" rtlCol="0">
            <a:spAutoFit/>
          </a:bodyPr>
          <a:lstStyle/>
          <a:p>
            <a:r>
              <a:rPr lang="en-US" dirty="0"/>
              <a:t>Yolanda Cooper,</a:t>
            </a:r>
          </a:p>
          <a:p>
            <a:r>
              <a:rPr lang="en-US" dirty="0"/>
              <a:t>Emory</a:t>
            </a:r>
          </a:p>
        </p:txBody>
      </p:sp>
      <p:pic>
        <p:nvPicPr>
          <p:cNvPr id="6" name="Picture 5" descr="photo of Wayne Crocker" title="photo of Wayne Crocker"/>
          <p:cNvPicPr>
            <a:picLocks noChangeAspect="1"/>
          </p:cNvPicPr>
          <p:nvPr/>
        </p:nvPicPr>
        <p:blipFill rotWithShape="1">
          <a:blip r:embed="rId5">
            <a:extLst>
              <a:ext uri="{BEBA8EAE-BF5A-486C-A8C5-ECC9F3942E4B}">
                <a14:imgProps xmlns:a14="http://schemas.microsoft.com/office/drawing/2010/main">
                  <a14:imgLayer r:embed="rId6">
                    <a14:imgEffect>
                      <a14:brightnessContrast bright="40000" contrast="-40000"/>
                    </a14:imgEffect>
                  </a14:imgLayer>
                </a14:imgProps>
              </a:ext>
            </a:extLst>
          </a:blip>
          <a:srcRect l="12755" r="12776" b="34886"/>
          <a:stretch/>
        </p:blipFill>
        <p:spPr>
          <a:xfrm>
            <a:off x="8521960" y="1019262"/>
            <a:ext cx="1742977" cy="2286000"/>
          </a:xfrm>
          <a:prstGeom prst="rect">
            <a:avLst/>
          </a:prstGeom>
          <a:ln>
            <a:noFill/>
          </a:ln>
          <a:effectLst>
            <a:outerShdw blurRad="292100" dist="139700" dir="2700000" algn="tl" rotWithShape="0">
              <a:srgbClr val="333333">
                <a:alpha val="65000"/>
              </a:srgbClr>
            </a:outerShdw>
          </a:effectLst>
        </p:spPr>
      </p:pic>
      <p:sp>
        <p:nvSpPr>
          <p:cNvPr id="13" name="TextBox 12"/>
          <p:cNvSpPr txBox="1"/>
          <p:nvPr/>
        </p:nvSpPr>
        <p:spPr>
          <a:xfrm>
            <a:off x="8625701" y="3303827"/>
            <a:ext cx="1818900" cy="923330"/>
          </a:xfrm>
          <a:prstGeom prst="rect">
            <a:avLst/>
          </a:prstGeom>
          <a:noFill/>
        </p:spPr>
        <p:txBody>
          <a:bodyPr wrap="square" rtlCol="0">
            <a:spAutoFit/>
          </a:bodyPr>
          <a:lstStyle/>
          <a:p>
            <a:r>
              <a:rPr lang="en-US" dirty="0"/>
              <a:t>Wayne Crocker,</a:t>
            </a:r>
          </a:p>
          <a:p>
            <a:r>
              <a:rPr lang="en-US" dirty="0"/>
              <a:t>Petersburg Public Library, VA</a:t>
            </a:r>
          </a:p>
        </p:txBody>
      </p:sp>
      <p:pic>
        <p:nvPicPr>
          <p:cNvPr id="7" name="Picture 6" descr="photo of Lorraine J. Haricombe" title="photo of Lorraine J. Haricombe"/>
          <p:cNvPicPr>
            <a:picLocks noChangeAspect="1"/>
          </p:cNvPicPr>
          <p:nvPr/>
        </p:nvPicPr>
        <p:blipFill>
          <a:blip r:embed="rId7"/>
          <a:stretch>
            <a:fillRect/>
          </a:stretch>
        </p:blipFill>
        <p:spPr>
          <a:xfrm>
            <a:off x="88083" y="3289862"/>
            <a:ext cx="1524000" cy="2286000"/>
          </a:xfrm>
          <a:prstGeom prst="rect">
            <a:avLst/>
          </a:prstGeom>
          <a:ln>
            <a:noFill/>
          </a:ln>
          <a:effectLst>
            <a:outerShdw blurRad="292100" dist="139700" dir="2700000" algn="tl" rotWithShape="0">
              <a:srgbClr val="333333">
                <a:alpha val="65000"/>
              </a:srgbClr>
            </a:outerShdw>
          </a:effectLst>
        </p:spPr>
      </p:pic>
      <p:sp>
        <p:nvSpPr>
          <p:cNvPr id="14" name="TextBox 13"/>
          <p:cNvSpPr txBox="1"/>
          <p:nvPr/>
        </p:nvSpPr>
        <p:spPr>
          <a:xfrm>
            <a:off x="-6829" y="5600172"/>
            <a:ext cx="2358143" cy="646331"/>
          </a:xfrm>
          <a:prstGeom prst="rect">
            <a:avLst/>
          </a:prstGeom>
          <a:noFill/>
        </p:spPr>
        <p:txBody>
          <a:bodyPr wrap="square" rtlCol="0">
            <a:spAutoFit/>
          </a:bodyPr>
          <a:lstStyle/>
          <a:p>
            <a:r>
              <a:rPr lang="en-US" dirty="0"/>
              <a:t>Lorraine J. </a:t>
            </a:r>
            <a:r>
              <a:rPr lang="en-US" dirty="0" err="1"/>
              <a:t>Haricombe</a:t>
            </a:r>
            <a:r>
              <a:rPr lang="en-US" dirty="0"/>
              <a:t>, Univ. of Texas, Austin</a:t>
            </a:r>
          </a:p>
        </p:txBody>
      </p:sp>
      <p:pic>
        <p:nvPicPr>
          <p:cNvPr id="8" name="Picture 7" descr="photo of Michele Klein-Fedyshin" title="photo of Michele Klein-Fedyshin"/>
          <p:cNvPicPr>
            <a:picLocks noChangeAspect="1"/>
          </p:cNvPicPr>
          <p:nvPr/>
        </p:nvPicPr>
        <p:blipFill rotWithShape="1">
          <a:blip r:embed="rId8"/>
          <a:srcRect l="30994" t="-254" r="17069" b="254"/>
          <a:stretch/>
        </p:blipFill>
        <p:spPr>
          <a:xfrm>
            <a:off x="3390305" y="3274255"/>
            <a:ext cx="1610905" cy="2286000"/>
          </a:xfrm>
          <a:prstGeom prst="rect">
            <a:avLst/>
          </a:prstGeom>
          <a:ln>
            <a:noFill/>
          </a:ln>
          <a:effectLst>
            <a:outerShdw blurRad="292100" dist="139700" dir="2700000" algn="tl" rotWithShape="0">
              <a:srgbClr val="333333">
                <a:alpha val="65000"/>
              </a:srgbClr>
            </a:outerShdw>
          </a:effectLst>
        </p:spPr>
      </p:pic>
      <p:sp>
        <p:nvSpPr>
          <p:cNvPr id="15" name="TextBox 14"/>
          <p:cNvSpPr txBox="1"/>
          <p:nvPr/>
        </p:nvSpPr>
        <p:spPr>
          <a:xfrm>
            <a:off x="3032675" y="5600172"/>
            <a:ext cx="2754603" cy="646331"/>
          </a:xfrm>
          <a:prstGeom prst="rect">
            <a:avLst/>
          </a:prstGeom>
          <a:noFill/>
        </p:spPr>
        <p:txBody>
          <a:bodyPr wrap="square" rtlCol="0">
            <a:spAutoFit/>
          </a:bodyPr>
          <a:lstStyle/>
          <a:p>
            <a:r>
              <a:rPr lang="en-US" dirty="0"/>
              <a:t>Michele Klein-</a:t>
            </a:r>
            <a:r>
              <a:rPr lang="en-US" dirty="0" err="1"/>
              <a:t>Fedyshin</a:t>
            </a:r>
            <a:r>
              <a:rPr lang="en-US" dirty="0"/>
              <a:t>,</a:t>
            </a:r>
          </a:p>
          <a:p>
            <a:r>
              <a:rPr lang="en-US" dirty="0"/>
              <a:t>Univ. of Pittsburgh</a:t>
            </a:r>
          </a:p>
        </p:txBody>
      </p:sp>
      <p:pic>
        <p:nvPicPr>
          <p:cNvPr id="9" name="Picture 8" descr="photo of John A. Kunze" title="photo of John A. Kunze"/>
          <p:cNvPicPr>
            <a:picLocks noChangeAspect="1"/>
          </p:cNvPicPr>
          <p:nvPr/>
        </p:nvPicPr>
        <p:blipFill>
          <a:blip r:embed="rId9"/>
          <a:stretch>
            <a:fillRect/>
          </a:stretch>
        </p:blipFill>
        <p:spPr>
          <a:xfrm>
            <a:off x="6866561" y="3307659"/>
            <a:ext cx="1634133" cy="2286000"/>
          </a:xfrm>
          <a:prstGeom prst="rect">
            <a:avLst/>
          </a:prstGeom>
          <a:ln>
            <a:noFill/>
          </a:ln>
          <a:effectLst>
            <a:outerShdw blurRad="292100" dist="139700" dir="2700000" algn="tl" rotWithShape="0">
              <a:srgbClr val="333333">
                <a:alpha val="65000"/>
              </a:srgbClr>
            </a:outerShdw>
          </a:effectLst>
        </p:spPr>
      </p:pic>
      <p:sp>
        <p:nvSpPr>
          <p:cNvPr id="16" name="TextBox 15"/>
          <p:cNvSpPr txBox="1"/>
          <p:nvPr/>
        </p:nvSpPr>
        <p:spPr>
          <a:xfrm>
            <a:off x="6951638" y="5600172"/>
            <a:ext cx="2481609" cy="646331"/>
          </a:xfrm>
          <a:prstGeom prst="rect">
            <a:avLst/>
          </a:prstGeom>
          <a:noFill/>
        </p:spPr>
        <p:txBody>
          <a:bodyPr wrap="square" rtlCol="0">
            <a:spAutoFit/>
          </a:bodyPr>
          <a:lstStyle/>
          <a:p>
            <a:r>
              <a:rPr lang="en-US" dirty="0"/>
              <a:t>John A. </a:t>
            </a:r>
            <a:r>
              <a:rPr lang="en-US" dirty="0" err="1"/>
              <a:t>Kunze</a:t>
            </a:r>
            <a:r>
              <a:rPr lang="en-US" dirty="0"/>
              <a:t>, </a:t>
            </a:r>
          </a:p>
          <a:p>
            <a:r>
              <a:rPr lang="en-US" dirty="0"/>
              <a:t>California Digital Library</a:t>
            </a:r>
          </a:p>
        </p:txBody>
      </p:sp>
      <p:pic>
        <p:nvPicPr>
          <p:cNvPr id="10" name="Picture 9" descr="photo of Neil Rambo" title="photo of Neil Rambo"/>
          <p:cNvPicPr>
            <a:picLocks noChangeAspect="1"/>
          </p:cNvPicPr>
          <p:nvPr/>
        </p:nvPicPr>
        <p:blipFill>
          <a:blip r:embed="rId10"/>
          <a:stretch>
            <a:fillRect/>
          </a:stretch>
        </p:blipFill>
        <p:spPr>
          <a:xfrm>
            <a:off x="10339368" y="3305795"/>
            <a:ext cx="1714500" cy="2286000"/>
          </a:xfrm>
          <a:prstGeom prst="rect">
            <a:avLst/>
          </a:prstGeom>
          <a:ln>
            <a:noFill/>
          </a:ln>
          <a:effectLst>
            <a:outerShdw blurRad="292100" dist="139700" dir="2700000" algn="tl" rotWithShape="0">
              <a:srgbClr val="333333">
                <a:alpha val="65000"/>
              </a:srgbClr>
            </a:outerShdw>
          </a:effectLst>
        </p:spPr>
      </p:pic>
      <p:sp>
        <p:nvSpPr>
          <p:cNvPr id="17" name="TextBox 16"/>
          <p:cNvSpPr txBox="1"/>
          <p:nvPr/>
        </p:nvSpPr>
        <p:spPr>
          <a:xfrm>
            <a:off x="10447526" y="5600172"/>
            <a:ext cx="1498184" cy="646331"/>
          </a:xfrm>
          <a:prstGeom prst="rect">
            <a:avLst/>
          </a:prstGeom>
          <a:noFill/>
        </p:spPr>
        <p:txBody>
          <a:bodyPr wrap="square" rtlCol="0">
            <a:spAutoFit/>
          </a:bodyPr>
          <a:lstStyle/>
          <a:p>
            <a:r>
              <a:rPr lang="en-US" dirty="0"/>
              <a:t>Neil Rambo,</a:t>
            </a:r>
          </a:p>
          <a:p>
            <a:r>
              <a:rPr lang="en-US" dirty="0"/>
              <a:t>NYU</a:t>
            </a:r>
          </a:p>
        </p:txBody>
      </p:sp>
    </p:spTree>
    <p:extLst>
      <p:ext uri="{BB962C8B-B14F-4D97-AF65-F5344CB8AC3E}">
        <p14:creationId xmlns:p14="http://schemas.microsoft.com/office/powerpoint/2010/main" val="2759800242"/>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Picture of NLM  Exhibit Hall " title="NLM  Exhibit Hall"/>
          <p:cNvPicPr>
            <a:picLocks noChangeAspect="1"/>
          </p:cNvPicPr>
          <p:nvPr/>
        </p:nvPicPr>
        <p:blipFill rotWithShape="1">
          <a:blip r:embed="rId2"/>
          <a:srcRect r="10708" b="9091"/>
          <a:stretch/>
        </p:blipFill>
        <p:spPr>
          <a:xfrm>
            <a:off x="20" y="10"/>
            <a:ext cx="12191980" cy="6857990"/>
          </a:xfrm>
          <a:prstGeom prst="rect">
            <a:avLst/>
          </a:prstGeom>
        </p:spPr>
      </p:pic>
      <p:sp>
        <p:nvSpPr>
          <p:cNvPr id="17" name="Rectangle 8" descr="NLM  Exhibit Hall schedule" title="NLM  Exhibit Hall schedule"/>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a:off x="336884" y="321176"/>
            <a:ext cx="7197772" cy="5896743"/>
          </a:xfrm>
          <a:prstGeom prst="rect">
            <a:avLst/>
          </a:prstGeom>
          <a:solidFill>
            <a:schemeClr val="bg1">
              <a:alpha val="90000"/>
            </a:schemeClr>
          </a:solidFill>
          <a:ln w="127000" cap="sq" cmpd="thinThick">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594804" y="640263"/>
            <a:ext cx="6619811" cy="1344975"/>
          </a:xfrm>
        </p:spPr>
        <p:txBody>
          <a:bodyPr>
            <a:normAutofit/>
          </a:bodyPr>
          <a:lstStyle/>
          <a:p>
            <a:r>
              <a:rPr lang="en-US" sz="4000" dirty="0"/>
              <a:t>NLM in the Exhibit Hall today</a:t>
            </a:r>
          </a:p>
        </p:txBody>
      </p:sp>
      <p:sp>
        <p:nvSpPr>
          <p:cNvPr id="3" name="Content Placeholder 2"/>
          <p:cNvSpPr>
            <a:spLocks noGrp="1"/>
          </p:cNvSpPr>
          <p:nvPr>
            <p:ph idx="1"/>
          </p:nvPr>
        </p:nvSpPr>
        <p:spPr>
          <a:xfrm>
            <a:off x="594109" y="2121763"/>
            <a:ext cx="6620505" cy="3773010"/>
          </a:xfrm>
        </p:spPr>
        <p:txBody>
          <a:bodyPr>
            <a:normAutofit/>
          </a:bodyPr>
          <a:lstStyle/>
          <a:p>
            <a:pPr fontAlgn="ctr"/>
            <a:r>
              <a:rPr lang="en-US" sz="2400" dirty="0"/>
              <a:t>12:30 pm - NLM and the future of data science</a:t>
            </a:r>
          </a:p>
          <a:p>
            <a:pPr fontAlgn="ctr"/>
            <a:r>
              <a:rPr lang="en-US" sz="2400" dirty="0"/>
              <a:t>1:30 pm - Get PubMed Data with E-utilities</a:t>
            </a:r>
          </a:p>
          <a:p>
            <a:pPr fontAlgn="ctr"/>
            <a:r>
              <a:rPr lang="en-US" sz="2400" dirty="0"/>
              <a:t>2:00 pm - Redesigned citation management to better serve PubMed  users</a:t>
            </a:r>
          </a:p>
          <a:p>
            <a:pPr fontAlgn="ctr"/>
            <a:r>
              <a:rPr lang="en-US" sz="2400" dirty="0"/>
              <a:t>2:30 pm - Meet &amp; Greet with Deputy Director Betsy Humphreys</a:t>
            </a:r>
          </a:p>
          <a:p>
            <a:pPr fontAlgn="ctr"/>
            <a:r>
              <a:rPr lang="en-US" sz="2400" dirty="0"/>
              <a:t>2:30 pm - Helping users find more resources through </a:t>
            </a:r>
            <a:r>
              <a:rPr lang="en-US" sz="2400" dirty="0" err="1"/>
              <a:t>LinkOut</a:t>
            </a:r>
            <a:endParaRPr lang="en-US" sz="2400" dirty="0"/>
          </a:p>
        </p:txBody>
      </p:sp>
    </p:spTree>
    <p:extLst>
      <p:ext uri="{BB962C8B-B14F-4D97-AF65-F5344CB8AC3E}">
        <p14:creationId xmlns:p14="http://schemas.microsoft.com/office/powerpoint/2010/main" val="1664789206"/>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7647"/>
            <a:ext cx="10515600" cy="1325563"/>
          </a:xfrm>
        </p:spPr>
        <p:txBody>
          <a:bodyPr/>
          <a:lstStyle/>
          <a:p>
            <a:r>
              <a:rPr lang="en-US" baseline="0" dirty="0"/>
              <a:t>NLM and RML Staff</a:t>
            </a:r>
            <a:endParaRPr lang="en-US" dirty="0"/>
          </a:p>
        </p:txBody>
      </p:sp>
      <p:pic>
        <p:nvPicPr>
          <p:cNvPr id="6" name="Picture 5" descr="Screenshot of the National Library of Medicine Website" title="NLM and RML Staff"/>
          <p:cNvPicPr>
            <a:picLocks noChangeAspect="1"/>
          </p:cNvPicPr>
          <p:nvPr/>
        </p:nvPicPr>
        <p:blipFill>
          <a:blip r:embed="rId2"/>
          <a:stretch>
            <a:fillRect/>
          </a:stretch>
        </p:blipFill>
        <p:spPr>
          <a:xfrm>
            <a:off x="465231" y="1095376"/>
            <a:ext cx="7503046" cy="4210270"/>
          </a:xfrm>
          <a:prstGeom prst="rect">
            <a:avLst/>
          </a:prstGeom>
          <a:ln>
            <a:noFill/>
          </a:ln>
          <a:effectLst>
            <a:outerShdw blurRad="292100" dist="139700" dir="2700000" algn="tl" rotWithShape="0">
              <a:srgbClr val="333333">
                <a:alpha val="65000"/>
              </a:srgbClr>
            </a:outerShdw>
          </a:effectLst>
        </p:spPr>
      </p:pic>
      <p:pic>
        <p:nvPicPr>
          <p:cNvPr id="4" name="Picture 3" descr="Regional Medical Libraries U.S. map" title="Regional Medical Libraries"/>
          <p:cNvPicPr>
            <a:picLocks noChangeAspect="1"/>
          </p:cNvPicPr>
          <p:nvPr/>
        </p:nvPicPr>
        <p:blipFill>
          <a:blip r:embed="rId3"/>
          <a:stretch>
            <a:fillRect/>
          </a:stretch>
        </p:blipFill>
        <p:spPr>
          <a:xfrm>
            <a:off x="5787436" y="2339163"/>
            <a:ext cx="5857310" cy="3631083"/>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792260256"/>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Questions?</a:t>
            </a:r>
          </a:p>
        </p:txBody>
      </p:sp>
      <p:pic>
        <p:nvPicPr>
          <p:cNvPr id="6" name="Picture 2" descr="MLA 17 poster. Retrieved from&#10;http://www.mlanet.org/media/media/dzczqdts.jpg" title="MLA 17"/>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8346565" y="5422002"/>
            <a:ext cx="3547729" cy="1274964"/>
          </a:xfrm>
          <a:prstGeom prst="rect">
            <a:avLst/>
          </a:prstGeom>
          <a:ln>
            <a:noFill/>
          </a:ln>
          <a:effectLst>
            <a:outerShdw blurRad="292100" dist="139700" dir="2700000" algn="tl" rotWithShape="0">
              <a:srgbClr val="333333">
                <a:alpha val="65000"/>
              </a:srgbClr>
            </a:outerShdw>
          </a:effectLst>
          <a:extLst>
            <a:ext uri="{909E8E84-426E-40DD-AFC4-6F175D3DCCD1}">
              <a14:hiddenFill xmlns:a14="http://schemas.microsoft.com/office/drawing/2010/main">
                <a:solidFill>
                  <a:srgbClr val="FFFFFF"/>
                </a:solidFill>
              </a14:hiddenFill>
            </a:ext>
          </a:extLst>
        </p:spPr>
      </p:pic>
      <p:pic>
        <p:nvPicPr>
          <p:cNvPr id="2" name="Picture 1" descr="Picture of penguins " title="Questions"/>
          <p:cNvPicPr>
            <a:picLocks noChangeAspect="1"/>
          </p:cNvPicPr>
          <p:nvPr/>
        </p:nvPicPr>
        <p:blipFill>
          <a:blip r:embed="rId4"/>
          <a:stretch>
            <a:fillRect/>
          </a:stretch>
        </p:blipFill>
        <p:spPr>
          <a:xfrm>
            <a:off x="21267" y="10633"/>
            <a:ext cx="8027518" cy="6071191"/>
          </a:xfrm>
          <a:prstGeom prst="rect">
            <a:avLst/>
          </a:prstGeom>
          <a:ln>
            <a:noFill/>
          </a:ln>
          <a:effectLst>
            <a:outerShdw blurRad="292100" dist="139700" dir="2700000" algn="tl" rotWithShape="0">
              <a:srgbClr val="333333">
                <a:alpha val="65000"/>
              </a:srgbClr>
            </a:outerShdw>
          </a:effectLst>
        </p:spPr>
      </p:pic>
      <p:sp>
        <p:nvSpPr>
          <p:cNvPr id="3" name="Rectangle 2"/>
          <p:cNvSpPr/>
          <p:nvPr/>
        </p:nvSpPr>
        <p:spPr>
          <a:xfrm>
            <a:off x="7230970" y="2110837"/>
            <a:ext cx="4471930" cy="1200329"/>
          </a:xfrm>
          <a:prstGeom prst="rect">
            <a:avLst/>
          </a:prstGeom>
        </p:spPr>
        <p:style>
          <a:lnRef idx="0">
            <a:schemeClr val="dk1"/>
          </a:lnRef>
          <a:fillRef idx="3">
            <a:schemeClr val="dk1"/>
          </a:fillRef>
          <a:effectRef idx="3">
            <a:schemeClr val="dk1"/>
          </a:effectRef>
          <a:fontRef idx="minor">
            <a:schemeClr val="lt1"/>
          </a:fontRef>
        </p:style>
        <p:txBody>
          <a:bodyPr wrap="none" lIns="91440" tIns="45720" rIns="91440" bIns="45720">
            <a:spAutoFit/>
          </a:bodyPr>
          <a:lstStyle/>
          <a:p>
            <a:pPr algn="ctr"/>
            <a:r>
              <a:rPr lang="en-US" sz="7200" b="1" dirty="0">
                <a:ln w="10160">
                  <a:solidFill>
                    <a:schemeClr val="accent5"/>
                  </a:solidFill>
                  <a:prstDash val="solid"/>
                </a:ln>
                <a:solidFill>
                  <a:srgbClr val="FFFFFF"/>
                </a:solidFill>
                <a:effectLst>
                  <a:outerShdw blurRad="38100" dist="22860" dir="5400000" algn="tl" rotWithShape="0">
                    <a:srgbClr val="000000">
                      <a:alpha val="30000"/>
                    </a:srgbClr>
                  </a:outerShdw>
                </a:effectLst>
              </a:rPr>
              <a:t>Questions?</a:t>
            </a:r>
          </a:p>
        </p:txBody>
      </p:sp>
    </p:spTree>
    <p:extLst>
      <p:ext uri="{BB962C8B-B14F-4D97-AF65-F5344CB8AC3E}">
        <p14:creationId xmlns:p14="http://schemas.microsoft.com/office/powerpoint/2010/main" val="1063888444"/>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ct:contentTypeSchema xmlns:ct="http://schemas.microsoft.com/office/2006/metadata/contentType" xmlns:ma="http://schemas.microsoft.com/office/2006/metadata/properties/metaAttributes" ct:_="" ma:_="" ma:contentTypeName="Document" ma:contentTypeID="0x0101006AFF512F4C91FF41B667E19CCF6970B9" ma:contentTypeVersion="0" ma:contentTypeDescription="Create a new document." ma:contentTypeScope="" ma:versionID="8c7477aba02c1456e813a31b45edebe9">
  <xsd:schema xmlns:xsd="http://www.w3.org/2001/XMLSchema" xmlns:xs="http://www.w3.org/2001/XMLSchema" xmlns:p="http://schemas.microsoft.com/office/2006/metadata/properties" targetNamespace="http://schemas.microsoft.com/office/2006/metadata/properties" ma:root="true" ma:fieldsID="1b05d82d297216baf5b26c55225140df">
    <xsd:element name="properties">
      <xsd:complexType>
        <xsd:sequence>
          <xsd:element name="documentManagement">
            <xsd:complexType>
              <xsd:all/>
            </xsd:complexType>
          </xsd:element>
        </xsd:sequence>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C82B0D03-2AD9-4ABB-BF27-EFDCD2608BFE}">
  <ds:schemaRefs>
    <ds:schemaRef ds:uri="http://schemas.microsoft.com/sharepoint/v3/contenttype/forms"/>
  </ds:schemaRefs>
</ds:datastoreItem>
</file>

<file path=customXml/itemProps2.xml><?xml version="1.0" encoding="utf-8"?>
<ds:datastoreItem xmlns:ds="http://schemas.openxmlformats.org/officeDocument/2006/customXml" ds:itemID="{C7ABDCD2-C2FC-4AC1-A20E-1C0FFF5A7268}">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openxmlformats.org/package/2006/metadata/core-properties"/>
    <ds:schemaRef ds:uri="http://purl.org/dc/elements/1.1/"/>
    <ds:schemaRef ds:uri="http://purl.org/dc/terms/"/>
    <ds:schemaRef ds:uri="http://schemas.microsoft.com/internal/obd"/>
    <ds:schemaRef ds:uri="http://schemas.microsoft.com/office/infopath/2007/PartnerControls"/>
  </ds:schemaRefs>
</ds:datastoreItem>
</file>

<file path=customXml/itemProps3.xml><?xml version="1.0" encoding="utf-8"?>
<ds:datastoreItem xmlns:ds="http://schemas.openxmlformats.org/officeDocument/2006/customXml" ds:itemID="{0A7C0E4A-55AF-4DC0-8584-76D7E4D6A9E0}">
  <ds:schemaRefs>
    <ds:schemaRef ds:uri="http://purl.org/dc/elements/1.1/"/>
    <ds:schemaRef ds:uri="http://purl.org/dc/terms/"/>
    <ds:schemaRef ds:uri="http://schemas.microsoft.com/office/2006/documentManagement/types"/>
    <ds:schemaRef ds:uri="http://www.w3.org/XML/1998/namespace"/>
    <ds:schemaRef ds:uri="http://purl.org/dc/dcmitype/"/>
    <ds:schemaRef ds:uri="http://schemas.openxmlformats.org/package/2006/metadata/core-properties"/>
    <ds:schemaRef ds:uri="http://schemas.microsoft.com/office/infopath/2007/PartnerControls"/>
    <ds:schemaRef ds:uri="http://schemas.microsoft.com/office/2006/metadata/properties"/>
  </ds:schemaRefs>
</ds:datastoreItem>
</file>

<file path=docProps/app.xml><?xml version="1.0" encoding="utf-8"?>
<Properties xmlns="http://schemas.openxmlformats.org/officeDocument/2006/extended-properties" xmlns:vt="http://schemas.openxmlformats.org/officeDocument/2006/docPropsVTypes">
  <Template/>
  <TotalTime>5236</TotalTime>
  <Words>3710</Words>
  <Application>Microsoft Office PowerPoint</Application>
  <PresentationFormat>Widescreen</PresentationFormat>
  <Paragraphs>547</Paragraphs>
  <Slides>58</Slides>
  <Notes>30</Notes>
  <HiddenSlides>0</HiddenSlides>
  <MMClips>0</MMClips>
  <ScaleCrop>false</ScaleCrop>
  <HeadingPairs>
    <vt:vector size="6" baseType="variant">
      <vt:variant>
        <vt:lpstr>Fonts Used</vt:lpstr>
      </vt:variant>
      <vt:variant>
        <vt:i4>7</vt:i4>
      </vt:variant>
      <vt:variant>
        <vt:lpstr>Theme</vt:lpstr>
      </vt:variant>
      <vt:variant>
        <vt:i4>2</vt:i4>
      </vt:variant>
      <vt:variant>
        <vt:lpstr>Slide Titles</vt:lpstr>
      </vt:variant>
      <vt:variant>
        <vt:i4>58</vt:i4>
      </vt:variant>
    </vt:vector>
  </HeadingPairs>
  <TitlesOfParts>
    <vt:vector size="67" baseType="lpstr">
      <vt:lpstr>Arial</vt:lpstr>
      <vt:lpstr>Calibri</vt:lpstr>
      <vt:lpstr>Calibri Light</vt:lpstr>
      <vt:lpstr>Courier New</vt:lpstr>
      <vt:lpstr>Franklin Gothic Demi Cond</vt:lpstr>
      <vt:lpstr>Tahoma</vt:lpstr>
      <vt:lpstr>Times New Roman</vt:lpstr>
      <vt:lpstr>Office Theme</vt:lpstr>
      <vt:lpstr>1_Office Theme</vt:lpstr>
      <vt:lpstr>National Library of Medicine Update</vt:lpstr>
      <vt:lpstr>Patricia Flatley Brennan, RN, PhD Director, National Library of Medicine Interim NIH Associate Director for Data Science </vt:lpstr>
      <vt:lpstr>Daniel R. Masys, MD Co-Chair, NLM Board of Regents Strategic Planning Committee  Affiliate Professor, Biomedical and Health Informatics, University of Washington School of Medicine</vt:lpstr>
      <vt:lpstr>Charting the future: NLM 2016-17 Strategic Planning  Update </vt:lpstr>
      <vt:lpstr>Screenshot of the UW biomedical informatics in Sequim, Washington</vt:lpstr>
      <vt:lpstr>NLM Strategic Planning Timeline</vt:lpstr>
      <vt:lpstr>Planning process schema</vt:lpstr>
      <vt:lpstr>Working group chairs</vt:lpstr>
      <vt:lpstr>Combined Roster: 65 working group participants, </vt:lpstr>
      <vt:lpstr>Combined Roster, cont’d</vt:lpstr>
      <vt:lpstr>Emerging Themes from Working Groups (Discussions, not necessarily recommendations at this point)</vt:lpstr>
      <vt:lpstr>Working Group Soundbites</vt:lpstr>
      <vt:lpstr>NLM Strategic Planning Timeline, cont’d</vt:lpstr>
      <vt:lpstr>Amanda J. Wilson, MSLS Head, National Network Coordinating Office of the National Network of Libraries of Medicine</vt:lpstr>
      <vt:lpstr>National Network of Libraries of Medicine</vt:lpstr>
      <vt:lpstr>National Network of Libraries of Medicine </vt:lpstr>
      <vt:lpstr>Thank you Elaine Martin and Jean Shipman!</vt:lpstr>
      <vt:lpstr>NNLM Structure</vt:lpstr>
      <vt:lpstr>Introducing NNLM Resources for Data-Driven Discovery</vt:lpstr>
      <vt:lpstr>NER eScience Portal for Librarians contributors</vt:lpstr>
      <vt:lpstr>NNLM Research Data management working gropu</vt:lpstr>
      <vt:lpstr>PublicLibrary Association web site</vt:lpstr>
      <vt:lpstr>NIH All of Us Research Program</vt:lpstr>
      <vt:lpstr>NLM web site</vt:lpstr>
      <vt:lpstr>edlib nlm courses</vt:lpstr>
      <vt:lpstr>Continuing the Documentation of NNLM History </vt:lpstr>
      <vt:lpstr>NNLM certificate</vt:lpstr>
      <vt:lpstr>Joyce E.B. Backus, MSLS Associate Director for Library Operations</vt:lpstr>
      <vt:lpstr>Inaugural Michael E. DeBakey Lecture in the History of Medicine</vt:lpstr>
      <vt:lpstr>NLM Digital Collections</vt:lpstr>
      <vt:lpstr>Born Digital Content </vt:lpstr>
      <vt:lpstr>Images of America:   US National Library of Medicine</vt:lpstr>
      <vt:lpstr>NLM-driven Data Science Research</vt:lpstr>
      <vt:lpstr>Unique NLM Grant Programs</vt:lpstr>
      <vt:lpstr>NLM-driven Data Management Curriculum Resources</vt:lpstr>
      <vt:lpstr>TCC BD2K training coordinating center</vt:lpstr>
      <vt:lpstr>NLM Associate Fellows</vt:lpstr>
      <vt:lpstr>Preprints and Other Interim Research Products  Hot off (and in) the Press</vt:lpstr>
      <vt:lpstr>Responses to Request for Information (RFI)</vt:lpstr>
      <vt:lpstr>Preprints and other interim research products</vt:lpstr>
      <vt:lpstr>Citation Standards</vt:lpstr>
      <vt:lpstr>PubMed displaying Conflict of Interest Statements</vt:lpstr>
      <vt:lpstr>PubMed displaying Conflict of Interest Statements </vt:lpstr>
      <vt:lpstr>LinkOut to Institutional Repositories</vt:lpstr>
      <vt:lpstr>LinkOut to Institutional Repositories </vt:lpstr>
      <vt:lpstr>ClinicalTrials.gov</vt:lpstr>
      <vt:lpstr>FDAAA/Final Rule  Overview</vt:lpstr>
      <vt:lpstr>MedlinePlus Reaches 1000 Topics</vt:lpstr>
      <vt:lpstr>MedlinePlus Reaches 1000 Topics </vt:lpstr>
      <vt:lpstr>AIDSinfo and AIDSinfo spanish</vt:lpstr>
      <vt:lpstr>PowerPoint Presentation</vt:lpstr>
      <vt:lpstr>Advice and guidance from the library community</vt:lpstr>
      <vt:lpstr>Strategic Planning Panel: I. Role of NLM in Advancing Data Science, Open Science, and Biomedical Informatics</vt:lpstr>
      <vt:lpstr>Strategic Planning Panel: III.  Role of the NLM in supporting the public’s health: clinical systems, public health systems and services, and personal health</vt:lpstr>
      <vt:lpstr>Strategic Planning Panel: IV. Role of NLM in Building Collections to Support Discovery and Health in the 21st Century</vt:lpstr>
      <vt:lpstr>NLM in the Exhibit Hall today</vt:lpstr>
      <vt:lpstr>NLM and RML Staff</vt:lpstr>
      <vt:lpstr>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Microsoft Office User</dc:creator>
  <cp:lastModifiedBy>Herron, Mary (NIH/NLM) [E]</cp:lastModifiedBy>
  <cp:revision>225</cp:revision>
  <cp:lastPrinted>2017-02-08T12:36:23Z</cp:lastPrinted>
  <dcterms:created xsi:type="dcterms:W3CDTF">2017-02-06T16:33:29Z</dcterms:created>
  <dcterms:modified xsi:type="dcterms:W3CDTF">2017-06-05T19:01:09Z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0x0101006AFF512F4C91FF41B667E19CCF6970B9</vt:lpwstr>
  </property>
</Properties>
</file>