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3"/>
  </p:notesMasterIdLst>
  <p:handoutMasterIdLst>
    <p:handoutMasterId r:id="rId64"/>
  </p:handoutMasterIdLst>
  <p:sldIdLst>
    <p:sldId id="300" r:id="rId5"/>
    <p:sldId id="335" r:id="rId6"/>
    <p:sldId id="403" r:id="rId7"/>
    <p:sldId id="404" r:id="rId8"/>
    <p:sldId id="405" r:id="rId9"/>
    <p:sldId id="406" r:id="rId10"/>
    <p:sldId id="407" r:id="rId11"/>
    <p:sldId id="408" r:id="rId12"/>
    <p:sldId id="409" r:id="rId13"/>
    <p:sldId id="410" r:id="rId14"/>
    <p:sldId id="411" r:id="rId15"/>
    <p:sldId id="457" r:id="rId16"/>
    <p:sldId id="412" r:id="rId17"/>
    <p:sldId id="413" r:id="rId18"/>
    <p:sldId id="414" r:id="rId19"/>
    <p:sldId id="317" r:id="rId20"/>
    <p:sldId id="415" r:id="rId21"/>
    <p:sldId id="416" r:id="rId22"/>
    <p:sldId id="417" r:id="rId23"/>
    <p:sldId id="418" r:id="rId24"/>
    <p:sldId id="419" r:id="rId25"/>
    <p:sldId id="420" r:id="rId26"/>
    <p:sldId id="421" r:id="rId27"/>
    <p:sldId id="422" r:id="rId28"/>
    <p:sldId id="423" r:id="rId29"/>
    <p:sldId id="424" r:id="rId30"/>
    <p:sldId id="425" r:id="rId31"/>
    <p:sldId id="426" r:id="rId32"/>
    <p:sldId id="427" r:id="rId33"/>
    <p:sldId id="428" r:id="rId34"/>
    <p:sldId id="429" r:id="rId35"/>
    <p:sldId id="430" r:id="rId36"/>
    <p:sldId id="431" r:id="rId37"/>
    <p:sldId id="432" r:id="rId38"/>
    <p:sldId id="433" r:id="rId39"/>
    <p:sldId id="434" r:id="rId40"/>
    <p:sldId id="435" r:id="rId41"/>
    <p:sldId id="436" r:id="rId42"/>
    <p:sldId id="437" r:id="rId43"/>
    <p:sldId id="438" r:id="rId44"/>
    <p:sldId id="439" r:id="rId45"/>
    <p:sldId id="440" r:id="rId46"/>
    <p:sldId id="441" r:id="rId47"/>
    <p:sldId id="442" r:id="rId48"/>
    <p:sldId id="443" r:id="rId49"/>
    <p:sldId id="444" r:id="rId50"/>
    <p:sldId id="445" r:id="rId51"/>
    <p:sldId id="448" r:id="rId52"/>
    <p:sldId id="449" r:id="rId53"/>
    <p:sldId id="450" r:id="rId54"/>
    <p:sldId id="451" r:id="rId55"/>
    <p:sldId id="452" r:id="rId56"/>
    <p:sldId id="453" r:id="rId57"/>
    <p:sldId id="454" r:id="rId58"/>
    <p:sldId id="455" r:id="rId59"/>
    <p:sldId id="456" r:id="rId60"/>
    <p:sldId id="446" r:id="rId61"/>
    <p:sldId id="447"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65385" autoAdjust="0"/>
  </p:normalViewPr>
  <p:slideViewPr>
    <p:cSldViewPr snapToGrid="0" snapToObjects="1">
      <p:cViewPr varScale="1">
        <p:scale>
          <a:sx n="75" d="100"/>
          <a:sy n="75" d="100"/>
        </p:scale>
        <p:origin x="420" y="54"/>
      </p:cViewPr>
      <p:guideLst>
        <p:guide orient="horz" pos="2160"/>
        <p:guide pos="3840"/>
      </p:guideLst>
    </p:cSldViewPr>
  </p:slideViewPr>
  <p:outlineViewPr>
    <p:cViewPr>
      <p:scale>
        <a:sx n="33" d="100"/>
        <a:sy n="33" d="100"/>
      </p:scale>
      <p:origin x="0" y="-12282"/>
    </p:cViewPr>
  </p:outlineViewPr>
  <p:notesTextViewPr>
    <p:cViewPr>
      <p:scale>
        <a:sx n="1" d="1"/>
        <a:sy n="1" d="1"/>
      </p:scale>
      <p:origin x="0" y="0"/>
    </p:cViewPr>
  </p:notesTextViewPr>
  <p:sorterViewPr>
    <p:cViewPr>
      <p:scale>
        <a:sx n="110" d="100"/>
        <a:sy n="110" d="100"/>
      </p:scale>
      <p:origin x="0" y="-1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diagrams/_rels/data1.xml.rels><?xml version="1.0" encoding="UTF-8" standalone="yes"?>
<Relationships xmlns="http://schemas.openxmlformats.org/package/2006/relationships"><Relationship Id="rId1" Type="http://schemas.openxmlformats.org/officeDocument/2006/relationships/image" Target="../media/image7.jpeg"/></Relationships>
</file>

<file path=ppt/diagrams/_rels/data2.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97DCF-E4B2-4FA0-8349-2C19C30C8DED}" type="doc">
      <dgm:prSet loTypeId="urn:microsoft.com/office/officeart/2005/8/layout/hList7" loCatId="relationship" qsTypeId="urn:microsoft.com/office/officeart/2005/8/quickstyle/simple1" qsCatId="simple" csTypeId="urn:microsoft.com/office/officeart/2005/8/colors/colorful1" csCatId="colorful" phldr="1"/>
      <dgm:spPr/>
      <dgm:t>
        <a:bodyPr/>
        <a:lstStyle/>
        <a:p>
          <a:endParaRPr lang="en-US"/>
        </a:p>
      </dgm:t>
    </dgm:pt>
    <dgm:pt modelId="{EF25E0F7-5C96-45BD-902B-A37BED8BBFB4}">
      <dgm:prSet phldrT="[Text]"/>
      <dgm:spPr>
        <a:solidFill>
          <a:srgbClr val="E69E2A"/>
        </a:solidFill>
      </dgm:spPr>
      <dgm:t>
        <a:bodyPr/>
        <a:lstStyle/>
        <a:p>
          <a:endParaRPr lang="en-US" b="1" dirty="0">
            <a:latin typeface="Verdana" panose="020B0604030504040204" pitchFamily="34" charset="0"/>
            <a:ea typeface="Verdana" panose="020B0604030504040204" pitchFamily="34" charset="0"/>
            <a:cs typeface="Verdana" panose="020B0604030504040204" pitchFamily="34" charset="0"/>
          </a:endParaRPr>
        </a:p>
        <a:p>
          <a:r>
            <a:rPr lang="en-US" b="1" i="0" dirty="0">
              <a:latin typeface="Arial" panose="020B0604020202020204" pitchFamily="34" charset="0"/>
              <a:ea typeface="Verdana" panose="020B0604030504040204" pitchFamily="34" charset="0"/>
              <a:cs typeface="Arial" panose="020B0604020202020204" pitchFamily="34" charset="0"/>
            </a:rPr>
            <a:t>Reach more people in more ways through enhanced dissemination</a:t>
          </a:r>
          <a:br>
            <a:rPr lang="en-US" b="1" i="0" dirty="0">
              <a:latin typeface="Arial" panose="020B0604020202020204" pitchFamily="34" charset="0"/>
              <a:ea typeface="Verdana" panose="020B0604030504040204" pitchFamily="34" charset="0"/>
              <a:cs typeface="Arial" panose="020B0604020202020204" pitchFamily="34" charset="0"/>
            </a:rPr>
          </a:br>
          <a:r>
            <a:rPr lang="en-US" b="1" i="0" dirty="0">
              <a:latin typeface="Arial" panose="020B0604020202020204" pitchFamily="34" charset="0"/>
              <a:ea typeface="Verdana" panose="020B0604030504040204" pitchFamily="34" charset="0"/>
              <a:cs typeface="Arial" panose="020B0604020202020204" pitchFamily="34" charset="0"/>
            </a:rPr>
            <a:t>and engagement</a:t>
          </a:r>
        </a:p>
      </dgm:t>
      <dgm:extLst>
        <a:ext uri="{E40237B7-FDA0-4F09-8148-C483321AD2D9}">
          <dgm14:cNvPr xmlns:dgm14="http://schemas.microsoft.com/office/drawing/2010/diagram" id="0" name="" descr="image of a tree with the text:  Goal 2:  Reach more people in more ways through enhanced dissemination and engagement" title="Reach more people in more ways through enhanced dissemination and engagement"/>
        </a:ext>
      </dgm:extLst>
    </dgm:pt>
    <dgm:pt modelId="{EB014769-9047-406D-B83C-C052C3610EF8}" type="parTrans" cxnId="{270B31B0-9FDA-49A2-9FA7-82B14EF40BF8}">
      <dgm:prSet/>
      <dgm:spPr/>
      <dgm:t>
        <a:bodyPr/>
        <a:lstStyle/>
        <a:p>
          <a:endParaRPr lang="en-US"/>
        </a:p>
      </dgm:t>
    </dgm:pt>
    <dgm:pt modelId="{BC4B8148-398E-4CB9-BBE5-B7DC84AFBAA2}" type="sibTrans" cxnId="{270B31B0-9FDA-49A2-9FA7-82B14EF40BF8}">
      <dgm:prSet/>
      <dgm:spPr/>
      <dgm:t>
        <a:bodyPr/>
        <a:lstStyle/>
        <a:p>
          <a:endParaRPr lang="en-US"/>
        </a:p>
      </dgm:t>
    </dgm:pt>
    <dgm:pt modelId="{033D5A72-E8A4-4A0C-8E59-A4F5AF8EA121}" type="pres">
      <dgm:prSet presAssocID="{68397DCF-E4B2-4FA0-8349-2C19C30C8DED}" presName="Name0" presStyleCnt="0">
        <dgm:presLayoutVars>
          <dgm:dir/>
          <dgm:resizeHandles val="exact"/>
        </dgm:presLayoutVars>
      </dgm:prSet>
      <dgm:spPr/>
    </dgm:pt>
    <dgm:pt modelId="{8685FBF5-8426-4AEB-8F3E-D05A804DA39F}" type="pres">
      <dgm:prSet presAssocID="{68397DCF-E4B2-4FA0-8349-2C19C30C8DED}" presName="fgShape" presStyleLbl="fgShp" presStyleIdx="0" presStyleCnt="1"/>
      <dgm:spPr>
        <a:noFill/>
        <a:ln>
          <a:noFill/>
        </a:ln>
      </dgm:spPr>
    </dgm:pt>
    <dgm:pt modelId="{1A1DCF5A-0C36-41A8-A39C-51A6CB945AA2}" type="pres">
      <dgm:prSet presAssocID="{68397DCF-E4B2-4FA0-8349-2C19C30C8DED}" presName="linComp" presStyleCnt="0"/>
      <dgm:spPr/>
    </dgm:pt>
    <dgm:pt modelId="{BEFE8D63-8443-4CCF-8645-143BA71D2FBE}" type="pres">
      <dgm:prSet presAssocID="{EF25E0F7-5C96-45BD-902B-A37BED8BBFB4}" presName="compNode" presStyleCnt="0"/>
      <dgm:spPr/>
    </dgm:pt>
    <dgm:pt modelId="{DC271198-DBFE-4FE8-A8DE-72353A4C860A}" type="pres">
      <dgm:prSet presAssocID="{EF25E0F7-5C96-45BD-902B-A37BED8BBFB4}" presName="bkgdShape" presStyleLbl="node1" presStyleIdx="0" presStyleCnt="1" custScaleX="114305" custLinFactNeighborX="35840"/>
      <dgm:spPr/>
    </dgm:pt>
    <dgm:pt modelId="{BF19DC33-B190-4AC6-AFA4-7790C4907606}" type="pres">
      <dgm:prSet presAssocID="{EF25E0F7-5C96-45BD-902B-A37BED8BBFB4}" presName="nodeTx" presStyleLbl="node1" presStyleIdx="0" presStyleCnt="1">
        <dgm:presLayoutVars>
          <dgm:bulletEnabled val="1"/>
        </dgm:presLayoutVars>
      </dgm:prSet>
      <dgm:spPr/>
    </dgm:pt>
    <dgm:pt modelId="{DB52ED1F-C71E-4293-A355-6A2710E7CC12}" type="pres">
      <dgm:prSet presAssocID="{EF25E0F7-5C96-45BD-902B-A37BED8BBFB4}" presName="invisiNode" presStyleLbl="node1" presStyleIdx="0" presStyleCnt="1"/>
      <dgm:spPr/>
    </dgm:pt>
    <dgm:pt modelId="{8113FB95-26D3-42EB-9CE7-38BE7DC56557}" type="pres">
      <dgm:prSet presAssocID="{EF25E0F7-5C96-45BD-902B-A37BED8BBFB4}" presName="imagNode"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extLst>
        <a:ext uri="{E40237B7-FDA0-4F09-8148-C483321AD2D9}">
          <dgm14:cNvPr xmlns:dgm14="http://schemas.microsoft.com/office/drawing/2010/diagram" id="0" name="" descr="image of a tree" title="Image of a tree"/>
        </a:ext>
      </dgm:extLst>
    </dgm:pt>
  </dgm:ptLst>
  <dgm:cxnLst>
    <dgm:cxn modelId="{81110E12-41AB-4424-B523-15A4B751D9B0}" type="presOf" srcId="{68397DCF-E4B2-4FA0-8349-2C19C30C8DED}" destId="{033D5A72-E8A4-4A0C-8E59-A4F5AF8EA121}" srcOrd="0" destOrd="0" presId="urn:microsoft.com/office/officeart/2005/8/layout/hList7"/>
    <dgm:cxn modelId="{69719A34-7519-4C3F-900D-5D8AE5925641}" type="presOf" srcId="{EF25E0F7-5C96-45BD-902B-A37BED8BBFB4}" destId="{BF19DC33-B190-4AC6-AFA4-7790C4907606}" srcOrd="1" destOrd="0" presId="urn:microsoft.com/office/officeart/2005/8/layout/hList7"/>
    <dgm:cxn modelId="{A1D176AE-946B-4889-997E-51AF1C0D5936}" type="presOf" srcId="{EF25E0F7-5C96-45BD-902B-A37BED8BBFB4}" destId="{DC271198-DBFE-4FE8-A8DE-72353A4C860A}" srcOrd="0" destOrd="0" presId="urn:microsoft.com/office/officeart/2005/8/layout/hList7"/>
    <dgm:cxn modelId="{270B31B0-9FDA-49A2-9FA7-82B14EF40BF8}" srcId="{68397DCF-E4B2-4FA0-8349-2C19C30C8DED}" destId="{EF25E0F7-5C96-45BD-902B-A37BED8BBFB4}" srcOrd="0" destOrd="0" parTransId="{EB014769-9047-406D-B83C-C052C3610EF8}" sibTransId="{BC4B8148-398E-4CB9-BBE5-B7DC84AFBAA2}"/>
    <dgm:cxn modelId="{960D8B75-FE4B-43C5-92CF-908B154CDA97}" type="presParOf" srcId="{033D5A72-E8A4-4A0C-8E59-A4F5AF8EA121}" destId="{8685FBF5-8426-4AEB-8F3E-D05A804DA39F}" srcOrd="0" destOrd="0" presId="urn:microsoft.com/office/officeart/2005/8/layout/hList7"/>
    <dgm:cxn modelId="{F6B66082-ACA9-4B78-8CF6-12DC0E17532B}" type="presParOf" srcId="{033D5A72-E8A4-4A0C-8E59-A4F5AF8EA121}" destId="{1A1DCF5A-0C36-41A8-A39C-51A6CB945AA2}" srcOrd="1" destOrd="0" presId="urn:microsoft.com/office/officeart/2005/8/layout/hList7"/>
    <dgm:cxn modelId="{8967A0FE-75A1-44E3-87DE-5801F3B7FF49}" type="presParOf" srcId="{1A1DCF5A-0C36-41A8-A39C-51A6CB945AA2}" destId="{BEFE8D63-8443-4CCF-8645-143BA71D2FBE}" srcOrd="0" destOrd="0" presId="urn:microsoft.com/office/officeart/2005/8/layout/hList7"/>
    <dgm:cxn modelId="{59A93B4F-4794-4448-8418-C17D601205D5}" type="presParOf" srcId="{BEFE8D63-8443-4CCF-8645-143BA71D2FBE}" destId="{DC271198-DBFE-4FE8-A8DE-72353A4C860A}" srcOrd="0" destOrd="0" presId="urn:microsoft.com/office/officeart/2005/8/layout/hList7"/>
    <dgm:cxn modelId="{96E8010D-16E3-4AF0-B6AC-4AA55FF8814E}" type="presParOf" srcId="{BEFE8D63-8443-4CCF-8645-143BA71D2FBE}" destId="{BF19DC33-B190-4AC6-AFA4-7790C4907606}" srcOrd="1" destOrd="0" presId="urn:microsoft.com/office/officeart/2005/8/layout/hList7"/>
    <dgm:cxn modelId="{A6332FC7-DA57-4C78-8269-1A92BD8318F2}" type="presParOf" srcId="{BEFE8D63-8443-4CCF-8645-143BA71D2FBE}" destId="{DB52ED1F-C71E-4293-A355-6A2710E7CC12}" srcOrd="2" destOrd="0" presId="urn:microsoft.com/office/officeart/2005/8/layout/hList7"/>
    <dgm:cxn modelId="{86A2060C-A707-488D-BD3A-566D7F6DADA3}" type="presParOf" srcId="{BEFE8D63-8443-4CCF-8645-143BA71D2FBE}" destId="{8113FB95-26D3-42EB-9CE7-38BE7DC5655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97DCF-E4B2-4FA0-8349-2C19C30C8DED}" type="doc">
      <dgm:prSet loTypeId="urn:microsoft.com/office/officeart/2005/8/layout/hList7" loCatId="relationship" qsTypeId="urn:microsoft.com/office/officeart/2005/8/quickstyle/simple1" qsCatId="simple" csTypeId="urn:microsoft.com/office/officeart/2005/8/colors/colorful1" csCatId="colorful" phldr="1"/>
      <dgm:spPr/>
    </dgm:pt>
    <dgm:pt modelId="{9C2C0D15-4697-477F-82C3-E19AF4E44F2F}">
      <dgm:prSet phldrT="[Text]" custT="1"/>
      <dgm:spPr>
        <a:solidFill>
          <a:srgbClr val="F2C51E"/>
        </a:solidFill>
      </dgm:spPr>
      <dgm:t>
        <a:bodyPr/>
        <a:lstStyle/>
        <a:p>
          <a:pPr>
            <a:spcAft>
              <a:spcPts val="840"/>
            </a:spcAft>
          </a:pPr>
          <a:r>
            <a:rPr lang="en-US" sz="2400" b="1" i="0" dirty="0">
              <a:latin typeface="Arial" panose="020B0604020202020204" pitchFamily="34" charset="0"/>
              <a:ea typeface="Verdana" panose="020B0604030504040204" pitchFamily="34" charset="0"/>
              <a:cs typeface="Arial" panose="020B0604020202020204" pitchFamily="34" charset="0"/>
            </a:rPr>
            <a:t>Build a workforce</a:t>
          </a:r>
          <a:br>
            <a:rPr lang="en-US" sz="2400" b="1" i="0" dirty="0">
              <a:latin typeface="Arial" panose="020B0604020202020204" pitchFamily="34" charset="0"/>
              <a:ea typeface="Verdana" panose="020B0604030504040204" pitchFamily="34" charset="0"/>
              <a:cs typeface="Arial" panose="020B0604020202020204" pitchFamily="34" charset="0"/>
            </a:rPr>
          </a:br>
          <a:r>
            <a:rPr lang="en-US" sz="2400" b="1" i="0" dirty="0">
              <a:latin typeface="Arial" panose="020B0604020202020204" pitchFamily="34" charset="0"/>
              <a:ea typeface="Verdana" panose="020B0604030504040204" pitchFamily="34" charset="0"/>
              <a:cs typeface="Arial" panose="020B0604020202020204" pitchFamily="34" charset="0"/>
            </a:rPr>
            <a:t>for data-driven</a:t>
          </a:r>
          <a:br>
            <a:rPr lang="en-US" sz="2400" b="1" i="0" dirty="0">
              <a:latin typeface="Arial" panose="020B0604020202020204" pitchFamily="34" charset="0"/>
              <a:ea typeface="Verdana" panose="020B0604030504040204" pitchFamily="34" charset="0"/>
              <a:cs typeface="Arial" panose="020B0604020202020204" pitchFamily="34" charset="0"/>
            </a:rPr>
          </a:br>
          <a:r>
            <a:rPr lang="en-US" sz="2400" b="1" i="0" dirty="0">
              <a:latin typeface="Arial" panose="020B0604020202020204" pitchFamily="34" charset="0"/>
              <a:ea typeface="Verdana" panose="020B0604030504040204" pitchFamily="34" charset="0"/>
              <a:cs typeface="Arial" panose="020B0604020202020204" pitchFamily="34" charset="0"/>
            </a:rPr>
            <a:t>research and health</a:t>
          </a:r>
        </a:p>
      </dgm:t>
      <dgm:extLst>
        <a:ext uri="{E40237B7-FDA0-4F09-8148-C483321AD2D9}">
          <dgm14:cNvPr xmlns:dgm14="http://schemas.microsoft.com/office/drawing/2010/diagram" id="0" name="" descr="Goal 3&#10;3.1 Expand and enhance research training for biomedical informatics and data science&#10;3.2 Assure data science and open science proficiency&#10;3.3 Increase workforce diversity&#10;3.4 Engage the next generation and promote data literacy&#10;" title="Build a workforce for data-driven research and health"/>
        </a:ext>
      </dgm:extLst>
    </dgm:pt>
    <dgm:pt modelId="{04BED35E-5713-4CBE-9B36-B44C56D21922}" type="parTrans" cxnId="{F3F496DA-689E-47D0-8CB9-D61E184E0D18}">
      <dgm:prSet/>
      <dgm:spPr/>
      <dgm:t>
        <a:bodyPr/>
        <a:lstStyle/>
        <a:p>
          <a:endParaRPr lang="en-US" sz="1400"/>
        </a:p>
      </dgm:t>
    </dgm:pt>
    <dgm:pt modelId="{D8107913-853D-409A-B82A-4A963022073E}" type="sibTrans" cxnId="{F3F496DA-689E-47D0-8CB9-D61E184E0D18}">
      <dgm:prSet/>
      <dgm:spPr/>
      <dgm:t>
        <a:bodyPr/>
        <a:lstStyle/>
        <a:p>
          <a:endParaRPr lang="en-US" sz="1400"/>
        </a:p>
      </dgm:t>
    </dgm:pt>
    <dgm:pt modelId="{033D5A72-E8A4-4A0C-8E59-A4F5AF8EA121}" type="pres">
      <dgm:prSet presAssocID="{68397DCF-E4B2-4FA0-8349-2C19C30C8DED}" presName="Name0" presStyleCnt="0">
        <dgm:presLayoutVars>
          <dgm:dir/>
          <dgm:resizeHandles val="exact"/>
        </dgm:presLayoutVars>
      </dgm:prSet>
      <dgm:spPr/>
    </dgm:pt>
    <dgm:pt modelId="{8685FBF5-8426-4AEB-8F3E-D05A804DA39F}" type="pres">
      <dgm:prSet presAssocID="{68397DCF-E4B2-4FA0-8349-2C19C30C8DED}" presName="fgShape" presStyleLbl="fgShp" presStyleIdx="0" presStyleCnt="1"/>
      <dgm:spPr>
        <a:noFill/>
        <a:ln>
          <a:noFill/>
        </a:ln>
      </dgm:spPr>
    </dgm:pt>
    <dgm:pt modelId="{1A1DCF5A-0C36-41A8-A39C-51A6CB945AA2}" type="pres">
      <dgm:prSet presAssocID="{68397DCF-E4B2-4FA0-8349-2C19C30C8DED}" presName="linComp" presStyleCnt="0"/>
      <dgm:spPr/>
    </dgm:pt>
    <dgm:pt modelId="{1D4AFEC3-1EF2-4080-B69B-D2AE9AF36803}" type="pres">
      <dgm:prSet presAssocID="{9C2C0D15-4697-477F-82C3-E19AF4E44F2F}" presName="compNode" presStyleCnt="0"/>
      <dgm:spPr/>
    </dgm:pt>
    <dgm:pt modelId="{6762A0B7-D95D-4482-BB3D-68BA9E3BFF2E}" type="pres">
      <dgm:prSet presAssocID="{9C2C0D15-4697-477F-82C3-E19AF4E44F2F}" presName="bkgdShape" presStyleLbl="node1" presStyleIdx="0" presStyleCnt="1" custLinFactNeighborX="1961"/>
      <dgm:spPr/>
    </dgm:pt>
    <dgm:pt modelId="{84B1873E-021B-4894-B6BC-9D24389A6E6D}" type="pres">
      <dgm:prSet presAssocID="{9C2C0D15-4697-477F-82C3-E19AF4E44F2F}" presName="nodeTx" presStyleLbl="node1" presStyleIdx="0" presStyleCnt="1">
        <dgm:presLayoutVars>
          <dgm:bulletEnabled val="1"/>
        </dgm:presLayoutVars>
      </dgm:prSet>
      <dgm:spPr/>
    </dgm:pt>
    <dgm:pt modelId="{A69251A0-E7F8-4CF8-802E-1AE268C4C602}" type="pres">
      <dgm:prSet presAssocID="{9C2C0D15-4697-477F-82C3-E19AF4E44F2F}" presName="invisiNode" presStyleLbl="node1" presStyleIdx="0" presStyleCnt="1"/>
      <dgm:spPr/>
    </dgm:pt>
    <dgm:pt modelId="{B254CCDC-43FF-4ACF-B8AD-74B2B1B4CA51}" type="pres">
      <dgm:prSet presAssocID="{9C2C0D15-4697-477F-82C3-E19AF4E44F2F}" presName="imagNode"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image of a man holding a cell phone" title="image of a man holding a cell phone"/>
        </a:ext>
      </dgm:extLst>
    </dgm:pt>
  </dgm:ptLst>
  <dgm:cxnLst>
    <dgm:cxn modelId="{81110E12-41AB-4424-B523-15A4B751D9B0}" type="presOf" srcId="{68397DCF-E4B2-4FA0-8349-2C19C30C8DED}" destId="{033D5A72-E8A4-4A0C-8E59-A4F5AF8EA121}" srcOrd="0" destOrd="0" presId="urn:microsoft.com/office/officeart/2005/8/layout/hList7"/>
    <dgm:cxn modelId="{0DB078BC-3B5A-481B-AD14-364FC5390442}" type="presOf" srcId="{9C2C0D15-4697-477F-82C3-E19AF4E44F2F}" destId="{6762A0B7-D95D-4482-BB3D-68BA9E3BFF2E}" srcOrd="0" destOrd="0" presId="urn:microsoft.com/office/officeart/2005/8/layout/hList7"/>
    <dgm:cxn modelId="{F3F496DA-689E-47D0-8CB9-D61E184E0D18}" srcId="{68397DCF-E4B2-4FA0-8349-2C19C30C8DED}" destId="{9C2C0D15-4697-477F-82C3-E19AF4E44F2F}" srcOrd="0" destOrd="0" parTransId="{04BED35E-5713-4CBE-9B36-B44C56D21922}" sibTransId="{D8107913-853D-409A-B82A-4A963022073E}"/>
    <dgm:cxn modelId="{DDB228F5-DB94-4696-A2F4-AB388219A5C2}" type="presOf" srcId="{9C2C0D15-4697-477F-82C3-E19AF4E44F2F}" destId="{84B1873E-021B-4894-B6BC-9D24389A6E6D}" srcOrd="1" destOrd="0" presId="urn:microsoft.com/office/officeart/2005/8/layout/hList7"/>
    <dgm:cxn modelId="{960D8B75-FE4B-43C5-92CF-908B154CDA97}" type="presParOf" srcId="{033D5A72-E8A4-4A0C-8E59-A4F5AF8EA121}" destId="{8685FBF5-8426-4AEB-8F3E-D05A804DA39F}" srcOrd="0" destOrd="0" presId="urn:microsoft.com/office/officeart/2005/8/layout/hList7"/>
    <dgm:cxn modelId="{F6B66082-ACA9-4B78-8CF6-12DC0E17532B}" type="presParOf" srcId="{033D5A72-E8A4-4A0C-8E59-A4F5AF8EA121}" destId="{1A1DCF5A-0C36-41A8-A39C-51A6CB945AA2}" srcOrd="1" destOrd="0" presId="urn:microsoft.com/office/officeart/2005/8/layout/hList7"/>
    <dgm:cxn modelId="{610BD749-3CC0-4BCF-B83A-C442191562DC}" type="presParOf" srcId="{1A1DCF5A-0C36-41A8-A39C-51A6CB945AA2}" destId="{1D4AFEC3-1EF2-4080-B69B-D2AE9AF36803}" srcOrd="0" destOrd="0" presId="urn:microsoft.com/office/officeart/2005/8/layout/hList7"/>
    <dgm:cxn modelId="{CB247252-0BED-4ACC-B064-C55489AEAD75}" type="presParOf" srcId="{1D4AFEC3-1EF2-4080-B69B-D2AE9AF36803}" destId="{6762A0B7-D95D-4482-BB3D-68BA9E3BFF2E}" srcOrd="0" destOrd="0" presId="urn:microsoft.com/office/officeart/2005/8/layout/hList7"/>
    <dgm:cxn modelId="{0B53F406-75FD-40DB-AF07-9C9B256C8837}" type="presParOf" srcId="{1D4AFEC3-1EF2-4080-B69B-D2AE9AF36803}" destId="{84B1873E-021B-4894-B6BC-9D24389A6E6D}" srcOrd="1" destOrd="0" presId="urn:microsoft.com/office/officeart/2005/8/layout/hList7"/>
    <dgm:cxn modelId="{DB60966F-C5E9-4B27-9171-799BF0A5642E}" type="presParOf" srcId="{1D4AFEC3-1EF2-4080-B69B-D2AE9AF36803}" destId="{A69251A0-E7F8-4CF8-802E-1AE268C4C602}" srcOrd="2" destOrd="0" presId="urn:microsoft.com/office/officeart/2005/8/layout/hList7"/>
    <dgm:cxn modelId="{33FB0390-E10D-4084-BE35-55C47D9788AD}" type="presParOf" srcId="{1D4AFEC3-1EF2-4080-B69B-D2AE9AF36803}" destId="{B254CCDC-43FF-4ACF-B8AD-74B2B1B4CA5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44F2B4-8610-4D98-B2F2-2B69C30FDCEC}" type="doc">
      <dgm:prSet loTypeId="urn:microsoft.com/office/officeart/2005/8/layout/chevron1" loCatId="process" qsTypeId="urn:microsoft.com/office/officeart/2005/8/quickstyle/simple1" qsCatId="simple" csTypeId="urn:microsoft.com/office/officeart/2005/8/colors/accent1_2" csCatId="accent1" phldr="1"/>
      <dgm:spPr/>
    </dgm:pt>
    <dgm:pt modelId="{AEBA904B-8FFF-48BF-9886-EC45F1EBDA6D}">
      <dgm:prSet phldrT="[Text]"/>
      <dgm:spPr/>
      <dgm:t>
        <a:bodyPr/>
        <a:lstStyle/>
        <a:p>
          <a:r>
            <a:rPr lang="en-US" dirty="0"/>
            <a:t>Gather Feedback from Labs Users</a:t>
          </a:r>
        </a:p>
      </dgm:t>
    </dgm:pt>
    <dgm:pt modelId="{0F9B8656-22C8-4206-8D6C-BD16BA74C295}" type="parTrans" cxnId="{C3C3908A-7AE4-4B42-A3D5-10F30344010A}">
      <dgm:prSet/>
      <dgm:spPr/>
      <dgm:t>
        <a:bodyPr/>
        <a:lstStyle/>
        <a:p>
          <a:endParaRPr lang="en-US"/>
        </a:p>
      </dgm:t>
    </dgm:pt>
    <dgm:pt modelId="{470E0A66-285F-48FC-A1D3-9A2B36DFF917}" type="sibTrans" cxnId="{C3C3908A-7AE4-4B42-A3D5-10F30344010A}">
      <dgm:prSet/>
      <dgm:spPr/>
      <dgm:t>
        <a:bodyPr/>
        <a:lstStyle/>
        <a:p>
          <a:endParaRPr lang="en-US"/>
        </a:p>
      </dgm:t>
    </dgm:pt>
    <dgm:pt modelId="{0003D386-6368-4076-BE28-3C2EB952117F}">
      <dgm:prSet/>
      <dgm:spPr/>
      <dgm:t>
        <a:bodyPr/>
        <a:lstStyle/>
        <a:p>
          <a:r>
            <a:rPr lang="en-US" dirty="0"/>
            <a:t>18F engagement Phase I</a:t>
          </a:r>
        </a:p>
      </dgm:t>
    </dgm:pt>
    <dgm:pt modelId="{46A5B6F8-9AAA-482B-81AB-565E7A49CE4B}" type="parTrans" cxnId="{38F98ADC-F7B1-4903-9772-F3A359D78BB8}">
      <dgm:prSet/>
      <dgm:spPr/>
      <dgm:t>
        <a:bodyPr/>
        <a:lstStyle/>
        <a:p>
          <a:endParaRPr lang="en-US"/>
        </a:p>
      </dgm:t>
    </dgm:pt>
    <dgm:pt modelId="{02239196-704C-45BC-8254-94382D529101}" type="sibTrans" cxnId="{38F98ADC-F7B1-4903-9772-F3A359D78BB8}">
      <dgm:prSet/>
      <dgm:spPr/>
      <dgm:t>
        <a:bodyPr/>
        <a:lstStyle/>
        <a:p>
          <a:endParaRPr lang="en-US"/>
        </a:p>
      </dgm:t>
    </dgm:pt>
    <dgm:pt modelId="{E6E41828-C094-4428-B96A-6C1AAE18B638}">
      <dgm:prSet/>
      <dgm:spPr/>
      <dgm:t>
        <a:bodyPr/>
        <a:lstStyle/>
        <a:p>
          <a:r>
            <a:rPr lang="en-US" dirty="0"/>
            <a:t>PubMed Labs</a:t>
          </a:r>
        </a:p>
      </dgm:t>
    </dgm:pt>
    <dgm:pt modelId="{CB5E3215-C0E0-46AF-87A5-31915976B0D0}" type="parTrans" cxnId="{BC2B299E-AB8A-4AB1-991E-D16B811A862C}">
      <dgm:prSet/>
      <dgm:spPr/>
      <dgm:t>
        <a:bodyPr/>
        <a:lstStyle/>
        <a:p>
          <a:endParaRPr lang="en-US"/>
        </a:p>
      </dgm:t>
    </dgm:pt>
    <dgm:pt modelId="{68206720-BAAC-4412-B095-9FD189B0BCB4}" type="sibTrans" cxnId="{BC2B299E-AB8A-4AB1-991E-D16B811A862C}">
      <dgm:prSet/>
      <dgm:spPr/>
      <dgm:t>
        <a:bodyPr/>
        <a:lstStyle/>
        <a:p>
          <a:endParaRPr lang="en-US"/>
        </a:p>
      </dgm:t>
    </dgm:pt>
    <dgm:pt modelId="{F8A29DE7-118A-4692-BE7A-5D08FB61195B}">
      <dgm:prSet/>
      <dgm:spPr/>
      <dgm:t>
        <a:bodyPr/>
        <a:lstStyle/>
        <a:p>
          <a:r>
            <a:rPr lang="en-US" dirty="0"/>
            <a:t>Transition</a:t>
          </a:r>
        </a:p>
      </dgm:t>
    </dgm:pt>
    <dgm:pt modelId="{A0202CDB-5928-4BEA-9D5D-89BAFD95FAFC}" type="sibTrans" cxnId="{E45B2EC9-A201-449E-857F-E8496733E4C7}">
      <dgm:prSet/>
      <dgm:spPr/>
      <dgm:t>
        <a:bodyPr/>
        <a:lstStyle/>
        <a:p>
          <a:endParaRPr lang="en-US"/>
        </a:p>
      </dgm:t>
    </dgm:pt>
    <dgm:pt modelId="{016E8CAA-7124-4067-B997-4DB032BB26FA}" type="parTrans" cxnId="{E45B2EC9-A201-449E-857F-E8496733E4C7}">
      <dgm:prSet/>
      <dgm:spPr/>
      <dgm:t>
        <a:bodyPr/>
        <a:lstStyle/>
        <a:p>
          <a:endParaRPr lang="en-US"/>
        </a:p>
      </dgm:t>
    </dgm:pt>
    <dgm:pt modelId="{C8ABF8BD-5ACA-48A1-A84E-1F826C0637A4}">
      <dgm:prSet/>
      <dgm:spPr/>
      <dgm:t>
        <a:bodyPr/>
        <a:lstStyle/>
        <a:p>
          <a:r>
            <a:rPr lang="en-US" dirty="0"/>
            <a:t>Apply Designs</a:t>
          </a:r>
        </a:p>
      </dgm:t>
    </dgm:pt>
    <dgm:pt modelId="{117FF91C-0413-4C70-8BCC-44D827BA7B10}" type="sibTrans" cxnId="{1F8A1846-B8B1-4CD7-81B3-C50F4D9D1250}">
      <dgm:prSet/>
      <dgm:spPr/>
      <dgm:t>
        <a:bodyPr/>
        <a:lstStyle/>
        <a:p>
          <a:endParaRPr lang="en-US"/>
        </a:p>
      </dgm:t>
    </dgm:pt>
    <dgm:pt modelId="{25AD2EC6-215F-44A7-BC23-EA53DCE5E34D}" type="parTrans" cxnId="{1F8A1846-B8B1-4CD7-81B3-C50F4D9D1250}">
      <dgm:prSet/>
      <dgm:spPr/>
      <dgm:t>
        <a:bodyPr/>
        <a:lstStyle/>
        <a:p>
          <a:endParaRPr lang="en-US"/>
        </a:p>
      </dgm:t>
    </dgm:pt>
    <dgm:pt modelId="{1B6AC3E0-C4A1-472C-A40E-8C89FA468A06}">
      <dgm:prSet/>
      <dgm:spPr/>
      <dgm:t>
        <a:bodyPr/>
        <a:lstStyle/>
        <a:p>
          <a:r>
            <a:rPr lang="en-US" dirty="0"/>
            <a:t>18F engagement Phase II</a:t>
          </a:r>
        </a:p>
      </dgm:t>
    </dgm:pt>
    <dgm:pt modelId="{B0AAD4D2-F1C8-4342-A4B3-5736D8D8EE6C}" type="parTrans" cxnId="{A65728F3-FA1B-46D9-AD91-278CDB86F801}">
      <dgm:prSet/>
      <dgm:spPr/>
      <dgm:t>
        <a:bodyPr/>
        <a:lstStyle/>
        <a:p>
          <a:endParaRPr lang="en-US"/>
        </a:p>
      </dgm:t>
    </dgm:pt>
    <dgm:pt modelId="{806FA52A-E057-4B69-8037-809878D3A6D7}" type="sibTrans" cxnId="{A65728F3-FA1B-46D9-AD91-278CDB86F801}">
      <dgm:prSet/>
      <dgm:spPr/>
      <dgm:t>
        <a:bodyPr/>
        <a:lstStyle/>
        <a:p>
          <a:endParaRPr lang="en-US"/>
        </a:p>
      </dgm:t>
    </dgm:pt>
    <dgm:pt modelId="{660DFCC1-85D7-4D20-9F2F-C5D7FAA1F9AC}" type="pres">
      <dgm:prSet presAssocID="{0844F2B4-8610-4D98-B2F2-2B69C30FDCEC}" presName="Name0" presStyleCnt="0">
        <dgm:presLayoutVars>
          <dgm:dir/>
          <dgm:animLvl val="lvl"/>
          <dgm:resizeHandles val="exact"/>
        </dgm:presLayoutVars>
      </dgm:prSet>
      <dgm:spPr/>
    </dgm:pt>
    <dgm:pt modelId="{870B414B-CDF5-4051-82E5-3171447A9D2F}" type="pres">
      <dgm:prSet presAssocID="{E6E41828-C094-4428-B96A-6C1AAE18B638}" presName="parTxOnly" presStyleLbl="node1" presStyleIdx="0" presStyleCnt="6" custScaleX="103317">
        <dgm:presLayoutVars>
          <dgm:chMax val="0"/>
          <dgm:chPref val="0"/>
          <dgm:bulletEnabled val="1"/>
        </dgm:presLayoutVars>
      </dgm:prSet>
      <dgm:spPr/>
    </dgm:pt>
    <dgm:pt modelId="{CD0075F6-3D4F-4707-A7C7-1D77924AB50D}" type="pres">
      <dgm:prSet presAssocID="{68206720-BAAC-4412-B095-9FD189B0BCB4}" presName="parTxOnlySpace" presStyleCnt="0"/>
      <dgm:spPr/>
    </dgm:pt>
    <dgm:pt modelId="{605708A6-0917-4553-850A-1333ABD7EA59}" type="pres">
      <dgm:prSet presAssocID="{AEBA904B-8FFF-48BF-9886-EC45F1EBDA6D}" presName="parTxOnly" presStyleLbl="node1" presStyleIdx="1" presStyleCnt="6" custLinFactNeighborX="-74526" custLinFactNeighborY="0">
        <dgm:presLayoutVars>
          <dgm:chMax val="0"/>
          <dgm:chPref val="0"/>
          <dgm:bulletEnabled val="1"/>
        </dgm:presLayoutVars>
      </dgm:prSet>
      <dgm:spPr/>
    </dgm:pt>
    <dgm:pt modelId="{161F22F2-2BC4-40BC-AA6B-23429A2DE08F}" type="pres">
      <dgm:prSet presAssocID="{470E0A66-285F-48FC-A1D3-9A2B36DFF917}" presName="parTxOnlySpace" presStyleCnt="0"/>
      <dgm:spPr/>
    </dgm:pt>
    <dgm:pt modelId="{4068C0A8-1894-4ABC-8CD2-5861D7E6740A}" type="pres">
      <dgm:prSet presAssocID="{0003D386-6368-4076-BE28-3C2EB952117F}" presName="parTxOnly" presStyleLbl="node1" presStyleIdx="2" presStyleCnt="6" custLinFactX="-5444" custLinFactNeighborX="-100000" custLinFactNeighborY="253">
        <dgm:presLayoutVars>
          <dgm:chMax val="0"/>
          <dgm:chPref val="0"/>
          <dgm:bulletEnabled val="1"/>
        </dgm:presLayoutVars>
      </dgm:prSet>
      <dgm:spPr/>
    </dgm:pt>
    <dgm:pt modelId="{E152B6F1-8562-4096-B74D-BF972C5305C9}" type="pres">
      <dgm:prSet presAssocID="{02239196-704C-45BC-8254-94382D529101}" presName="parTxOnlySpace" presStyleCnt="0"/>
      <dgm:spPr/>
    </dgm:pt>
    <dgm:pt modelId="{AC82CC53-D55D-4482-9EAA-5B270F9FAED6}" type="pres">
      <dgm:prSet presAssocID="{1B6AC3E0-C4A1-472C-A40E-8C89FA468A06}" presName="parTxOnly" presStyleLbl="node1" presStyleIdx="3" presStyleCnt="6" custLinFactX="-13511" custLinFactNeighborX="-100000" custLinFactNeighborY="0">
        <dgm:presLayoutVars>
          <dgm:chMax val="0"/>
          <dgm:chPref val="0"/>
          <dgm:bulletEnabled val="1"/>
        </dgm:presLayoutVars>
      </dgm:prSet>
      <dgm:spPr/>
    </dgm:pt>
    <dgm:pt modelId="{AAB17B85-F5D9-40AE-A550-866DBE99D4A1}" type="pres">
      <dgm:prSet presAssocID="{806FA52A-E057-4B69-8037-809878D3A6D7}" presName="parTxOnlySpace" presStyleCnt="0"/>
      <dgm:spPr/>
    </dgm:pt>
    <dgm:pt modelId="{5BA833BB-9B4F-4AA6-BABB-9C073315F146}" type="pres">
      <dgm:prSet presAssocID="{C8ABF8BD-5ACA-48A1-A84E-1F826C0637A4}" presName="parTxOnly" presStyleLbl="node1" presStyleIdx="4" presStyleCnt="6" custLinFactX="-22184" custLinFactNeighborX="-100000">
        <dgm:presLayoutVars>
          <dgm:chMax val="0"/>
          <dgm:chPref val="0"/>
          <dgm:bulletEnabled val="1"/>
        </dgm:presLayoutVars>
      </dgm:prSet>
      <dgm:spPr/>
    </dgm:pt>
    <dgm:pt modelId="{5BAB4ABD-3747-4F70-B236-6AAB09525AF6}" type="pres">
      <dgm:prSet presAssocID="{117FF91C-0413-4C70-8BCC-44D827BA7B10}" presName="parTxOnlySpace" presStyleCnt="0"/>
      <dgm:spPr/>
    </dgm:pt>
    <dgm:pt modelId="{82481297-31D5-4F6A-A6F2-D49911494EC5}" type="pres">
      <dgm:prSet presAssocID="{F8A29DE7-118A-4692-BE7A-5D08FB61195B}" presName="parTxOnly" presStyleLbl="node1" presStyleIdx="5" presStyleCnt="6" custScaleX="103945" custLinFactX="-30933" custLinFactNeighborX="-100000">
        <dgm:presLayoutVars>
          <dgm:chMax val="0"/>
          <dgm:chPref val="0"/>
          <dgm:bulletEnabled val="1"/>
        </dgm:presLayoutVars>
      </dgm:prSet>
      <dgm:spPr/>
    </dgm:pt>
  </dgm:ptLst>
  <dgm:cxnLst>
    <dgm:cxn modelId="{6338D406-DD14-DF47-8617-27FC93EA9575}" type="presOf" srcId="{AEBA904B-8FFF-48BF-9886-EC45F1EBDA6D}" destId="{605708A6-0917-4553-850A-1333ABD7EA59}" srcOrd="0" destOrd="0" presId="urn:microsoft.com/office/officeart/2005/8/layout/chevron1"/>
    <dgm:cxn modelId="{D1EC751C-0E76-964B-88D3-BBFBAE240605}" type="presOf" srcId="{C8ABF8BD-5ACA-48A1-A84E-1F826C0637A4}" destId="{5BA833BB-9B4F-4AA6-BABB-9C073315F146}" srcOrd="0" destOrd="0" presId="urn:microsoft.com/office/officeart/2005/8/layout/chevron1"/>
    <dgm:cxn modelId="{EF83D625-4E5F-CE4F-8257-5B980E6B65A9}" type="presOf" srcId="{0844F2B4-8610-4D98-B2F2-2B69C30FDCEC}" destId="{660DFCC1-85D7-4D20-9F2F-C5D7FAA1F9AC}" srcOrd="0" destOrd="0" presId="urn:microsoft.com/office/officeart/2005/8/layout/chevron1"/>
    <dgm:cxn modelId="{81E19D38-4EDD-534E-A1A5-889B671C8233}" type="presOf" srcId="{E6E41828-C094-4428-B96A-6C1AAE18B638}" destId="{870B414B-CDF5-4051-82E5-3171447A9D2F}" srcOrd="0" destOrd="0" presId="urn:microsoft.com/office/officeart/2005/8/layout/chevron1"/>
    <dgm:cxn modelId="{1F8A1846-B8B1-4CD7-81B3-C50F4D9D1250}" srcId="{0844F2B4-8610-4D98-B2F2-2B69C30FDCEC}" destId="{C8ABF8BD-5ACA-48A1-A84E-1F826C0637A4}" srcOrd="4" destOrd="0" parTransId="{25AD2EC6-215F-44A7-BC23-EA53DCE5E34D}" sibTransId="{117FF91C-0413-4C70-8BCC-44D827BA7B10}"/>
    <dgm:cxn modelId="{D8FC0447-D369-E440-975C-36332A209CEF}" type="presOf" srcId="{0003D386-6368-4076-BE28-3C2EB952117F}" destId="{4068C0A8-1894-4ABC-8CD2-5861D7E6740A}" srcOrd="0" destOrd="0" presId="urn:microsoft.com/office/officeart/2005/8/layout/chevron1"/>
    <dgm:cxn modelId="{2165A57E-B113-7B47-BA7D-8709F624CB53}" type="presOf" srcId="{F8A29DE7-118A-4692-BE7A-5D08FB61195B}" destId="{82481297-31D5-4F6A-A6F2-D49911494EC5}" srcOrd="0" destOrd="0" presId="urn:microsoft.com/office/officeart/2005/8/layout/chevron1"/>
    <dgm:cxn modelId="{C3C3908A-7AE4-4B42-A3D5-10F30344010A}" srcId="{0844F2B4-8610-4D98-B2F2-2B69C30FDCEC}" destId="{AEBA904B-8FFF-48BF-9886-EC45F1EBDA6D}" srcOrd="1" destOrd="0" parTransId="{0F9B8656-22C8-4206-8D6C-BD16BA74C295}" sibTransId="{470E0A66-285F-48FC-A1D3-9A2B36DFF917}"/>
    <dgm:cxn modelId="{BC2B299E-AB8A-4AB1-991E-D16B811A862C}" srcId="{0844F2B4-8610-4D98-B2F2-2B69C30FDCEC}" destId="{E6E41828-C094-4428-B96A-6C1AAE18B638}" srcOrd="0" destOrd="0" parTransId="{CB5E3215-C0E0-46AF-87A5-31915976B0D0}" sibTransId="{68206720-BAAC-4412-B095-9FD189B0BCB4}"/>
    <dgm:cxn modelId="{E45B2EC9-A201-449E-857F-E8496733E4C7}" srcId="{0844F2B4-8610-4D98-B2F2-2B69C30FDCEC}" destId="{F8A29DE7-118A-4692-BE7A-5D08FB61195B}" srcOrd="5" destOrd="0" parTransId="{016E8CAA-7124-4067-B997-4DB032BB26FA}" sibTransId="{A0202CDB-5928-4BEA-9D5D-89BAFD95FAFC}"/>
    <dgm:cxn modelId="{38F98ADC-F7B1-4903-9772-F3A359D78BB8}" srcId="{0844F2B4-8610-4D98-B2F2-2B69C30FDCEC}" destId="{0003D386-6368-4076-BE28-3C2EB952117F}" srcOrd="2" destOrd="0" parTransId="{46A5B6F8-9AAA-482B-81AB-565E7A49CE4B}" sibTransId="{02239196-704C-45BC-8254-94382D529101}"/>
    <dgm:cxn modelId="{A65728F3-FA1B-46D9-AD91-278CDB86F801}" srcId="{0844F2B4-8610-4D98-B2F2-2B69C30FDCEC}" destId="{1B6AC3E0-C4A1-472C-A40E-8C89FA468A06}" srcOrd="3" destOrd="0" parTransId="{B0AAD4D2-F1C8-4342-A4B3-5736D8D8EE6C}" sibTransId="{806FA52A-E057-4B69-8037-809878D3A6D7}"/>
    <dgm:cxn modelId="{8A1283FA-FFE0-0D45-B5C4-67C96D85A221}" type="presOf" srcId="{1B6AC3E0-C4A1-472C-A40E-8C89FA468A06}" destId="{AC82CC53-D55D-4482-9EAA-5B270F9FAED6}" srcOrd="0" destOrd="0" presId="urn:microsoft.com/office/officeart/2005/8/layout/chevron1"/>
    <dgm:cxn modelId="{479205C5-0040-C14A-8D33-F628D6F1B494}" type="presParOf" srcId="{660DFCC1-85D7-4D20-9F2F-C5D7FAA1F9AC}" destId="{870B414B-CDF5-4051-82E5-3171447A9D2F}" srcOrd="0" destOrd="0" presId="urn:microsoft.com/office/officeart/2005/8/layout/chevron1"/>
    <dgm:cxn modelId="{B7783482-FA4E-7642-8F84-E4F84D32B5F6}" type="presParOf" srcId="{660DFCC1-85D7-4D20-9F2F-C5D7FAA1F9AC}" destId="{CD0075F6-3D4F-4707-A7C7-1D77924AB50D}" srcOrd="1" destOrd="0" presId="urn:microsoft.com/office/officeart/2005/8/layout/chevron1"/>
    <dgm:cxn modelId="{B9D56FDA-E419-D249-BDF2-4987AA17AE29}" type="presParOf" srcId="{660DFCC1-85D7-4D20-9F2F-C5D7FAA1F9AC}" destId="{605708A6-0917-4553-850A-1333ABD7EA59}" srcOrd="2" destOrd="0" presId="urn:microsoft.com/office/officeart/2005/8/layout/chevron1"/>
    <dgm:cxn modelId="{A7E3F0BA-8380-474E-BC73-59B0D73CA1D7}" type="presParOf" srcId="{660DFCC1-85D7-4D20-9F2F-C5D7FAA1F9AC}" destId="{161F22F2-2BC4-40BC-AA6B-23429A2DE08F}" srcOrd="3" destOrd="0" presId="urn:microsoft.com/office/officeart/2005/8/layout/chevron1"/>
    <dgm:cxn modelId="{10CD0080-277C-174B-B1AA-6B3C330EE658}" type="presParOf" srcId="{660DFCC1-85D7-4D20-9F2F-C5D7FAA1F9AC}" destId="{4068C0A8-1894-4ABC-8CD2-5861D7E6740A}" srcOrd="4" destOrd="0" presId="urn:microsoft.com/office/officeart/2005/8/layout/chevron1"/>
    <dgm:cxn modelId="{9526A59F-2C35-644C-95BE-DB85D2CDA4DA}" type="presParOf" srcId="{660DFCC1-85D7-4D20-9F2F-C5D7FAA1F9AC}" destId="{E152B6F1-8562-4096-B74D-BF972C5305C9}" srcOrd="5" destOrd="0" presId="urn:microsoft.com/office/officeart/2005/8/layout/chevron1"/>
    <dgm:cxn modelId="{F1C91398-BA29-1F42-A902-6ED172BEBB53}" type="presParOf" srcId="{660DFCC1-85D7-4D20-9F2F-C5D7FAA1F9AC}" destId="{AC82CC53-D55D-4482-9EAA-5B270F9FAED6}" srcOrd="6" destOrd="0" presId="urn:microsoft.com/office/officeart/2005/8/layout/chevron1"/>
    <dgm:cxn modelId="{C102F267-69C0-7145-9740-B58CEEC0C740}" type="presParOf" srcId="{660DFCC1-85D7-4D20-9F2F-C5D7FAA1F9AC}" destId="{AAB17B85-F5D9-40AE-A550-866DBE99D4A1}" srcOrd="7" destOrd="0" presId="urn:microsoft.com/office/officeart/2005/8/layout/chevron1"/>
    <dgm:cxn modelId="{F7D8F9E0-8BCA-3343-8EE2-FD10B9CE4C38}" type="presParOf" srcId="{660DFCC1-85D7-4D20-9F2F-C5D7FAA1F9AC}" destId="{5BA833BB-9B4F-4AA6-BABB-9C073315F146}" srcOrd="8" destOrd="0" presId="urn:microsoft.com/office/officeart/2005/8/layout/chevron1"/>
    <dgm:cxn modelId="{86B8EC1A-767C-8F4F-8493-AD944C26C9F8}" type="presParOf" srcId="{660DFCC1-85D7-4D20-9F2F-C5D7FAA1F9AC}" destId="{5BAB4ABD-3747-4F70-B236-6AAB09525AF6}" srcOrd="9" destOrd="0" presId="urn:microsoft.com/office/officeart/2005/8/layout/chevron1"/>
    <dgm:cxn modelId="{433F39E1-A2F2-5E49-AB2F-182296864ADC}" type="presParOf" srcId="{660DFCC1-85D7-4D20-9F2F-C5D7FAA1F9AC}" destId="{82481297-31D5-4F6A-A6F2-D49911494EC5}" srcOrd="1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2B40D5-EA83-4575-9913-396B47B043C6}"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n-US"/>
        </a:p>
      </dgm:t>
    </dgm:pt>
    <dgm:pt modelId="{6C07756C-B97C-4C6F-AA3E-F2466C210814}">
      <dgm:prSet phldrT="[Text]" custT="1"/>
      <dgm:spPr/>
      <dgm:t>
        <a:bodyPr/>
        <a:lstStyle/>
        <a:p>
          <a:r>
            <a:rPr lang="en-US" sz="2600" dirty="0"/>
            <a:t>Regional Medical Libraries (RMLs)</a:t>
          </a:r>
        </a:p>
      </dgm:t>
    </dgm:pt>
    <dgm:pt modelId="{90250297-49A5-4ADA-B1AF-B27CF677052E}" type="parTrans" cxnId="{0796532B-4FE2-426C-9660-7FF7DC2B96D9}">
      <dgm:prSet/>
      <dgm:spPr/>
      <dgm:t>
        <a:bodyPr/>
        <a:lstStyle/>
        <a:p>
          <a:endParaRPr lang="en-US"/>
        </a:p>
      </dgm:t>
    </dgm:pt>
    <dgm:pt modelId="{E4148079-D70A-46BC-953D-CB5E9372C330}" type="sibTrans" cxnId="{0796532B-4FE2-426C-9660-7FF7DC2B96D9}">
      <dgm:prSet/>
      <dgm:spPr/>
      <dgm:t>
        <a:bodyPr/>
        <a:lstStyle/>
        <a:p>
          <a:endParaRPr lang="en-US"/>
        </a:p>
      </dgm:t>
    </dgm:pt>
    <dgm:pt modelId="{5C94BBE1-8958-4DBE-841D-3A93B09C21F8}">
      <dgm:prSet phldrT="[Text]" custT="1"/>
      <dgm:spPr/>
      <dgm:t>
        <a:bodyPr/>
        <a:lstStyle/>
        <a:p>
          <a:r>
            <a:rPr lang="en-US" sz="2600" dirty="0"/>
            <a:t>NNLM Offices</a:t>
          </a:r>
        </a:p>
      </dgm:t>
    </dgm:pt>
    <dgm:pt modelId="{32F378F1-555B-4151-BDC0-387EC080D49C}" type="parTrans" cxnId="{60DA8A48-721B-48E2-8247-F46A8DA2068D}">
      <dgm:prSet/>
      <dgm:spPr/>
      <dgm:t>
        <a:bodyPr/>
        <a:lstStyle/>
        <a:p>
          <a:endParaRPr lang="en-US"/>
        </a:p>
      </dgm:t>
    </dgm:pt>
    <dgm:pt modelId="{A9A21CAA-F5AA-450E-8234-1C249A907361}" type="sibTrans" cxnId="{60DA8A48-721B-48E2-8247-F46A8DA2068D}">
      <dgm:prSet/>
      <dgm:spPr/>
      <dgm:t>
        <a:bodyPr/>
        <a:lstStyle/>
        <a:p>
          <a:endParaRPr lang="en-US"/>
        </a:p>
      </dgm:t>
    </dgm:pt>
    <dgm:pt modelId="{32232A32-5009-4362-81A1-3F6691AE8BCC}">
      <dgm:prSet phldrT="[Text]" custT="1"/>
      <dgm:spPr/>
      <dgm:t>
        <a:bodyPr/>
        <a:lstStyle/>
        <a:p>
          <a:r>
            <a:rPr lang="en-US" sz="2600" dirty="0"/>
            <a:t>National Initiatives &amp; Committees</a:t>
          </a:r>
        </a:p>
      </dgm:t>
    </dgm:pt>
    <dgm:pt modelId="{AE05EBE3-CF98-4CD3-BE69-32AA6379485E}" type="parTrans" cxnId="{9D81D754-0D3F-4BD1-B749-2C00F8BFDB94}">
      <dgm:prSet/>
      <dgm:spPr/>
      <dgm:t>
        <a:bodyPr/>
        <a:lstStyle/>
        <a:p>
          <a:endParaRPr lang="en-US"/>
        </a:p>
      </dgm:t>
    </dgm:pt>
    <dgm:pt modelId="{0174614C-FC96-4E2F-917C-D4ED67C79812}" type="sibTrans" cxnId="{9D81D754-0D3F-4BD1-B749-2C00F8BFDB94}">
      <dgm:prSet/>
      <dgm:spPr/>
      <dgm:t>
        <a:bodyPr/>
        <a:lstStyle/>
        <a:p>
          <a:endParaRPr lang="en-US"/>
        </a:p>
      </dgm:t>
    </dgm:pt>
    <dgm:pt modelId="{2A2C1AB1-47B7-4517-83E2-21104C737D48}">
      <dgm:prSet phldrT="[Text]" custT="1"/>
      <dgm:spPr/>
      <dgm:t>
        <a:bodyPr/>
        <a:lstStyle/>
        <a:p>
          <a:r>
            <a:rPr lang="en-US" sz="2000" dirty="0"/>
            <a:t>DOCLINE Coordination (NDCO)</a:t>
          </a:r>
        </a:p>
      </dgm:t>
    </dgm:pt>
    <dgm:pt modelId="{2FBD9B3A-E37E-4AF1-B693-4AC9C301EC36}" type="parTrans" cxnId="{E5BE143A-F8F2-4927-A67E-B9D89149FF99}">
      <dgm:prSet/>
      <dgm:spPr/>
      <dgm:t>
        <a:bodyPr/>
        <a:lstStyle/>
        <a:p>
          <a:endParaRPr lang="en-US"/>
        </a:p>
      </dgm:t>
    </dgm:pt>
    <dgm:pt modelId="{CE4A60FA-0B68-4939-800E-DE9C720F8A90}" type="sibTrans" cxnId="{E5BE143A-F8F2-4927-A67E-B9D89149FF99}">
      <dgm:prSet/>
      <dgm:spPr/>
      <dgm:t>
        <a:bodyPr/>
        <a:lstStyle/>
        <a:p>
          <a:endParaRPr lang="en-US"/>
        </a:p>
      </dgm:t>
    </dgm:pt>
    <dgm:pt modelId="{08169A79-8AFD-41C1-AE79-23DD456A12C5}">
      <dgm:prSet phldrT="[Text]" custT="1"/>
      <dgm:spPr/>
      <dgm:t>
        <a:bodyPr/>
        <a:lstStyle/>
        <a:p>
          <a:r>
            <a:rPr lang="en-US" sz="2000" dirty="0"/>
            <a:t>Web Services (NWSO)</a:t>
          </a:r>
        </a:p>
      </dgm:t>
    </dgm:pt>
    <dgm:pt modelId="{E5C423F7-E9D0-4C9E-AD71-DDD78E4D25EE}" type="parTrans" cxnId="{80E0D39A-FCFA-43FD-885D-409AEF4B948D}">
      <dgm:prSet/>
      <dgm:spPr/>
      <dgm:t>
        <a:bodyPr/>
        <a:lstStyle/>
        <a:p>
          <a:endParaRPr lang="en-US"/>
        </a:p>
      </dgm:t>
    </dgm:pt>
    <dgm:pt modelId="{D8BF4A62-7D6C-4295-B37E-014CE4819123}" type="sibTrans" cxnId="{80E0D39A-FCFA-43FD-885D-409AEF4B948D}">
      <dgm:prSet/>
      <dgm:spPr/>
      <dgm:t>
        <a:bodyPr/>
        <a:lstStyle/>
        <a:p>
          <a:endParaRPr lang="en-US"/>
        </a:p>
      </dgm:t>
    </dgm:pt>
    <dgm:pt modelId="{DD4ABAB3-C8A4-45C7-83AD-BE021EE4B8BE}">
      <dgm:prSet phldrT="[Text]" custT="1"/>
      <dgm:spPr/>
      <dgm:t>
        <a:bodyPr/>
        <a:lstStyle/>
        <a:p>
          <a:r>
            <a:rPr lang="en-US" sz="2000" dirty="0"/>
            <a:t>Evaluation (NEO)</a:t>
          </a:r>
        </a:p>
      </dgm:t>
    </dgm:pt>
    <dgm:pt modelId="{9BCA0414-9DFF-4FDE-8EE6-82D85BD9179D}" type="parTrans" cxnId="{8E43AE9C-6D9F-4843-BFE5-997CF5E17423}">
      <dgm:prSet/>
      <dgm:spPr/>
      <dgm:t>
        <a:bodyPr/>
        <a:lstStyle/>
        <a:p>
          <a:endParaRPr lang="en-US"/>
        </a:p>
      </dgm:t>
    </dgm:pt>
    <dgm:pt modelId="{F667081F-AD4E-43B7-A81D-0D7CD4FB3357}" type="sibTrans" cxnId="{8E43AE9C-6D9F-4843-BFE5-997CF5E17423}">
      <dgm:prSet/>
      <dgm:spPr/>
      <dgm:t>
        <a:bodyPr/>
        <a:lstStyle/>
        <a:p>
          <a:endParaRPr lang="en-US"/>
        </a:p>
      </dgm:t>
    </dgm:pt>
    <dgm:pt modelId="{32371801-F1EB-44DC-9A15-AF8329017A26}">
      <dgm:prSet phldrT="[Text]" custT="1"/>
      <dgm:spPr/>
      <dgm:t>
        <a:bodyPr/>
        <a:lstStyle/>
        <a:p>
          <a:r>
            <a:rPr lang="en-US" sz="2000" dirty="0"/>
            <a:t>Public Health Coordination (NPHCO)</a:t>
          </a:r>
        </a:p>
      </dgm:t>
    </dgm:pt>
    <dgm:pt modelId="{9AEDC371-A137-41E9-8F3A-BEAF530B2B23}" type="parTrans" cxnId="{8B227FD2-6AEE-41A3-A657-5D595040BE26}">
      <dgm:prSet/>
      <dgm:spPr/>
      <dgm:t>
        <a:bodyPr/>
        <a:lstStyle/>
        <a:p>
          <a:endParaRPr lang="en-US"/>
        </a:p>
      </dgm:t>
    </dgm:pt>
    <dgm:pt modelId="{83CF5039-92FC-4F61-A540-BF814F60BF88}" type="sibTrans" cxnId="{8B227FD2-6AEE-41A3-A657-5D595040BE26}">
      <dgm:prSet/>
      <dgm:spPr/>
      <dgm:t>
        <a:bodyPr/>
        <a:lstStyle/>
        <a:p>
          <a:endParaRPr lang="en-US"/>
        </a:p>
      </dgm:t>
    </dgm:pt>
    <dgm:pt modelId="{44274155-6716-4ADF-B833-0859254B5DD8}">
      <dgm:prSet phldrT="[Text]" custT="1"/>
      <dgm:spPr/>
      <dgm:t>
        <a:bodyPr/>
        <a:lstStyle/>
        <a:p>
          <a:r>
            <a:rPr lang="en-US" sz="2000" dirty="0"/>
            <a:t>Training (NTO)</a:t>
          </a:r>
        </a:p>
      </dgm:t>
    </dgm:pt>
    <dgm:pt modelId="{E4266721-B4AD-434A-B90D-EBA525FAC9E6}" type="parTrans" cxnId="{5E991E74-10DE-45D0-8EC2-23E2C523AC71}">
      <dgm:prSet/>
      <dgm:spPr/>
      <dgm:t>
        <a:bodyPr/>
        <a:lstStyle/>
        <a:p>
          <a:endParaRPr lang="en-US"/>
        </a:p>
      </dgm:t>
    </dgm:pt>
    <dgm:pt modelId="{89B31350-304C-43A3-B21F-6AA358B1B485}" type="sibTrans" cxnId="{5E991E74-10DE-45D0-8EC2-23E2C523AC71}">
      <dgm:prSet/>
      <dgm:spPr/>
      <dgm:t>
        <a:bodyPr/>
        <a:lstStyle/>
        <a:p>
          <a:endParaRPr lang="en-US"/>
        </a:p>
      </dgm:t>
    </dgm:pt>
    <dgm:pt modelId="{B2FED5AF-3760-422A-AC66-1F71F03192C2}">
      <dgm:prSet phldrT="[Text]" custT="1"/>
      <dgm:spPr/>
      <dgm:t>
        <a:bodyPr/>
        <a:lstStyle/>
        <a:p>
          <a:r>
            <a:rPr lang="en-US" sz="2000" dirty="0"/>
            <a:t>Research Data Management WG</a:t>
          </a:r>
        </a:p>
      </dgm:t>
    </dgm:pt>
    <dgm:pt modelId="{C563F935-4896-4F5B-8A6C-7385930D3359}" type="parTrans" cxnId="{461DEE1B-C9D5-41C4-A517-2A79C8DA6EF6}">
      <dgm:prSet/>
      <dgm:spPr/>
      <dgm:t>
        <a:bodyPr/>
        <a:lstStyle/>
        <a:p>
          <a:endParaRPr lang="en-US"/>
        </a:p>
      </dgm:t>
    </dgm:pt>
    <dgm:pt modelId="{0A7BF6CD-3D73-4887-A7C6-FCA5A4E89506}" type="sibTrans" cxnId="{461DEE1B-C9D5-41C4-A517-2A79C8DA6EF6}">
      <dgm:prSet/>
      <dgm:spPr/>
      <dgm:t>
        <a:bodyPr/>
        <a:lstStyle/>
        <a:p>
          <a:endParaRPr lang="en-US"/>
        </a:p>
      </dgm:t>
    </dgm:pt>
    <dgm:pt modelId="{CFF137B7-9B5E-4D6C-ADB7-BB7D05A0F405}">
      <dgm:prSet phldrT="[Text]" custT="1"/>
      <dgm:spPr/>
      <dgm:t>
        <a:bodyPr/>
        <a:lstStyle/>
        <a:p>
          <a:r>
            <a:rPr lang="en-US" sz="2000" dirty="0"/>
            <a:t>Collaborative Summer Library Program</a:t>
          </a:r>
        </a:p>
      </dgm:t>
    </dgm:pt>
    <dgm:pt modelId="{AF8B5B3D-BA90-4F29-BADB-7B5869018D14}" type="parTrans" cxnId="{904FAC29-1E9E-4306-9090-A8C2446A1334}">
      <dgm:prSet/>
      <dgm:spPr/>
      <dgm:t>
        <a:bodyPr/>
        <a:lstStyle/>
        <a:p>
          <a:endParaRPr lang="en-US"/>
        </a:p>
      </dgm:t>
    </dgm:pt>
    <dgm:pt modelId="{BCCD9D7B-3330-4319-8A0E-7A2C427CB8B2}" type="sibTrans" cxnId="{904FAC29-1E9E-4306-9090-A8C2446A1334}">
      <dgm:prSet/>
      <dgm:spPr/>
      <dgm:t>
        <a:bodyPr/>
        <a:lstStyle/>
        <a:p>
          <a:endParaRPr lang="en-US"/>
        </a:p>
      </dgm:t>
    </dgm:pt>
    <dgm:pt modelId="{F46630CC-CD66-4DC6-8CE4-6C2058CDEB91}">
      <dgm:prSet phldrT="[Text]" custT="1"/>
      <dgm:spPr/>
      <dgm:t>
        <a:bodyPr/>
        <a:lstStyle/>
        <a:p>
          <a:r>
            <a:rPr lang="en-US" sz="2000" dirty="0"/>
            <a:t>NNLM </a:t>
          </a:r>
          <a:r>
            <a:rPr lang="en-US" sz="2000" i="1" dirty="0"/>
            <a:t>All of Us </a:t>
          </a:r>
          <a:r>
            <a:rPr lang="en-US" sz="2000" dirty="0"/>
            <a:t>Community Engagement Center (CEC)</a:t>
          </a:r>
        </a:p>
      </dgm:t>
    </dgm:pt>
    <dgm:pt modelId="{444B8F26-32B9-4698-8A9A-CEE5DFF5DA65}" type="parTrans" cxnId="{63FE7FC2-C7F2-47C7-9F94-F3108CA49088}">
      <dgm:prSet/>
      <dgm:spPr/>
      <dgm:t>
        <a:bodyPr/>
        <a:lstStyle/>
        <a:p>
          <a:endParaRPr lang="en-US"/>
        </a:p>
      </dgm:t>
    </dgm:pt>
    <dgm:pt modelId="{02751E40-6D1A-4AC6-8FD0-108A57661D3D}" type="sibTrans" cxnId="{63FE7FC2-C7F2-47C7-9F94-F3108CA49088}">
      <dgm:prSet/>
      <dgm:spPr/>
      <dgm:t>
        <a:bodyPr/>
        <a:lstStyle/>
        <a:p>
          <a:endParaRPr lang="en-US"/>
        </a:p>
      </dgm:t>
    </dgm:pt>
    <dgm:pt modelId="{466B61EF-2517-44C2-90B3-A112C23A89FF}">
      <dgm:prSet phldrT="[Text]" custT="1"/>
      <dgm:spPr/>
      <dgm:t>
        <a:bodyPr/>
        <a:lstStyle/>
        <a:p>
          <a:r>
            <a:rPr lang="en-US" sz="2000" i="1" dirty="0"/>
            <a:t>All of Us </a:t>
          </a:r>
          <a:r>
            <a:rPr lang="en-US" sz="2000" dirty="0"/>
            <a:t>Training and Coordinating Center (TEC)</a:t>
          </a:r>
        </a:p>
      </dgm:t>
    </dgm:pt>
    <dgm:pt modelId="{991EC9EF-B7C0-4538-9125-ECDA81C924B1}" type="parTrans" cxnId="{8FCA9B6E-62D0-429A-A29F-CD3617D5D571}">
      <dgm:prSet/>
      <dgm:spPr/>
      <dgm:t>
        <a:bodyPr/>
        <a:lstStyle/>
        <a:p>
          <a:endParaRPr lang="en-US"/>
        </a:p>
      </dgm:t>
    </dgm:pt>
    <dgm:pt modelId="{A6FF7A37-57A0-4287-995A-BD4464F5ABD2}" type="sibTrans" cxnId="{8FCA9B6E-62D0-429A-A29F-CD3617D5D571}">
      <dgm:prSet/>
      <dgm:spPr/>
      <dgm:t>
        <a:bodyPr/>
        <a:lstStyle/>
        <a:p>
          <a:endParaRPr lang="en-US"/>
        </a:p>
      </dgm:t>
    </dgm:pt>
    <dgm:pt modelId="{3118E35F-110C-4773-B440-EC495031BAB7}">
      <dgm:prSet phldrT="[Text]" custT="1"/>
      <dgm:spPr/>
      <dgm:t>
        <a:bodyPr/>
        <a:lstStyle/>
        <a:p>
          <a:r>
            <a:rPr lang="en-US" sz="2000" dirty="0"/>
            <a:t>Greater Midwest (GMR)   		 		  Pacific Northwest (PNR)</a:t>
          </a:r>
        </a:p>
      </dgm:t>
    </dgm:pt>
    <dgm:pt modelId="{C59A208A-1F4C-4F08-AC7B-A47D4EC14340}" type="parTrans" cxnId="{5157D504-2320-401F-BA89-6E8BCB701B58}">
      <dgm:prSet/>
      <dgm:spPr/>
      <dgm:t>
        <a:bodyPr/>
        <a:lstStyle/>
        <a:p>
          <a:endParaRPr lang="en-US"/>
        </a:p>
      </dgm:t>
    </dgm:pt>
    <dgm:pt modelId="{B2089A00-A03A-4F57-8C24-3B41ED6CD405}" type="sibTrans" cxnId="{5157D504-2320-401F-BA89-6E8BCB701B58}">
      <dgm:prSet/>
      <dgm:spPr/>
      <dgm:t>
        <a:bodyPr/>
        <a:lstStyle/>
        <a:p>
          <a:endParaRPr lang="en-US"/>
        </a:p>
      </dgm:t>
    </dgm:pt>
    <dgm:pt modelId="{B6EA16B5-2076-4130-8825-A48F909B596F}">
      <dgm:prSet phldrT="[Text]" custT="1"/>
      <dgm:spPr/>
      <dgm:t>
        <a:bodyPr/>
        <a:lstStyle/>
        <a:p>
          <a:r>
            <a:rPr lang="en-US" sz="2000" dirty="0" err="1"/>
            <a:t>MidContinental</a:t>
          </a:r>
          <a:r>
            <a:rPr lang="en-US" sz="2000" dirty="0"/>
            <a:t> (MCR)    				  Pacific Southwest (PSR)</a:t>
          </a:r>
        </a:p>
      </dgm:t>
    </dgm:pt>
    <dgm:pt modelId="{624C9752-2E41-4729-A197-94EBCBA61208}" type="parTrans" cxnId="{4C822212-EDAD-4911-B001-87E753BDBE0D}">
      <dgm:prSet/>
      <dgm:spPr/>
      <dgm:t>
        <a:bodyPr/>
        <a:lstStyle/>
        <a:p>
          <a:endParaRPr lang="en-US"/>
        </a:p>
      </dgm:t>
    </dgm:pt>
    <dgm:pt modelId="{FCA1785A-B47F-4CF3-947E-CF09A157A87D}" type="sibTrans" cxnId="{4C822212-EDAD-4911-B001-87E753BDBE0D}">
      <dgm:prSet/>
      <dgm:spPr/>
      <dgm:t>
        <a:bodyPr/>
        <a:lstStyle/>
        <a:p>
          <a:endParaRPr lang="en-US"/>
        </a:p>
      </dgm:t>
    </dgm:pt>
    <dgm:pt modelId="{6E09A851-9854-4BDF-BB1E-31E92710864D}">
      <dgm:prSet phldrT="[Text]" custT="1"/>
      <dgm:spPr/>
      <dgm:t>
        <a:bodyPr/>
        <a:lstStyle/>
        <a:p>
          <a:r>
            <a:rPr lang="en-US" sz="2000" dirty="0"/>
            <a:t>Middle Atlantic (MAR)   		  		  South Central (SCR)          </a:t>
          </a:r>
        </a:p>
      </dgm:t>
      <dgm:extLst>
        <a:ext uri="{E40237B7-FDA0-4F09-8148-C483321AD2D9}">
          <dgm14:cNvPr xmlns:dgm14="http://schemas.microsoft.com/office/drawing/2010/diagram" id="0" name="" descr="Regional Medical Libraries (RMLs)&#10; Greater Midwest (GMR)          Pacific Northwest (PNR)&#10; MidContinental (MCR)          Pacific Southwest (PSR)&#10; Middle Atlantic (MAR)           South Central (SCR)          &#10; New England (NER)               Southeastern / Atlantic (SEA)&#10;NNLM Offices&#10; DOCLINE Coordination (NDCO)&#10; Evaluation (NEO)&#10; Public Health Coordination (NPHCO)&#10; Training (NTO)&#10; Web Services (NWSO)&#10;National Initiatives &amp; Committees&#10; Research Data Management WG&#10; Collaborative Summer Library Program&#10; NNLM All of Us Community Engagement Center (CEC)&#10; All of Us Training and Coordinating Center (TEC&#10;" title="NNLM Operating Structure:  National Network Steering Committee (NNSC)"/>
        </a:ext>
      </dgm:extLst>
    </dgm:pt>
    <dgm:pt modelId="{1EA9C18F-FB24-4186-9AB3-3DC87C1756FA}" type="parTrans" cxnId="{5E38ED76-1077-4BE9-B35C-4703A83A5244}">
      <dgm:prSet/>
      <dgm:spPr/>
      <dgm:t>
        <a:bodyPr/>
        <a:lstStyle/>
        <a:p>
          <a:endParaRPr lang="en-US"/>
        </a:p>
      </dgm:t>
    </dgm:pt>
    <dgm:pt modelId="{3C6319F6-BB93-40F5-A73F-90CA544B0F96}" type="sibTrans" cxnId="{5E38ED76-1077-4BE9-B35C-4703A83A5244}">
      <dgm:prSet/>
      <dgm:spPr/>
      <dgm:t>
        <a:bodyPr/>
        <a:lstStyle/>
        <a:p>
          <a:endParaRPr lang="en-US"/>
        </a:p>
      </dgm:t>
    </dgm:pt>
    <dgm:pt modelId="{645A1762-5FF5-4903-BD25-493428A0B4F2}">
      <dgm:prSet phldrT="[Text]" custT="1"/>
      <dgm:spPr/>
      <dgm:t>
        <a:bodyPr/>
        <a:lstStyle/>
        <a:p>
          <a:r>
            <a:rPr lang="en-US" sz="2000" dirty="0"/>
            <a:t>New England (NER)        		 		  Southeastern / Atlantic (SEA)</a:t>
          </a:r>
        </a:p>
      </dgm:t>
    </dgm:pt>
    <dgm:pt modelId="{997DBA71-9016-47DF-8BAB-46829790A007}" type="parTrans" cxnId="{CAA37A3C-451A-47E6-A353-04DFE82DF795}">
      <dgm:prSet/>
      <dgm:spPr/>
      <dgm:t>
        <a:bodyPr/>
        <a:lstStyle/>
        <a:p>
          <a:endParaRPr lang="en-US"/>
        </a:p>
      </dgm:t>
    </dgm:pt>
    <dgm:pt modelId="{845B1A7E-E337-4297-B412-8ACF87845D01}" type="sibTrans" cxnId="{CAA37A3C-451A-47E6-A353-04DFE82DF795}">
      <dgm:prSet/>
      <dgm:spPr/>
      <dgm:t>
        <a:bodyPr/>
        <a:lstStyle/>
        <a:p>
          <a:endParaRPr lang="en-US"/>
        </a:p>
      </dgm:t>
    </dgm:pt>
    <dgm:pt modelId="{CB3103D3-A52B-441A-9045-B6AA85E0973F}" type="pres">
      <dgm:prSet presAssocID="{BC2B40D5-EA83-4575-9913-396B47B043C6}" presName="vert0" presStyleCnt="0">
        <dgm:presLayoutVars>
          <dgm:dir/>
          <dgm:animOne val="branch"/>
          <dgm:animLvl val="lvl"/>
        </dgm:presLayoutVars>
      </dgm:prSet>
      <dgm:spPr/>
    </dgm:pt>
    <dgm:pt modelId="{96143930-ADE4-41A8-9B62-F20708D8B600}" type="pres">
      <dgm:prSet presAssocID="{6C07756C-B97C-4C6F-AA3E-F2466C210814}" presName="thickLine" presStyleLbl="alignNode1" presStyleIdx="0" presStyleCnt="3"/>
      <dgm:spPr/>
    </dgm:pt>
    <dgm:pt modelId="{17E32D7B-0384-4EEF-9ABB-41D4F50A699E}" type="pres">
      <dgm:prSet presAssocID="{6C07756C-B97C-4C6F-AA3E-F2466C210814}" presName="horz1" presStyleCnt="0"/>
      <dgm:spPr/>
    </dgm:pt>
    <dgm:pt modelId="{C16C02A4-6306-4653-8666-8CE81209CECD}" type="pres">
      <dgm:prSet presAssocID="{6C07756C-B97C-4C6F-AA3E-F2466C210814}" presName="tx1" presStyleLbl="revTx" presStyleIdx="0" presStyleCnt="16"/>
      <dgm:spPr/>
    </dgm:pt>
    <dgm:pt modelId="{CC4426C7-4939-4F53-BBBF-345467EB4B96}" type="pres">
      <dgm:prSet presAssocID="{6C07756C-B97C-4C6F-AA3E-F2466C210814}" presName="vert1" presStyleCnt="0"/>
      <dgm:spPr/>
    </dgm:pt>
    <dgm:pt modelId="{533B4103-7B53-4E41-973F-9D3D950A654B}" type="pres">
      <dgm:prSet presAssocID="{3118E35F-110C-4773-B440-EC495031BAB7}" presName="vertSpace2a" presStyleCnt="0"/>
      <dgm:spPr/>
    </dgm:pt>
    <dgm:pt modelId="{6BDE1D51-DA48-4029-82CD-499F9E19926E}" type="pres">
      <dgm:prSet presAssocID="{3118E35F-110C-4773-B440-EC495031BAB7}" presName="horz2" presStyleCnt="0"/>
      <dgm:spPr/>
    </dgm:pt>
    <dgm:pt modelId="{4074DA98-80F7-4BD0-BF0D-5E3A629DFC2C}" type="pres">
      <dgm:prSet presAssocID="{3118E35F-110C-4773-B440-EC495031BAB7}" presName="horzSpace2" presStyleCnt="0"/>
      <dgm:spPr/>
    </dgm:pt>
    <dgm:pt modelId="{1EDF5568-4CBD-4E57-AAE1-99F1B3FF57E8}" type="pres">
      <dgm:prSet presAssocID="{3118E35F-110C-4773-B440-EC495031BAB7}" presName="tx2" presStyleLbl="revTx" presStyleIdx="1" presStyleCnt="16" custLinFactNeighborY="7206"/>
      <dgm:spPr/>
    </dgm:pt>
    <dgm:pt modelId="{ADF999C3-8107-4911-A172-54B19A82F7D7}" type="pres">
      <dgm:prSet presAssocID="{3118E35F-110C-4773-B440-EC495031BAB7}" presName="vert2" presStyleCnt="0"/>
      <dgm:spPr/>
    </dgm:pt>
    <dgm:pt modelId="{A256B43E-76FD-4226-9485-87C536950747}" type="pres">
      <dgm:prSet presAssocID="{3118E35F-110C-4773-B440-EC495031BAB7}" presName="thinLine2b" presStyleLbl="callout" presStyleIdx="0" presStyleCnt="13"/>
      <dgm:spPr/>
    </dgm:pt>
    <dgm:pt modelId="{680B7015-4142-4E2F-A600-433C52815CF8}" type="pres">
      <dgm:prSet presAssocID="{3118E35F-110C-4773-B440-EC495031BAB7}" presName="vertSpace2b" presStyleCnt="0"/>
      <dgm:spPr/>
    </dgm:pt>
    <dgm:pt modelId="{EE43888D-3662-4DF6-8A2B-5AB2F30C9948}" type="pres">
      <dgm:prSet presAssocID="{B6EA16B5-2076-4130-8825-A48F909B596F}" presName="horz2" presStyleCnt="0"/>
      <dgm:spPr/>
    </dgm:pt>
    <dgm:pt modelId="{7325D1D8-1949-49DA-BE77-005C1349DB03}" type="pres">
      <dgm:prSet presAssocID="{B6EA16B5-2076-4130-8825-A48F909B596F}" presName="horzSpace2" presStyleCnt="0"/>
      <dgm:spPr/>
    </dgm:pt>
    <dgm:pt modelId="{4C83B3EB-71A1-4DBB-BF16-6C84C50EDEE8}" type="pres">
      <dgm:prSet presAssocID="{B6EA16B5-2076-4130-8825-A48F909B596F}" presName="tx2" presStyleLbl="revTx" presStyleIdx="2" presStyleCnt="16" custLinFactNeighborY="7206"/>
      <dgm:spPr/>
    </dgm:pt>
    <dgm:pt modelId="{227BAADE-008C-42B7-872D-82FFE63F6B9E}" type="pres">
      <dgm:prSet presAssocID="{B6EA16B5-2076-4130-8825-A48F909B596F}" presName="vert2" presStyleCnt="0"/>
      <dgm:spPr/>
    </dgm:pt>
    <dgm:pt modelId="{E8DA65C0-EF37-4616-9D2E-A0ED1CE86F83}" type="pres">
      <dgm:prSet presAssocID="{B6EA16B5-2076-4130-8825-A48F909B596F}" presName="thinLine2b" presStyleLbl="callout" presStyleIdx="1" presStyleCnt="13"/>
      <dgm:spPr/>
    </dgm:pt>
    <dgm:pt modelId="{710124F8-B1D3-4F0D-BE2B-ECE537826618}" type="pres">
      <dgm:prSet presAssocID="{B6EA16B5-2076-4130-8825-A48F909B596F}" presName="vertSpace2b" presStyleCnt="0"/>
      <dgm:spPr/>
    </dgm:pt>
    <dgm:pt modelId="{9D29EBA9-AC7C-4964-B0A0-8240CB45317D}" type="pres">
      <dgm:prSet presAssocID="{6E09A851-9854-4BDF-BB1E-31E92710864D}" presName="horz2" presStyleCnt="0"/>
      <dgm:spPr/>
    </dgm:pt>
    <dgm:pt modelId="{CB6A4ECD-50CA-4028-9CEF-FA27E4685971}" type="pres">
      <dgm:prSet presAssocID="{6E09A851-9854-4BDF-BB1E-31E92710864D}" presName="horzSpace2" presStyleCnt="0"/>
      <dgm:spPr/>
    </dgm:pt>
    <dgm:pt modelId="{3C8C75A3-CB7A-4EFE-86F8-E5F30EECD331}" type="pres">
      <dgm:prSet presAssocID="{6E09A851-9854-4BDF-BB1E-31E92710864D}" presName="tx2" presStyleLbl="revTx" presStyleIdx="3" presStyleCnt="16" custLinFactNeighborY="7206"/>
      <dgm:spPr/>
    </dgm:pt>
    <dgm:pt modelId="{2CE49D40-3E15-4077-9748-062FF65A99DB}" type="pres">
      <dgm:prSet presAssocID="{6E09A851-9854-4BDF-BB1E-31E92710864D}" presName="vert2" presStyleCnt="0"/>
      <dgm:spPr/>
    </dgm:pt>
    <dgm:pt modelId="{F1260CDD-513F-4A4F-8163-43CEE953F667}" type="pres">
      <dgm:prSet presAssocID="{6E09A851-9854-4BDF-BB1E-31E92710864D}" presName="thinLine2b" presStyleLbl="callout" presStyleIdx="2" presStyleCnt="13"/>
      <dgm:spPr/>
    </dgm:pt>
    <dgm:pt modelId="{E25DF3C2-C95B-4EBD-86F6-12A867DEF594}" type="pres">
      <dgm:prSet presAssocID="{6E09A851-9854-4BDF-BB1E-31E92710864D}" presName="vertSpace2b" presStyleCnt="0"/>
      <dgm:spPr/>
    </dgm:pt>
    <dgm:pt modelId="{554826F3-E086-43A7-9CD6-2F6F534310BE}" type="pres">
      <dgm:prSet presAssocID="{645A1762-5FF5-4903-BD25-493428A0B4F2}" presName="horz2" presStyleCnt="0"/>
      <dgm:spPr/>
    </dgm:pt>
    <dgm:pt modelId="{594E98B3-2258-44D1-B6BE-806CD6302239}" type="pres">
      <dgm:prSet presAssocID="{645A1762-5FF5-4903-BD25-493428A0B4F2}" presName="horzSpace2" presStyleCnt="0"/>
      <dgm:spPr/>
    </dgm:pt>
    <dgm:pt modelId="{01800836-667C-4AEB-8D06-3B98BCB547ED}" type="pres">
      <dgm:prSet presAssocID="{645A1762-5FF5-4903-BD25-493428A0B4F2}" presName="tx2" presStyleLbl="revTx" presStyleIdx="4" presStyleCnt="16" custLinFactNeighborY="7206"/>
      <dgm:spPr/>
    </dgm:pt>
    <dgm:pt modelId="{1FAD64D4-5A7F-4309-93E8-9EBD750252F7}" type="pres">
      <dgm:prSet presAssocID="{645A1762-5FF5-4903-BD25-493428A0B4F2}" presName="vert2" presStyleCnt="0"/>
      <dgm:spPr/>
    </dgm:pt>
    <dgm:pt modelId="{ED32F9F9-3277-4645-A713-E4378670BF3B}" type="pres">
      <dgm:prSet presAssocID="{645A1762-5FF5-4903-BD25-493428A0B4F2}" presName="thinLine2b" presStyleLbl="callout" presStyleIdx="3" presStyleCnt="13"/>
      <dgm:spPr/>
    </dgm:pt>
    <dgm:pt modelId="{CADE2893-6FAE-4AAA-8005-9021572ABE5A}" type="pres">
      <dgm:prSet presAssocID="{645A1762-5FF5-4903-BD25-493428A0B4F2}" presName="vertSpace2b" presStyleCnt="0"/>
      <dgm:spPr/>
    </dgm:pt>
    <dgm:pt modelId="{F26DBAEE-F65D-4726-94A6-E47C0ECF83B0}" type="pres">
      <dgm:prSet presAssocID="{5C94BBE1-8958-4DBE-841D-3A93B09C21F8}" presName="thickLine" presStyleLbl="alignNode1" presStyleIdx="1" presStyleCnt="3"/>
      <dgm:spPr/>
    </dgm:pt>
    <dgm:pt modelId="{B8CD0608-7DEB-4796-A98F-813027608334}" type="pres">
      <dgm:prSet presAssocID="{5C94BBE1-8958-4DBE-841D-3A93B09C21F8}" presName="horz1" presStyleCnt="0"/>
      <dgm:spPr/>
    </dgm:pt>
    <dgm:pt modelId="{FB2FE010-CB38-4539-B2CB-52737F1F3FAD}" type="pres">
      <dgm:prSet presAssocID="{5C94BBE1-8958-4DBE-841D-3A93B09C21F8}" presName="tx1" presStyleLbl="revTx" presStyleIdx="5" presStyleCnt="16"/>
      <dgm:spPr/>
    </dgm:pt>
    <dgm:pt modelId="{D370BA5B-0B38-4E65-9BBC-743F9818375D}" type="pres">
      <dgm:prSet presAssocID="{5C94BBE1-8958-4DBE-841D-3A93B09C21F8}" presName="vert1" presStyleCnt="0"/>
      <dgm:spPr/>
    </dgm:pt>
    <dgm:pt modelId="{11166D99-6C8E-431F-B8AD-826691615113}" type="pres">
      <dgm:prSet presAssocID="{2A2C1AB1-47B7-4517-83E2-21104C737D48}" presName="vertSpace2a" presStyleCnt="0"/>
      <dgm:spPr/>
    </dgm:pt>
    <dgm:pt modelId="{46EED6CD-B60E-4184-B0AE-41EE864D0C07}" type="pres">
      <dgm:prSet presAssocID="{2A2C1AB1-47B7-4517-83E2-21104C737D48}" presName="horz2" presStyleCnt="0"/>
      <dgm:spPr/>
    </dgm:pt>
    <dgm:pt modelId="{49DE55C0-49BD-4C7A-A6F9-9EBB9299E739}" type="pres">
      <dgm:prSet presAssocID="{2A2C1AB1-47B7-4517-83E2-21104C737D48}" presName="horzSpace2" presStyleCnt="0"/>
      <dgm:spPr/>
    </dgm:pt>
    <dgm:pt modelId="{DCCE0452-55DD-4A38-910D-57F62C63FD27}" type="pres">
      <dgm:prSet presAssocID="{2A2C1AB1-47B7-4517-83E2-21104C737D48}" presName="tx2" presStyleLbl="revTx" presStyleIdx="6" presStyleCnt="16" custLinFactNeighborY="-5994"/>
      <dgm:spPr/>
    </dgm:pt>
    <dgm:pt modelId="{21A6E352-B2A3-4BBF-ADC8-41E63932847A}" type="pres">
      <dgm:prSet presAssocID="{2A2C1AB1-47B7-4517-83E2-21104C737D48}" presName="vert2" presStyleCnt="0"/>
      <dgm:spPr/>
    </dgm:pt>
    <dgm:pt modelId="{3C20D47E-E299-42E6-925F-0C293E03EA1F}" type="pres">
      <dgm:prSet presAssocID="{2A2C1AB1-47B7-4517-83E2-21104C737D48}" presName="thinLine2b" presStyleLbl="callout" presStyleIdx="4" presStyleCnt="13"/>
      <dgm:spPr/>
    </dgm:pt>
    <dgm:pt modelId="{6DC85EA3-964A-4889-89E9-F6CD6A0C7097}" type="pres">
      <dgm:prSet presAssocID="{2A2C1AB1-47B7-4517-83E2-21104C737D48}" presName="vertSpace2b" presStyleCnt="0"/>
      <dgm:spPr/>
    </dgm:pt>
    <dgm:pt modelId="{F936D614-C891-4DBE-A663-40B276F649E4}" type="pres">
      <dgm:prSet presAssocID="{DD4ABAB3-C8A4-45C7-83AD-BE021EE4B8BE}" presName="horz2" presStyleCnt="0"/>
      <dgm:spPr/>
    </dgm:pt>
    <dgm:pt modelId="{3A45D30A-CC5C-4BD7-BA6E-F807005C1A8B}" type="pres">
      <dgm:prSet presAssocID="{DD4ABAB3-C8A4-45C7-83AD-BE021EE4B8BE}" presName="horzSpace2" presStyleCnt="0"/>
      <dgm:spPr/>
    </dgm:pt>
    <dgm:pt modelId="{1C553C8E-6725-47B5-8799-BD088CE42DA6}" type="pres">
      <dgm:prSet presAssocID="{DD4ABAB3-C8A4-45C7-83AD-BE021EE4B8BE}" presName="tx2" presStyleLbl="revTx" presStyleIdx="7" presStyleCnt="16" custLinFactNeighborY="-5994"/>
      <dgm:spPr/>
    </dgm:pt>
    <dgm:pt modelId="{35CE7B24-0BB4-4E12-9D9B-5B7FECEF53D0}" type="pres">
      <dgm:prSet presAssocID="{DD4ABAB3-C8A4-45C7-83AD-BE021EE4B8BE}" presName="vert2" presStyleCnt="0"/>
      <dgm:spPr/>
    </dgm:pt>
    <dgm:pt modelId="{21BFBA7F-B9B8-426C-8E8E-69C2C476EF31}" type="pres">
      <dgm:prSet presAssocID="{DD4ABAB3-C8A4-45C7-83AD-BE021EE4B8BE}" presName="thinLine2b" presStyleLbl="callout" presStyleIdx="5" presStyleCnt="13"/>
      <dgm:spPr/>
    </dgm:pt>
    <dgm:pt modelId="{8BFB53D1-7516-4739-9DCE-47BD54374D35}" type="pres">
      <dgm:prSet presAssocID="{DD4ABAB3-C8A4-45C7-83AD-BE021EE4B8BE}" presName="vertSpace2b" presStyleCnt="0"/>
      <dgm:spPr/>
    </dgm:pt>
    <dgm:pt modelId="{0D490977-2DAD-443D-9AB3-AA5EBEF0C79C}" type="pres">
      <dgm:prSet presAssocID="{32371801-F1EB-44DC-9A15-AF8329017A26}" presName="horz2" presStyleCnt="0"/>
      <dgm:spPr/>
    </dgm:pt>
    <dgm:pt modelId="{229BD259-925F-457C-9C59-F9AA7FC3171E}" type="pres">
      <dgm:prSet presAssocID="{32371801-F1EB-44DC-9A15-AF8329017A26}" presName="horzSpace2" presStyleCnt="0"/>
      <dgm:spPr/>
    </dgm:pt>
    <dgm:pt modelId="{8B52C753-0B30-46BC-BEF5-FFD905BE1373}" type="pres">
      <dgm:prSet presAssocID="{32371801-F1EB-44DC-9A15-AF8329017A26}" presName="tx2" presStyleLbl="revTx" presStyleIdx="8" presStyleCnt="16" custLinFactNeighborY="-5994"/>
      <dgm:spPr/>
    </dgm:pt>
    <dgm:pt modelId="{3A747C5D-6AF8-4073-A849-03FC8DB23B85}" type="pres">
      <dgm:prSet presAssocID="{32371801-F1EB-44DC-9A15-AF8329017A26}" presName="vert2" presStyleCnt="0"/>
      <dgm:spPr/>
    </dgm:pt>
    <dgm:pt modelId="{98266A89-63CE-4D54-9874-33240A4B2A25}" type="pres">
      <dgm:prSet presAssocID="{32371801-F1EB-44DC-9A15-AF8329017A26}" presName="thinLine2b" presStyleLbl="callout" presStyleIdx="6" presStyleCnt="13"/>
      <dgm:spPr/>
    </dgm:pt>
    <dgm:pt modelId="{33CA25A7-FE8F-4688-85EE-55AC9795FBE8}" type="pres">
      <dgm:prSet presAssocID="{32371801-F1EB-44DC-9A15-AF8329017A26}" presName="vertSpace2b" presStyleCnt="0"/>
      <dgm:spPr/>
    </dgm:pt>
    <dgm:pt modelId="{50AF8F92-BA29-4E7C-BA6F-569D4AB1786D}" type="pres">
      <dgm:prSet presAssocID="{44274155-6716-4ADF-B833-0859254B5DD8}" presName="horz2" presStyleCnt="0"/>
      <dgm:spPr/>
    </dgm:pt>
    <dgm:pt modelId="{1D3224B5-D5AF-438D-B426-4BEFE9965A46}" type="pres">
      <dgm:prSet presAssocID="{44274155-6716-4ADF-B833-0859254B5DD8}" presName="horzSpace2" presStyleCnt="0"/>
      <dgm:spPr/>
    </dgm:pt>
    <dgm:pt modelId="{2B4AC6B0-042C-400C-BF7A-1C3DB2C2AB5D}" type="pres">
      <dgm:prSet presAssocID="{44274155-6716-4ADF-B833-0859254B5DD8}" presName="tx2" presStyleLbl="revTx" presStyleIdx="9" presStyleCnt="16" custLinFactNeighborY="-5994"/>
      <dgm:spPr/>
    </dgm:pt>
    <dgm:pt modelId="{B4685C46-7FCB-4A7B-AF30-243A07B79D09}" type="pres">
      <dgm:prSet presAssocID="{44274155-6716-4ADF-B833-0859254B5DD8}" presName="vert2" presStyleCnt="0"/>
      <dgm:spPr/>
    </dgm:pt>
    <dgm:pt modelId="{B4200138-AEE6-4661-B281-39D5D23EC72D}" type="pres">
      <dgm:prSet presAssocID="{44274155-6716-4ADF-B833-0859254B5DD8}" presName="thinLine2b" presStyleLbl="callout" presStyleIdx="7" presStyleCnt="13"/>
      <dgm:spPr/>
    </dgm:pt>
    <dgm:pt modelId="{FE13C4A5-2A49-4C30-AAF0-4983FF091258}" type="pres">
      <dgm:prSet presAssocID="{44274155-6716-4ADF-B833-0859254B5DD8}" presName="vertSpace2b" presStyleCnt="0"/>
      <dgm:spPr/>
    </dgm:pt>
    <dgm:pt modelId="{A0B3B796-3A84-4F47-8E4C-4463E58F40B6}" type="pres">
      <dgm:prSet presAssocID="{08169A79-8AFD-41C1-AE79-23DD456A12C5}" presName="horz2" presStyleCnt="0"/>
      <dgm:spPr/>
    </dgm:pt>
    <dgm:pt modelId="{2DE489E6-5E85-4DF3-B0B7-08CD2930837A}" type="pres">
      <dgm:prSet presAssocID="{08169A79-8AFD-41C1-AE79-23DD456A12C5}" presName="horzSpace2" presStyleCnt="0"/>
      <dgm:spPr/>
    </dgm:pt>
    <dgm:pt modelId="{B4697DE6-25B0-421D-9F41-7E6BC60E6CBA}" type="pres">
      <dgm:prSet presAssocID="{08169A79-8AFD-41C1-AE79-23DD456A12C5}" presName="tx2" presStyleLbl="revTx" presStyleIdx="10" presStyleCnt="16" custLinFactNeighborY="-5994"/>
      <dgm:spPr/>
    </dgm:pt>
    <dgm:pt modelId="{C3D35276-468D-427B-9417-A9ABCB301268}" type="pres">
      <dgm:prSet presAssocID="{08169A79-8AFD-41C1-AE79-23DD456A12C5}" presName="vert2" presStyleCnt="0"/>
      <dgm:spPr/>
    </dgm:pt>
    <dgm:pt modelId="{63D062E0-DFEC-49ED-9A4A-D922ED0B3C68}" type="pres">
      <dgm:prSet presAssocID="{08169A79-8AFD-41C1-AE79-23DD456A12C5}" presName="thinLine2b" presStyleLbl="callout" presStyleIdx="8" presStyleCnt="13"/>
      <dgm:spPr/>
    </dgm:pt>
    <dgm:pt modelId="{631EF7C4-AE89-4731-B1CB-E400E6270950}" type="pres">
      <dgm:prSet presAssocID="{08169A79-8AFD-41C1-AE79-23DD456A12C5}" presName="vertSpace2b" presStyleCnt="0"/>
      <dgm:spPr/>
    </dgm:pt>
    <dgm:pt modelId="{C55C53B2-39AB-42B4-A057-7A67A6DF22CD}" type="pres">
      <dgm:prSet presAssocID="{32232A32-5009-4362-81A1-3F6691AE8BCC}" presName="thickLine" presStyleLbl="alignNode1" presStyleIdx="2" presStyleCnt="3"/>
      <dgm:spPr/>
    </dgm:pt>
    <dgm:pt modelId="{B2285A42-B694-4CD9-8436-E98DBB383DF1}" type="pres">
      <dgm:prSet presAssocID="{32232A32-5009-4362-81A1-3F6691AE8BCC}" presName="horz1" presStyleCnt="0"/>
      <dgm:spPr/>
    </dgm:pt>
    <dgm:pt modelId="{BDEF64AD-5E57-4186-9F89-850131AB8FED}" type="pres">
      <dgm:prSet presAssocID="{32232A32-5009-4362-81A1-3F6691AE8BCC}" presName="tx1" presStyleLbl="revTx" presStyleIdx="11" presStyleCnt="16"/>
      <dgm:spPr/>
    </dgm:pt>
    <dgm:pt modelId="{275E3B6F-58C0-4376-87CE-185529522715}" type="pres">
      <dgm:prSet presAssocID="{32232A32-5009-4362-81A1-3F6691AE8BCC}" presName="vert1" presStyleCnt="0"/>
      <dgm:spPr/>
    </dgm:pt>
    <dgm:pt modelId="{C0B0DDE4-18AF-4FBB-B7A2-464DEBCE2B29}" type="pres">
      <dgm:prSet presAssocID="{B2FED5AF-3760-422A-AC66-1F71F03192C2}" presName="vertSpace2a" presStyleCnt="0"/>
      <dgm:spPr/>
    </dgm:pt>
    <dgm:pt modelId="{A6EDB035-BFD4-4C8B-9656-87396C1B700B}" type="pres">
      <dgm:prSet presAssocID="{B2FED5AF-3760-422A-AC66-1F71F03192C2}" presName="horz2" presStyleCnt="0"/>
      <dgm:spPr/>
    </dgm:pt>
    <dgm:pt modelId="{5D8F6365-1F9C-40D3-9619-7D3CA8C37AF4}" type="pres">
      <dgm:prSet presAssocID="{B2FED5AF-3760-422A-AC66-1F71F03192C2}" presName="horzSpace2" presStyleCnt="0"/>
      <dgm:spPr/>
    </dgm:pt>
    <dgm:pt modelId="{19B56844-5D1A-4E59-B89C-6D7A122EAC32}" type="pres">
      <dgm:prSet presAssocID="{B2FED5AF-3760-422A-AC66-1F71F03192C2}" presName="tx2" presStyleLbl="revTx" presStyleIdx="12" presStyleCnt="16" custLinFactNeighborY="14412"/>
      <dgm:spPr/>
    </dgm:pt>
    <dgm:pt modelId="{CBA65E5D-B280-4AB8-BBA9-1603D572614A}" type="pres">
      <dgm:prSet presAssocID="{B2FED5AF-3760-422A-AC66-1F71F03192C2}" presName="vert2" presStyleCnt="0"/>
      <dgm:spPr/>
    </dgm:pt>
    <dgm:pt modelId="{D2B37DB6-D4B5-4ADF-8013-D028A73A724E}" type="pres">
      <dgm:prSet presAssocID="{B2FED5AF-3760-422A-AC66-1F71F03192C2}" presName="thinLine2b" presStyleLbl="callout" presStyleIdx="9" presStyleCnt="13"/>
      <dgm:spPr/>
    </dgm:pt>
    <dgm:pt modelId="{50C03B51-8735-498C-B4F5-89217374FEE2}" type="pres">
      <dgm:prSet presAssocID="{B2FED5AF-3760-422A-AC66-1F71F03192C2}" presName="vertSpace2b" presStyleCnt="0"/>
      <dgm:spPr/>
    </dgm:pt>
    <dgm:pt modelId="{714E6F4B-FDC3-42D5-871C-670AF8FC11AC}" type="pres">
      <dgm:prSet presAssocID="{CFF137B7-9B5E-4D6C-ADB7-BB7D05A0F405}" presName="horz2" presStyleCnt="0"/>
      <dgm:spPr/>
    </dgm:pt>
    <dgm:pt modelId="{4354D29E-90BA-4A8F-B019-BA47F8000204}" type="pres">
      <dgm:prSet presAssocID="{CFF137B7-9B5E-4D6C-ADB7-BB7D05A0F405}" presName="horzSpace2" presStyleCnt="0"/>
      <dgm:spPr/>
    </dgm:pt>
    <dgm:pt modelId="{57DEBB72-EF32-4296-A97D-24F2F88A9297}" type="pres">
      <dgm:prSet presAssocID="{CFF137B7-9B5E-4D6C-ADB7-BB7D05A0F405}" presName="tx2" presStyleLbl="revTx" presStyleIdx="13" presStyleCnt="16" custLinFactNeighborY="14412"/>
      <dgm:spPr/>
    </dgm:pt>
    <dgm:pt modelId="{07130D43-C760-438D-96C0-C43CDEB9B8B1}" type="pres">
      <dgm:prSet presAssocID="{CFF137B7-9B5E-4D6C-ADB7-BB7D05A0F405}" presName="vert2" presStyleCnt="0"/>
      <dgm:spPr/>
    </dgm:pt>
    <dgm:pt modelId="{43413009-E35E-4A60-9FD9-34C259F71900}" type="pres">
      <dgm:prSet presAssocID="{CFF137B7-9B5E-4D6C-ADB7-BB7D05A0F405}" presName="thinLine2b" presStyleLbl="callout" presStyleIdx="10" presStyleCnt="13"/>
      <dgm:spPr/>
    </dgm:pt>
    <dgm:pt modelId="{C8AC4080-56AC-4FF6-9B7E-29ADA05344B6}" type="pres">
      <dgm:prSet presAssocID="{CFF137B7-9B5E-4D6C-ADB7-BB7D05A0F405}" presName="vertSpace2b" presStyleCnt="0"/>
      <dgm:spPr/>
    </dgm:pt>
    <dgm:pt modelId="{15B914BC-5E05-4DCC-84E8-9BE91671A472}" type="pres">
      <dgm:prSet presAssocID="{F46630CC-CD66-4DC6-8CE4-6C2058CDEB91}" presName="horz2" presStyleCnt="0"/>
      <dgm:spPr/>
    </dgm:pt>
    <dgm:pt modelId="{0D6B3DE7-C71A-436C-9507-DAFDAF149EEB}" type="pres">
      <dgm:prSet presAssocID="{F46630CC-CD66-4DC6-8CE4-6C2058CDEB91}" presName="horzSpace2" presStyleCnt="0"/>
      <dgm:spPr/>
    </dgm:pt>
    <dgm:pt modelId="{CD45BA59-B6FD-4428-8394-2984044E3C3D}" type="pres">
      <dgm:prSet presAssocID="{F46630CC-CD66-4DC6-8CE4-6C2058CDEB91}" presName="tx2" presStyleLbl="revTx" presStyleIdx="14" presStyleCnt="16" custLinFactNeighborY="14412"/>
      <dgm:spPr/>
    </dgm:pt>
    <dgm:pt modelId="{81B76B91-1150-4A8F-B99D-1ADCC9BFB843}" type="pres">
      <dgm:prSet presAssocID="{F46630CC-CD66-4DC6-8CE4-6C2058CDEB91}" presName="vert2" presStyleCnt="0"/>
      <dgm:spPr/>
    </dgm:pt>
    <dgm:pt modelId="{EDB09F5F-7433-4809-AC7E-8DB0D0E1BD9B}" type="pres">
      <dgm:prSet presAssocID="{F46630CC-CD66-4DC6-8CE4-6C2058CDEB91}" presName="thinLine2b" presStyleLbl="callout" presStyleIdx="11" presStyleCnt="13"/>
      <dgm:spPr/>
    </dgm:pt>
    <dgm:pt modelId="{FCCE0386-19F2-4797-9D30-A6EAF77996CE}" type="pres">
      <dgm:prSet presAssocID="{F46630CC-CD66-4DC6-8CE4-6C2058CDEB91}" presName="vertSpace2b" presStyleCnt="0"/>
      <dgm:spPr/>
    </dgm:pt>
    <dgm:pt modelId="{3671CEC8-F4D4-4688-B9EE-55D8AD1C5C3A}" type="pres">
      <dgm:prSet presAssocID="{466B61EF-2517-44C2-90B3-A112C23A89FF}" presName="horz2" presStyleCnt="0"/>
      <dgm:spPr/>
    </dgm:pt>
    <dgm:pt modelId="{2A87FE34-E001-4F01-8922-9826E7ABFF2D}" type="pres">
      <dgm:prSet presAssocID="{466B61EF-2517-44C2-90B3-A112C23A89FF}" presName="horzSpace2" presStyleCnt="0"/>
      <dgm:spPr/>
    </dgm:pt>
    <dgm:pt modelId="{9CD471D1-3823-4771-803C-9263C46C0CD5}" type="pres">
      <dgm:prSet presAssocID="{466B61EF-2517-44C2-90B3-A112C23A89FF}" presName="tx2" presStyleLbl="revTx" presStyleIdx="15" presStyleCnt="16" custLinFactNeighborY="3559"/>
      <dgm:spPr/>
    </dgm:pt>
    <dgm:pt modelId="{3E3EC583-DE3F-4660-8B6E-268A7F6C2EFA}" type="pres">
      <dgm:prSet presAssocID="{466B61EF-2517-44C2-90B3-A112C23A89FF}" presName="vert2" presStyleCnt="0"/>
      <dgm:spPr/>
    </dgm:pt>
    <dgm:pt modelId="{06694BC0-B8CF-4505-AF86-9B9A0CE9674A}" type="pres">
      <dgm:prSet presAssocID="{466B61EF-2517-44C2-90B3-A112C23A89FF}" presName="thinLine2b" presStyleLbl="callout" presStyleIdx="12" presStyleCnt="13"/>
      <dgm:spPr/>
    </dgm:pt>
    <dgm:pt modelId="{C9E03439-2717-460E-A221-1F8024410050}" type="pres">
      <dgm:prSet presAssocID="{466B61EF-2517-44C2-90B3-A112C23A89FF}" presName="vertSpace2b" presStyleCnt="0"/>
      <dgm:spPr/>
    </dgm:pt>
  </dgm:ptLst>
  <dgm:cxnLst>
    <dgm:cxn modelId="{1810D503-7479-4BCA-A77C-D36E81B1C009}" type="presOf" srcId="{32371801-F1EB-44DC-9A15-AF8329017A26}" destId="{8B52C753-0B30-46BC-BEF5-FFD905BE1373}" srcOrd="0" destOrd="0" presId="urn:microsoft.com/office/officeart/2008/layout/LinedList"/>
    <dgm:cxn modelId="{5157D504-2320-401F-BA89-6E8BCB701B58}" srcId="{6C07756C-B97C-4C6F-AA3E-F2466C210814}" destId="{3118E35F-110C-4773-B440-EC495031BAB7}" srcOrd="0" destOrd="0" parTransId="{C59A208A-1F4C-4F08-AC7B-A47D4EC14340}" sibTransId="{B2089A00-A03A-4F57-8C24-3B41ED6CD405}"/>
    <dgm:cxn modelId="{4C822212-EDAD-4911-B001-87E753BDBE0D}" srcId="{6C07756C-B97C-4C6F-AA3E-F2466C210814}" destId="{B6EA16B5-2076-4130-8825-A48F909B596F}" srcOrd="1" destOrd="0" parTransId="{624C9752-2E41-4729-A197-94EBCBA61208}" sibTransId="{FCA1785A-B47F-4CF3-947E-CF09A157A87D}"/>
    <dgm:cxn modelId="{461DEE1B-C9D5-41C4-A517-2A79C8DA6EF6}" srcId="{32232A32-5009-4362-81A1-3F6691AE8BCC}" destId="{B2FED5AF-3760-422A-AC66-1F71F03192C2}" srcOrd="0" destOrd="0" parTransId="{C563F935-4896-4F5B-8A6C-7385930D3359}" sibTransId="{0A7BF6CD-3D73-4887-A7C6-FCA5A4E89506}"/>
    <dgm:cxn modelId="{136BB022-E5BE-4723-ABBB-9D5C99DF5F6F}" type="presOf" srcId="{2A2C1AB1-47B7-4517-83E2-21104C737D48}" destId="{DCCE0452-55DD-4A38-910D-57F62C63FD27}" srcOrd="0" destOrd="0" presId="urn:microsoft.com/office/officeart/2008/layout/LinedList"/>
    <dgm:cxn modelId="{D7802729-3500-44F8-B1DF-AB239079B2AD}" type="presOf" srcId="{F46630CC-CD66-4DC6-8CE4-6C2058CDEB91}" destId="{CD45BA59-B6FD-4428-8394-2984044E3C3D}" srcOrd="0" destOrd="0" presId="urn:microsoft.com/office/officeart/2008/layout/LinedList"/>
    <dgm:cxn modelId="{904FAC29-1E9E-4306-9090-A8C2446A1334}" srcId="{32232A32-5009-4362-81A1-3F6691AE8BCC}" destId="{CFF137B7-9B5E-4D6C-ADB7-BB7D05A0F405}" srcOrd="1" destOrd="0" parTransId="{AF8B5B3D-BA90-4F29-BADB-7B5869018D14}" sibTransId="{BCCD9D7B-3330-4319-8A0E-7A2C427CB8B2}"/>
    <dgm:cxn modelId="{0796532B-4FE2-426C-9660-7FF7DC2B96D9}" srcId="{BC2B40D5-EA83-4575-9913-396B47B043C6}" destId="{6C07756C-B97C-4C6F-AA3E-F2466C210814}" srcOrd="0" destOrd="0" parTransId="{90250297-49A5-4ADA-B1AF-B27CF677052E}" sibTransId="{E4148079-D70A-46BC-953D-CB5E9372C330}"/>
    <dgm:cxn modelId="{E5BE143A-F8F2-4927-A67E-B9D89149FF99}" srcId="{5C94BBE1-8958-4DBE-841D-3A93B09C21F8}" destId="{2A2C1AB1-47B7-4517-83E2-21104C737D48}" srcOrd="0" destOrd="0" parTransId="{2FBD9B3A-E37E-4AF1-B693-4AC9C301EC36}" sibTransId="{CE4A60FA-0B68-4939-800E-DE9C720F8A90}"/>
    <dgm:cxn modelId="{CAA37A3C-451A-47E6-A353-04DFE82DF795}" srcId="{6C07756C-B97C-4C6F-AA3E-F2466C210814}" destId="{645A1762-5FF5-4903-BD25-493428A0B4F2}" srcOrd="3" destOrd="0" parTransId="{997DBA71-9016-47DF-8BAB-46829790A007}" sibTransId="{845B1A7E-E337-4297-B412-8ACF87845D01}"/>
    <dgm:cxn modelId="{1423C541-193B-4A08-9EA6-F361C223D180}" type="presOf" srcId="{6C07756C-B97C-4C6F-AA3E-F2466C210814}" destId="{C16C02A4-6306-4653-8666-8CE81209CECD}" srcOrd="0" destOrd="0" presId="urn:microsoft.com/office/officeart/2008/layout/LinedList"/>
    <dgm:cxn modelId="{19985767-5198-4ACF-B8BA-9D8D37EDEBCA}" type="presOf" srcId="{3118E35F-110C-4773-B440-EC495031BAB7}" destId="{1EDF5568-4CBD-4E57-AAE1-99F1B3FF57E8}" srcOrd="0" destOrd="0" presId="urn:microsoft.com/office/officeart/2008/layout/LinedList"/>
    <dgm:cxn modelId="{60DA8A48-721B-48E2-8247-F46A8DA2068D}" srcId="{BC2B40D5-EA83-4575-9913-396B47B043C6}" destId="{5C94BBE1-8958-4DBE-841D-3A93B09C21F8}" srcOrd="1" destOrd="0" parTransId="{32F378F1-555B-4151-BDC0-387EC080D49C}" sibTransId="{A9A21CAA-F5AA-450E-8234-1C249A907361}"/>
    <dgm:cxn modelId="{8FCA9B6E-62D0-429A-A29F-CD3617D5D571}" srcId="{32232A32-5009-4362-81A1-3F6691AE8BCC}" destId="{466B61EF-2517-44C2-90B3-A112C23A89FF}" srcOrd="3" destOrd="0" parTransId="{991EC9EF-B7C0-4538-9125-ECDA81C924B1}" sibTransId="{A6FF7A37-57A0-4287-995A-BD4464F5ABD2}"/>
    <dgm:cxn modelId="{5E991E74-10DE-45D0-8EC2-23E2C523AC71}" srcId="{5C94BBE1-8958-4DBE-841D-3A93B09C21F8}" destId="{44274155-6716-4ADF-B833-0859254B5DD8}" srcOrd="3" destOrd="0" parTransId="{E4266721-B4AD-434A-B90D-EBA525FAC9E6}" sibTransId="{89B31350-304C-43A3-B21F-6AA358B1B485}"/>
    <dgm:cxn modelId="{B1F3B154-B5C1-4FAE-B45A-10A28845F08C}" type="presOf" srcId="{DD4ABAB3-C8A4-45C7-83AD-BE021EE4B8BE}" destId="{1C553C8E-6725-47B5-8799-BD088CE42DA6}" srcOrd="0" destOrd="0" presId="urn:microsoft.com/office/officeart/2008/layout/LinedList"/>
    <dgm:cxn modelId="{9D81D754-0D3F-4BD1-B749-2C00F8BFDB94}" srcId="{BC2B40D5-EA83-4575-9913-396B47B043C6}" destId="{32232A32-5009-4362-81A1-3F6691AE8BCC}" srcOrd="2" destOrd="0" parTransId="{AE05EBE3-CF98-4CD3-BE69-32AA6379485E}" sibTransId="{0174614C-FC96-4E2F-917C-D4ED67C79812}"/>
    <dgm:cxn modelId="{5E38ED76-1077-4BE9-B35C-4703A83A5244}" srcId="{6C07756C-B97C-4C6F-AA3E-F2466C210814}" destId="{6E09A851-9854-4BDF-BB1E-31E92710864D}" srcOrd="2" destOrd="0" parTransId="{1EA9C18F-FB24-4186-9AB3-3DC87C1756FA}" sibTransId="{3C6319F6-BB93-40F5-A73F-90CA544B0F96}"/>
    <dgm:cxn modelId="{783A0E7E-5B59-4ECF-B8AB-664509F781FE}" type="presOf" srcId="{32232A32-5009-4362-81A1-3F6691AE8BCC}" destId="{BDEF64AD-5E57-4186-9F89-850131AB8FED}" srcOrd="0" destOrd="0" presId="urn:microsoft.com/office/officeart/2008/layout/LinedList"/>
    <dgm:cxn modelId="{80E0D39A-FCFA-43FD-885D-409AEF4B948D}" srcId="{5C94BBE1-8958-4DBE-841D-3A93B09C21F8}" destId="{08169A79-8AFD-41C1-AE79-23DD456A12C5}" srcOrd="4" destOrd="0" parTransId="{E5C423F7-E9D0-4C9E-AD71-DDD78E4D25EE}" sibTransId="{D8BF4A62-7D6C-4295-B37E-014CE4819123}"/>
    <dgm:cxn modelId="{8E43AE9C-6D9F-4843-BFE5-997CF5E17423}" srcId="{5C94BBE1-8958-4DBE-841D-3A93B09C21F8}" destId="{DD4ABAB3-C8A4-45C7-83AD-BE021EE4B8BE}" srcOrd="1" destOrd="0" parTransId="{9BCA0414-9DFF-4FDE-8EE6-82D85BD9179D}" sibTransId="{F667081F-AD4E-43B7-A81D-0D7CD4FB3357}"/>
    <dgm:cxn modelId="{965FA5AD-FF7D-4A63-A1D3-C034D0A5F1CC}" type="presOf" srcId="{6E09A851-9854-4BDF-BB1E-31E92710864D}" destId="{3C8C75A3-CB7A-4EFE-86F8-E5F30EECD331}" srcOrd="0" destOrd="0" presId="urn:microsoft.com/office/officeart/2008/layout/LinedList"/>
    <dgm:cxn modelId="{58BB46B3-ADC3-4AD3-82BB-34E6AF7C9FD7}" type="presOf" srcId="{645A1762-5FF5-4903-BD25-493428A0B4F2}" destId="{01800836-667C-4AEB-8D06-3B98BCB547ED}" srcOrd="0" destOrd="0" presId="urn:microsoft.com/office/officeart/2008/layout/LinedList"/>
    <dgm:cxn modelId="{99F96EB8-940D-4349-B3FA-00C0E182183E}" type="presOf" srcId="{5C94BBE1-8958-4DBE-841D-3A93B09C21F8}" destId="{FB2FE010-CB38-4539-B2CB-52737F1F3FAD}" srcOrd="0" destOrd="0" presId="urn:microsoft.com/office/officeart/2008/layout/LinedList"/>
    <dgm:cxn modelId="{F8BFD4BA-6483-4E9B-81E0-8EA219E19225}" type="presOf" srcId="{08169A79-8AFD-41C1-AE79-23DD456A12C5}" destId="{B4697DE6-25B0-421D-9F41-7E6BC60E6CBA}" srcOrd="0" destOrd="0" presId="urn:microsoft.com/office/officeart/2008/layout/LinedList"/>
    <dgm:cxn modelId="{63FE7FC2-C7F2-47C7-9F94-F3108CA49088}" srcId="{32232A32-5009-4362-81A1-3F6691AE8BCC}" destId="{F46630CC-CD66-4DC6-8CE4-6C2058CDEB91}" srcOrd="2" destOrd="0" parTransId="{444B8F26-32B9-4698-8A9A-CEE5DFF5DA65}" sibTransId="{02751E40-6D1A-4AC6-8FD0-108A57661D3D}"/>
    <dgm:cxn modelId="{8B227FD2-6AEE-41A3-A657-5D595040BE26}" srcId="{5C94BBE1-8958-4DBE-841D-3A93B09C21F8}" destId="{32371801-F1EB-44DC-9A15-AF8329017A26}" srcOrd="2" destOrd="0" parTransId="{9AEDC371-A137-41E9-8F3A-BEAF530B2B23}" sibTransId="{83CF5039-92FC-4F61-A540-BF814F60BF88}"/>
    <dgm:cxn modelId="{CCB1B7D2-0221-413F-9CB2-67545D2171D8}" type="presOf" srcId="{B6EA16B5-2076-4130-8825-A48F909B596F}" destId="{4C83B3EB-71A1-4DBB-BF16-6C84C50EDEE8}" srcOrd="0" destOrd="0" presId="urn:microsoft.com/office/officeart/2008/layout/LinedList"/>
    <dgm:cxn modelId="{B3B844D4-7D6D-4C88-94C8-9DCA1F159E37}" type="presOf" srcId="{44274155-6716-4ADF-B833-0859254B5DD8}" destId="{2B4AC6B0-042C-400C-BF7A-1C3DB2C2AB5D}" srcOrd="0" destOrd="0" presId="urn:microsoft.com/office/officeart/2008/layout/LinedList"/>
    <dgm:cxn modelId="{BA1A3DD8-00F1-464D-AFAE-9E4FBD1A6664}" type="presOf" srcId="{B2FED5AF-3760-422A-AC66-1F71F03192C2}" destId="{19B56844-5D1A-4E59-B89C-6D7A122EAC32}" srcOrd="0" destOrd="0" presId="urn:microsoft.com/office/officeart/2008/layout/LinedList"/>
    <dgm:cxn modelId="{48A090DB-CDAD-494E-8D55-BED49E83FA07}" type="presOf" srcId="{466B61EF-2517-44C2-90B3-A112C23A89FF}" destId="{9CD471D1-3823-4771-803C-9263C46C0CD5}" srcOrd="0" destOrd="0" presId="urn:microsoft.com/office/officeart/2008/layout/LinedList"/>
    <dgm:cxn modelId="{919C34E3-B9DA-49F9-BBF1-4CDF097E995E}" type="presOf" srcId="{CFF137B7-9B5E-4D6C-ADB7-BB7D05A0F405}" destId="{57DEBB72-EF32-4296-A97D-24F2F88A9297}" srcOrd="0" destOrd="0" presId="urn:microsoft.com/office/officeart/2008/layout/LinedList"/>
    <dgm:cxn modelId="{FF7ABAE6-C9F2-4C8D-8A19-E6DED05030D4}" type="presOf" srcId="{BC2B40D5-EA83-4575-9913-396B47B043C6}" destId="{CB3103D3-A52B-441A-9045-B6AA85E0973F}" srcOrd="0" destOrd="0" presId="urn:microsoft.com/office/officeart/2008/layout/LinedList"/>
    <dgm:cxn modelId="{13473FD1-D8B8-4C36-B699-F48DB2A27585}" type="presParOf" srcId="{CB3103D3-A52B-441A-9045-B6AA85E0973F}" destId="{96143930-ADE4-41A8-9B62-F20708D8B600}" srcOrd="0" destOrd="0" presId="urn:microsoft.com/office/officeart/2008/layout/LinedList"/>
    <dgm:cxn modelId="{919402B3-FF95-4ED6-8051-DA9E91C73BA5}" type="presParOf" srcId="{CB3103D3-A52B-441A-9045-B6AA85E0973F}" destId="{17E32D7B-0384-4EEF-9ABB-41D4F50A699E}" srcOrd="1" destOrd="0" presId="urn:microsoft.com/office/officeart/2008/layout/LinedList"/>
    <dgm:cxn modelId="{B2BD348C-E305-444C-A402-2C4594F4AD25}" type="presParOf" srcId="{17E32D7B-0384-4EEF-9ABB-41D4F50A699E}" destId="{C16C02A4-6306-4653-8666-8CE81209CECD}" srcOrd="0" destOrd="0" presId="urn:microsoft.com/office/officeart/2008/layout/LinedList"/>
    <dgm:cxn modelId="{2CF4750D-CD07-44AE-B6B7-6C2CED2050E9}" type="presParOf" srcId="{17E32D7B-0384-4EEF-9ABB-41D4F50A699E}" destId="{CC4426C7-4939-4F53-BBBF-345467EB4B96}" srcOrd="1" destOrd="0" presId="urn:microsoft.com/office/officeart/2008/layout/LinedList"/>
    <dgm:cxn modelId="{986FA23F-DB6F-4086-AE02-86D2ADF4126F}" type="presParOf" srcId="{CC4426C7-4939-4F53-BBBF-345467EB4B96}" destId="{533B4103-7B53-4E41-973F-9D3D950A654B}" srcOrd="0" destOrd="0" presId="urn:microsoft.com/office/officeart/2008/layout/LinedList"/>
    <dgm:cxn modelId="{3E2A9037-7670-4737-A8D3-5DAB37B04C70}" type="presParOf" srcId="{CC4426C7-4939-4F53-BBBF-345467EB4B96}" destId="{6BDE1D51-DA48-4029-82CD-499F9E19926E}" srcOrd="1" destOrd="0" presId="urn:microsoft.com/office/officeart/2008/layout/LinedList"/>
    <dgm:cxn modelId="{1583CFD4-1506-422D-B00B-471913CEBB79}" type="presParOf" srcId="{6BDE1D51-DA48-4029-82CD-499F9E19926E}" destId="{4074DA98-80F7-4BD0-BF0D-5E3A629DFC2C}" srcOrd="0" destOrd="0" presId="urn:microsoft.com/office/officeart/2008/layout/LinedList"/>
    <dgm:cxn modelId="{8A63DFA1-00E5-427E-AA20-EAD5147C6B22}" type="presParOf" srcId="{6BDE1D51-DA48-4029-82CD-499F9E19926E}" destId="{1EDF5568-4CBD-4E57-AAE1-99F1B3FF57E8}" srcOrd="1" destOrd="0" presId="urn:microsoft.com/office/officeart/2008/layout/LinedList"/>
    <dgm:cxn modelId="{E506B1A9-2387-41DD-86BA-C1BD38CC8DA6}" type="presParOf" srcId="{6BDE1D51-DA48-4029-82CD-499F9E19926E}" destId="{ADF999C3-8107-4911-A172-54B19A82F7D7}" srcOrd="2" destOrd="0" presId="urn:microsoft.com/office/officeart/2008/layout/LinedList"/>
    <dgm:cxn modelId="{6462E497-D88D-41A8-90D3-D873A2083BE7}" type="presParOf" srcId="{CC4426C7-4939-4F53-BBBF-345467EB4B96}" destId="{A256B43E-76FD-4226-9485-87C536950747}" srcOrd="2" destOrd="0" presId="urn:microsoft.com/office/officeart/2008/layout/LinedList"/>
    <dgm:cxn modelId="{F0F92A85-1894-46E6-97B1-62126C6ED197}" type="presParOf" srcId="{CC4426C7-4939-4F53-BBBF-345467EB4B96}" destId="{680B7015-4142-4E2F-A600-433C52815CF8}" srcOrd="3" destOrd="0" presId="urn:microsoft.com/office/officeart/2008/layout/LinedList"/>
    <dgm:cxn modelId="{80BF9616-F26E-441A-BF14-347A8237EB21}" type="presParOf" srcId="{CC4426C7-4939-4F53-BBBF-345467EB4B96}" destId="{EE43888D-3662-4DF6-8A2B-5AB2F30C9948}" srcOrd="4" destOrd="0" presId="urn:microsoft.com/office/officeart/2008/layout/LinedList"/>
    <dgm:cxn modelId="{51EBBA12-CD8E-4AA3-A077-340F82568C22}" type="presParOf" srcId="{EE43888D-3662-4DF6-8A2B-5AB2F30C9948}" destId="{7325D1D8-1949-49DA-BE77-005C1349DB03}" srcOrd="0" destOrd="0" presId="urn:microsoft.com/office/officeart/2008/layout/LinedList"/>
    <dgm:cxn modelId="{FD0148CC-5C0E-4A81-A645-87805253915E}" type="presParOf" srcId="{EE43888D-3662-4DF6-8A2B-5AB2F30C9948}" destId="{4C83B3EB-71A1-4DBB-BF16-6C84C50EDEE8}" srcOrd="1" destOrd="0" presId="urn:microsoft.com/office/officeart/2008/layout/LinedList"/>
    <dgm:cxn modelId="{648198F2-89D7-4020-B147-2BFAB28522EC}" type="presParOf" srcId="{EE43888D-3662-4DF6-8A2B-5AB2F30C9948}" destId="{227BAADE-008C-42B7-872D-82FFE63F6B9E}" srcOrd="2" destOrd="0" presId="urn:microsoft.com/office/officeart/2008/layout/LinedList"/>
    <dgm:cxn modelId="{08246DAC-0B5C-457B-9BD5-3AED64241FBA}" type="presParOf" srcId="{CC4426C7-4939-4F53-BBBF-345467EB4B96}" destId="{E8DA65C0-EF37-4616-9D2E-A0ED1CE86F83}" srcOrd="5" destOrd="0" presId="urn:microsoft.com/office/officeart/2008/layout/LinedList"/>
    <dgm:cxn modelId="{F7874586-33B5-4DC1-9EE7-D547E209BB96}" type="presParOf" srcId="{CC4426C7-4939-4F53-BBBF-345467EB4B96}" destId="{710124F8-B1D3-4F0D-BE2B-ECE537826618}" srcOrd="6" destOrd="0" presId="urn:microsoft.com/office/officeart/2008/layout/LinedList"/>
    <dgm:cxn modelId="{6A2F8AC2-10B8-4AED-8764-7F18A54FAB6C}" type="presParOf" srcId="{CC4426C7-4939-4F53-BBBF-345467EB4B96}" destId="{9D29EBA9-AC7C-4964-B0A0-8240CB45317D}" srcOrd="7" destOrd="0" presId="urn:microsoft.com/office/officeart/2008/layout/LinedList"/>
    <dgm:cxn modelId="{521E6553-9D86-4CA6-A78A-828BBEB49310}" type="presParOf" srcId="{9D29EBA9-AC7C-4964-B0A0-8240CB45317D}" destId="{CB6A4ECD-50CA-4028-9CEF-FA27E4685971}" srcOrd="0" destOrd="0" presId="urn:microsoft.com/office/officeart/2008/layout/LinedList"/>
    <dgm:cxn modelId="{ACB3BD31-86AA-479F-98D7-86D9059F132E}" type="presParOf" srcId="{9D29EBA9-AC7C-4964-B0A0-8240CB45317D}" destId="{3C8C75A3-CB7A-4EFE-86F8-E5F30EECD331}" srcOrd="1" destOrd="0" presId="urn:microsoft.com/office/officeart/2008/layout/LinedList"/>
    <dgm:cxn modelId="{B0237214-72E4-4F6A-BD3E-B9E06C1335ED}" type="presParOf" srcId="{9D29EBA9-AC7C-4964-B0A0-8240CB45317D}" destId="{2CE49D40-3E15-4077-9748-062FF65A99DB}" srcOrd="2" destOrd="0" presId="urn:microsoft.com/office/officeart/2008/layout/LinedList"/>
    <dgm:cxn modelId="{1C40AE50-B92A-4976-8F21-E879C849B084}" type="presParOf" srcId="{CC4426C7-4939-4F53-BBBF-345467EB4B96}" destId="{F1260CDD-513F-4A4F-8163-43CEE953F667}" srcOrd="8" destOrd="0" presId="urn:microsoft.com/office/officeart/2008/layout/LinedList"/>
    <dgm:cxn modelId="{61F34830-9A32-4D03-9415-AA8C7C47293E}" type="presParOf" srcId="{CC4426C7-4939-4F53-BBBF-345467EB4B96}" destId="{E25DF3C2-C95B-4EBD-86F6-12A867DEF594}" srcOrd="9" destOrd="0" presId="urn:microsoft.com/office/officeart/2008/layout/LinedList"/>
    <dgm:cxn modelId="{82F97A99-5289-472B-86AF-B5704CF1611F}" type="presParOf" srcId="{CC4426C7-4939-4F53-BBBF-345467EB4B96}" destId="{554826F3-E086-43A7-9CD6-2F6F534310BE}" srcOrd="10" destOrd="0" presId="urn:microsoft.com/office/officeart/2008/layout/LinedList"/>
    <dgm:cxn modelId="{C9B0CDF2-0173-476D-A241-873AE342CFBB}" type="presParOf" srcId="{554826F3-E086-43A7-9CD6-2F6F534310BE}" destId="{594E98B3-2258-44D1-B6BE-806CD6302239}" srcOrd="0" destOrd="0" presId="urn:microsoft.com/office/officeart/2008/layout/LinedList"/>
    <dgm:cxn modelId="{9CCA6179-F413-48E5-BCC3-66A4BB608A4B}" type="presParOf" srcId="{554826F3-E086-43A7-9CD6-2F6F534310BE}" destId="{01800836-667C-4AEB-8D06-3B98BCB547ED}" srcOrd="1" destOrd="0" presId="urn:microsoft.com/office/officeart/2008/layout/LinedList"/>
    <dgm:cxn modelId="{AA944E4D-89D2-43B9-8401-D18EDD517D9C}" type="presParOf" srcId="{554826F3-E086-43A7-9CD6-2F6F534310BE}" destId="{1FAD64D4-5A7F-4309-93E8-9EBD750252F7}" srcOrd="2" destOrd="0" presId="urn:microsoft.com/office/officeart/2008/layout/LinedList"/>
    <dgm:cxn modelId="{E41C0393-2E17-4FEB-B94B-286E8E70F982}" type="presParOf" srcId="{CC4426C7-4939-4F53-BBBF-345467EB4B96}" destId="{ED32F9F9-3277-4645-A713-E4378670BF3B}" srcOrd="11" destOrd="0" presId="urn:microsoft.com/office/officeart/2008/layout/LinedList"/>
    <dgm:cxn modelId="{5AD94D21-9C33-4AB4-9715-69041602E2D6}" type="presParOf" srcId="{CC4426C7-4939-4F53-BBBF-345467EB4B96}" destId="{CADE2893-6FAE-4AAA-8005-9021572ABE5A}" srcOrd="12" destOrd="0" presId="urn:microsoft.com/office/officeart/2008/layout/LinedList"/>
    <dgm:cxn modelId="{639A89C9-1C83-4D77-AF6A-CFF094A7677D}" type="presParOf" srcId="{CB3103D3-A52B-441A-9045-B6AA85E0973F}" destId="{F26DBAEE-F65D-4726-94A6-E47C0ECF83B0}" srcOrd="2" destOrd="0" presId="urn:microsoft.com/office/officeart/2008/layout/LinedList"/>
    <dgm:cxn modelId="{E37ABC5A-7435-44CC-B845-C1C496D768C7}" type="presParOf" srcId="{CB3103D3-A52B-441A-9045-B6AA85E0973F}" destId="{B8CD0608-7DEB-4796-A98F-813027608334}" srcOrd="3" destOrd="0" presId="urn:microsoft.com/office/officeart/2008/layout/LinedList"/>
    <dgm:cxn modelId="{1C95B54D-EC9B-48F3-9A66-ED0C27128FE0}" type="presParOf" srcId="{B8CD0608-7DEB-4796-A98F-813027608334}" destId="{FB2FE010-CB38-4539-B2CB-52737F1F3FAD}" srcOrd="0" destOrd="0" presId="urn:microsoft.com/office/officeart/2008/layout/LinedList"/>
    <dgm:cxn modelId="{F00D2AF0-1856-4839-A715-658B657CF94B}" type="presParOf" srcId="{B8CD0608-7DEB-4796-A98F-813027608334}" destId="{D370BA5B-0B38-4E65-9BBC-743F9818375D}" srcOrd="1" destOrd="0" presId="urn:microsoft.com/office/officeart/2008/layout/LinedList"/>
    <dgm:cxn modelId="{B5072029-EE26-45E8-98B5-7448C360E22F}" type="presParOf" srcId="{D370BA5B-0B38-4E65-9BBC-743F9818375D}" destId="{11166D99-6C8E-431F-B8AD-826691615113}" srcOrd="0" destOrd="0" presId="urn:microsoft.com/office/officeart/2008/layout/LinedList"/>
    <dgm:cxn modelId="{E64BC064-5896-472B-AC31-27FDA9616880}" type="presParOf" srcId="{D370BA5B-0B38-4E65-9BBC-743F9818375D}" destId="{46EED6CD-B60E-4184-B0AE-41EE864D0C07}" srcOrd="1" destOrd="0" presId="urn:microsoft.com/office/officeart/2008/layout/LinedList"/>
    <dgm:cxn modelId="{F950B0C0-C149-4E76-8998-9174E7AE7694}" type="presParOf" srcId="{46EED6CD-B60E-4184-B0AE-41EE864D0C07}" destId="{49DE55C0-49BD-4C7A-A6F9-9EBB9299E739}" srcOrd="0" destOrd="0" presId="urn:microsoft.com/office/officeart/2008/layout/LinedList"/>
    <dgm:cxn modelId="{9049A3BD-CE3A-4EFB-B31F-CD79B78A1857}" type="presParOf" srcId="{46EED6CD-B60E-4184-B0AE-41EE864D0C07}" destId="{DCCE0452-55DD-4A38-910D-57F62C63FD27}" srcOrd="1" destOrd="0" presId="urn:microsoft.com/office/officeart/2008/layout/LinedList"/>
    <dgm:cxn modelId="{37DA23D4-AAC5-4659-AD61-2BB89DE2E0E2}" type="presParOf" srcId="{46EED6CD-B60E-4184-B0AE-41EE864D0C07}" destId="{21A6E352-B2A3-4BBF-ADC8-41E63932847A}" srcOrd="2" destOrd="0" presId="urn:microsoft.com/office/officeart/2008/layout/LinedList"/>
    <dgm:cxn modelId="{BA288547-5763-49BA-B783-6351A63E0DFA}" type="presParOf" srcId="{D370BA5B-0B38-4E65-9BBC-743F9818375D}" destId="{3C20D47E-E299-42E6-925F-0C293E03EA1F}" srcOrd="2" destOrd="0" presId="urn:microsoft.com/office/officeart/2008/layout/LinedList"/>
    <dgm:cxn modelId="{56F78134-02BD-4659-B621-9DAC2C2F8209}" type="presParOf" srcId="{D370BA5B-0B38-4E65-9BBC-743F9818375D}" destId="{6DC85EA3-964A-4889-89E9-F6CD6A0C7097}" srcOrd="3" destOrd="0" presId="urn:microsoft.com/office/officeart/2008/layout/LinedList"/>
    <dgm:cxn modelId="{E9ACA646-D02E-408F-8984-5E80D80E756B}" type="presParOf" srcId="{D370BA5B-0B38-4E65-9BBC-743F9818375D}" destId="{F936D614-C891-4DBE-A663-40B276F649E4}" srcOrd="4" destOrd="0" presId="urn:microsoft.com/office/officeart/2008/layout/LinedList"/>
    <dgm:cxn modelId="{CF0DF4DE-7BF3-4360-BCB5-C53173DDF7CB}" type="presParOf" srcId="{F936D614-C891-4DBE-A663-40B276F649E4}" destId="{3A45D30A-CC5C-4BD7-BA6E-F807005C1A8B}" srcOrd="0" destOrd="0" presId="urn:microsoft.com/office/officeart/2008/layout/LinedList"/>
    <dgm:cxn modelId="{1A1BC15C-433E-44D3-820F-9735B906B6AA}" type="presParOf" srcId="{F936D614-C891-4DBE-A663-40B276F649E4}" destId="{1C553C8E-6725-47B5-8799-BD088CE42DA6}" srcOrd="1" destOrd="0" presId="urn:microsoft.com/office/officeart/2008/layout/LinedList"/>
    <dgm:cxn modelId="{74DF7FD9-CCB6-47D2-A14F-DF31F7F0283A}" type="presParOf" srcId="{F936D614-C891-4DBE-A663-40B276F649E4}" destId="{35CE7B24-0BB4-4E12-9D9B-5B7FECEF53D0}" srcOrd="2" destOrd="0" presId="urn:microsoft.com/office/officeart/2008/layout/LinedList"/>
    <dgm:cxn modelId="{11F113FB-EE23-45F4-8DB2-7A673F395608}" type="presParOf" srcId="{D370BA5B-0B38-4E65-9BBC-743F9818375D}" destId="{21BFBA7F-B9B8-426C-8E8E-69C2C476EF31}" srcOrd="5" destOrd="0" presId="urn:microsoft.com/office/officeart/2008/layout/LinedList"/>
    <dgm:cxn modelId="{4DD8D9CE-82E3-426B-80CD-4C77CB97D873}" type="presParOf" srcId="{D370BA5B-0B38-4E65-9BBC-743F9818375D}" destId="{8BFB53D1-7516-4739-9DCE-47BD54374D35}" srcOrd="6" destOrd="0" presId="urn:microsoft.com/office/officeart/2008/layout/LinedList"/>
    <dgm:cxn modelId="{8236E3DA-025B-47D4-A0C9-48BB129A709D}" type="presParOf" srcId="{D370BA5B-0B38-4E65-9BBC-743F9818375D}" destId="{0D490977-2DAD-443D-9AB3-AA5EBEF0C79C}" srcOrd="7" destOrd="0" presId="urn:microsoft.com/office/officeart/2008/layout/LinedList"/>
    <dgm:cxn modelId="{7286632A-A743-4FA9-B394-7E8853BFEF6A}" type="presParOf" srcId="{0D490977-2DAD-443D-9AB3-AA5EBEF0C79C}" destId="{229BD259-925F-457C-9C59-F9AA7FC3171E}" srcOrd="0" destOrd="0" presId="urn:microsoft.com/office/officeart/2008/layout/LinedList"/>
    <dgm:cxn modelId="{E8B169DF-AF7A-4777-B83B-CE429DBDF991}" type="presParOf" srcId="{0D490977-2DAD-443D-9AB3-AA5EBEF0C79C}" destId="{8B52C753-0B30-46BC-BEF5-FFD905BE1373}" srcOrd="1" destOrd="0" presId="urn:microsoft.com/office/officeart/2008/layout/LinedList"/>
    <dgm:cxn modelId="{10EA2C9D-4BC0-43F6-B29B-16AE2BDA360A}" type="presParOf" srcId="{0D490977-2DAD-443D-9AB3-AA5EBEF0C79C}" destId="{3A747C5D-6AF8-4073-A849-03FC8DB23B85}" srcOrd="2" destOrd="0" presId="urn:microsoft.com/office/officeart/2008/layout/LinedList"/>
    <dgm:cxn modelId="{FFC8AD39-0543-4F30-AB15-AAF2A10E15F5}" type="presParOf" srcId="{D370BA5B-0B38-4E65-9BBC-743F9818375D}" destId="{98266A89-63CE-4D54-9874-33240A4B2A25}" srcOrd="8" destOrd="0" presId="urn:microsoft.com/office/officeart/2008/layout/LinedList"/>
    <dgm:cxn modelId="{621A920B-783A-4951-B8C3-00A3228F0803}" type="presParOf" srcId="{D370BA5B-0B38-4E65-9BBC-743F9818375D}" destId="{33CA25A7-FE8F-4688-85EE-55AC9795FBE8}" srcOrd="9" destOrd="0" presId="urn:microsoft.com/office/officeart/2008/layout/LinedList"/>
    <dgm:cxn modelId="{E28E0840-F207-45A5-BBA5-2EBFAAD0A590}" type="presParOf" srcId="{D370BA5B-0B38-4E65-9BBC-743F9818375D}" destId="{50AF8F92-BA29-4E7C-BA6F-569D4AB1786D}" srcOrd="10" destOrd="0" presId="urn:microsoft.com/office/officeart/2008/layout/LinedList"/>
    <dgm:cxn modelId="{3E7A87BC-B843-4EF3-B4EC-435FA3034810}" type="presParOf" srcId="{50AF8F92-BA29-4E7C-BA6F-569D4AB1786D}" destId="{1D3224B5-D5AF-438D-B426-4BEFE9965A46}" srcOrd="0" destOrd="0" presId="urn:microsoft.com/office/officeart/2008/layout/LinedList"/>
    <dgm:cxn modelId="{695355E3-1C4E-4375-A09F-A187CB9B40B5}" type="presParOf" srcId="{50AF8F92-BA29-4E7C-BA6F-569D4AB1786D}" destId="{2B4AC6B0-042C-400C-BF7A-1C3DB2C2AB5D}" srcOrd="1" destOrd="0" presId="urn:microsoft.com/office/officeart/2008/layout/LinedList"/>
    <dgm:cxn modelId="{7D54E1CE-CD62-4424-B0BB-3AF005BA0272}" type="presParOf" srcId="{50AF8F92-BA29-4E7C-BA6F-569D4AB1786D}" destId="{B4685C46-7FCB-4A7B-AF30-243A07B79D09}" srcOrd="2" destOrd="0" presId="urn:microsoft.com/office/officeart/2008/layout/LinedList"/>
    <dgm:cxn modelId="{CC82B5B0-E590-45F2-9017-6A8F9D0F8F70}" type="presParOf" srcId="{D370BA5B-0B38-4E65-9BBC-743F9818375D}" destId="{B4200138-AEE6-4661-B281-39D5D23EC72D}" srcOrd="11" destOrd="0" presId="urn:microsoft.com/office/officeart/2008/layout/LinedList"/>
    <dgm:cxn modelId="{EDC966F0-1815-40AE-959F-69EFA62B235E}" type="presParOf" srcId="{D370BA5B-0B38-4E65-9BBC-743F9818375D}" destId="{FE13C4A5-2A49-4C30-AAF0-4983FF091258}" srcOrd="12" destOrd="0" presId="urn:microsoft.com/office/officeart/2008/layout/LinedList"/>
    <dgm:cxn modelId="{1EB51BDE-8C8F-41F9-A7FC-E4E6EEE1DDA7}" type="presParOf" srcId="{D370BA5B-0B38-4E65-9BBC-743F9818375D}" destId="{A0B3B796-3A84-4F47-8E4C-4463E58F40B6}" srcOrd="13" destOrd="0" presId="urn:microsoft.com/office/officeart/2008/layout/LinedList"/>
    <dgm:cxn modelId="{107E0EEE-5F18-4F35-8378-99CE963F20EF}" type="presParOf" srcId="{A0B3B796-3A84-4F47-8E4C-4463E58F40B6}" destId="{2DE489E6-5E85-4DF3-B0B7-08CD2930837A}" srcOrd="0" destOrd="0" presId="urn:microsoft.com/office/officeart/2008/layout/LinedList"/>
    <dgm:cxn modelId="{A6AC1FF4-4904-4D50-BE1B-245FFA7A0D3E}" type="presParOf" srcId="{A0B3B796-3A84-4F47-8E4C-4463E58F40B6}" destId="{B4697DE6-25B0-421D-9F41-7E6BC60E6CBA}" srcOrd="1" destOrd="0" presId="urn:microsoft.com/office/officeart/2008/layout/LinedList"/>
    <dgm:cxn modelId="{61EDEA03-CC03-4339-8651-33F7A2041A74}" type="presParOf" srcId="{A0B3B796-3A84-4F47-8E4C-4463E58F40B6}" destId="{C3D35276-468D-427B-9417-A9ABCB301268}" srcOrd="2" destOrd="0" presId="urn:microsoft.com/office/officeart/2008/layout/LinedList"/>
    <dgm:cxn modelId="{968DEBA8-E2F4-4336-A17C-43AD705F55EE}" type="presParOf" srcId="{D370BA5B-0B38-4E65-9BBC-743F9818375D}" destId="{63D062E0-DFEC-49ED-9A4A-D922ED0B3C68}" srcOrd="14" destOrd="0" presId="urn:microsoft.com/office/officeart/2008/layout/LinedList"/>
    <dgm:cxn modelId="{C49EE6CB-0771-4309-8182-883D7A5EB6ED}" type="presParOf" srcId="{D370BA5B-0B38-4E65-9BBC-743F9818375D}" destId="{631EF7C4-AE89-4731-B1CB-E400E6270950}" srcOrd="15" destOrd="0" presId="urn:microsoft.com/office/officeart/2008/layout/LinedList"/>
    <dgm:cxn modelId="{5A1411C2-7F7F-46E0-B71C-DDC02DAC2784}" type="presParOf" srcId="{CB3103D3-A52B-441A-9045-B6AA85E0973F}" destId="{C55C53B2-39AB-42B4-A057-7A67A6DF22CD}" srcOrd="4" destOrd="0" presId="urn:microsoft.com/office/officeart/2008/layout/LinedList"/>
    <dgm:cxn modelId="{556BF678-852A-4C8D-97FF-EA3CAA33E757}" type="presParOf" srcId="{CB3103D3-A52B-441A-9045-B6AA85E0973F}" destId="{B2285A42-B694-4CD9-8436-E98DBB383DF1}" srcOrd="5" destOrd="0" presId="urn:microsoft.com/office/officeart/2008/layout/LinedList"/>
    <dgm:cxn modelId="{9BAC945B-C78C-445A-AA93-69E9E57F4A68}" type="presParOf" srcId="{B2285A42-B694-4CD9-8436-E98DBB383DF1}" destId="{BDEF64AD-5E57-4186-9F89-850131AB8FED}" srcOrd="0" destOrd="0" presId="urn:microsoft.com/office/officeart/2008/layout/LinedList"/>
    <dgm:cxn modelId="{4CBF20CE-BD94-443E-A4E7-72924751C173}" type="presParOf" srcId="{B2285A42-B694-4CD9-8436-E98DBB383DF1}" destId="{275E3B6F-58C0-4376-87CE-185529522715}" srcOrd="1" destOrd="0" presId="urn:microsoft.com/office/officeart/2008/layout/LinedList"/>
    <dgm:cxn modelId="{EBE9FC36-0CC3-4C24-B350-D8AE4E1C73FB}" type="presParOf" srcId="{275E3B6F-58C0-4376-87CE-185529522715}" destId="{C0B0DDE4-18AF-4FBB-B7A2-464DEBCE2B29}" srcOrd="0" destOrd="0" presId="urn:microsoft.com/office/officeart/2008/layout/LinedList"/>
    <dgm:cxn modelId="{E1491C98-83C8-4CD5-A202-D9886B5C5CC6}" type="presParOf" srcId="{275E3B6F-58C0-4376-87CE-185529522715}" destId="{A6EDB035-BFD4-4C8B-9656-87396C1B700B}" srcOrd="1" destOrd="0" presId="urn:microsoft.com/office/officeart/2008/layout/LinedList"/>
    <dgm:cxn modelId="{7EE42D8C-29F8-46D1-AA6D-8C41DA3903A4}" type="presParOf" srcId="{A6EDB035-BFD4-4C8B-9656-87396C1B700B}" destId="{5D8F6365-1F9C-40D3-9619-7D3CA8C37AF4}" srcOrd="0" destOrd="0" presId="urn:microsoft.com/office/officeart/2008/layout/LinedList"/>
    <dgm:cxn modelId="{B6D4B9B2-2FFF-460A-B83D-D69AABB6C2E7}" type="presParOf" srcId="{A6EDB035-BFD4-4C8B-9656-87396C1B700B}" destId="{19B56844-5D1A-4E59-B89C-6D7A122EAC32}" srcOrd="1" destOrd="0" presId="urn:microsoft.com/office/officeart/2008/layout/LinedList"/>
    <dgm:cxn modelId="{80E1D61E-2990-4391-9C60-5408ACEA62A5}" type="presParOf" srcId="{A6EDB035-BFD4-4C8B-9656-87396C1B700B}" destId="{CBA65E5D-B280-4AB8-BBA9-1603D572614A}" srcOrd="2" destOrd="0" presId="urn:microsoft.com/office/officeart/2008/layout/LinedList"/>
    <dgm:cxn modelId="{2A10869E-A0E6-4326-BF13-3F37EE5F927D}" type="presParOf" srcId="{275E3B6F-58C0-4376-87CE-185529522715}" destId="{D2B37DB6-D4B5-4ADF-8013-D028A73A724E}" srcOrd="2" destOrd="0" presId="urn:microsoft.com/office/officeart/2008/layout/LinedList"/>
    <dgm:cxn modelId="{385F84BB-08F7-44C2-B605-840387ABCAF4}" type="presParOf" srcId="{275E3B6F-58C0-4376-87CE-185529522715}" destId="{50C03B51-8735-498C-B4F5-89217374FEE2}" srcOrd="3" destOrd="0" presId="urn:microsoft.com/office/officeart/2008/layout/LinedList"/>
    <dgm:cxn modelId="{FCE2CC65-3079-4BFD-A157-D63DB14B5AC9}" type="presParOf" srcId="{275E3B6F-58C0-4376-87CE-185529522715}" destId="{714E6F4B-FDC3-42D5-871C-670AF8FC11AC}" srcOrd="4" destOrd="0" presId="urn:microsoft.com/office/officeart/2008/layout/LinedList"/>
    <dgm:cxn modelId="{3CD360D2-C9D9-4A1B-AD0E-B9B4D8023AC7}" type="presParOf" srcId="{714E6F4B-FDC3-42D5-871C-670AF8FC11AC}" destId="{4354D29E-90BA-4A8F-B019-BA47F8000204}" srcOrd="0" destOrd="0" presId="urn:microsoft.com/office/officeart/2008/layout/LinedList"/>
    <dgm:cxn modelId="{C3FF43B4-F91D-4BF6-B610-23997DA8E04B}" type="presParOf" srcId="{714E6F4B-FDC3-42D5-871C-670AF8FC11AC}" destId="{57DEBB72-EF32-4296-A97D-24F2F88A9297}" srcOrd="1" destOrd="0" presId="urn:microsoft.com/office/officeart/2008/layout/LinedList"/>
    <dgm:cxn modelId="{307E1673-3466-40C7-BC94-AAACB087DF84}" type="presParOf" srcId="{714E6F4B-FDC3-42D5-871C-670AF8FC11AC}" destId="{07130D43-C760-438D-96C0-C43CDEB9B8B1}" srcOrd="2" destOrd="0" presId="urn:microsoft.com/office/officeart/2008/layout/LinedList"/>
    <dgm:cxn modelId="{7944B3AC-1EA4-4460-B9FC-66466A774E4C}" type="presParOf" srcId="{275E3B6F-58C0-4376-87CE-185529522715}" destId="{43413009-E35E-4A60-9FD9-34C259F71900}" srcOrd="5" destOrd="0" presId="urn:microsoft.com/office/officeart/2008/layout/LinedList"/>
    <dgm:cxn modelId="{D9298690-7482-414A-80DB-55F31BE2F6F7}" type="presParOf" srcId="{275E3B6F-58C0-4376-87CE-185529522715}" destId="{C8AC4080-56AC-4FF6-9B7E-29ADA05344B6}" srcOrd="6" destOrd="0" presId="urn:microsoft.com/office/officeart/2008/layout/LinedList"/>
    <dgm:cxn modelId="{34754329-A1E1-484B-B33D-57155DD730E7}" type="presParOf" srcId="{275E3B6F-58C0-4376-87CE-185529522715}" destId="{15B914BC-5E05-4DCC-84E8-9BE91671A472}" srcOrd="7" destOrd="0" presId="urn:microsoft.com/office/officeart/2008/layout/LinedList"/>
    <dgm:cxn modelId="{83A14227-9BA0-4119-A265-FB579B4F8642}" type="presParOf" srcId="{15B914BC-5E05-4DCC-84E8-9BE91671A472}" destId="{0D6B3DE7-C71A-436C-9507-DAFDAF149EEB}" srcOrd="0" destOrd="0" presId="urn:microsoft.com/office/officeart/2008/layout/LinedList"/>
    <dgm:cxn modelId="{4A00B968-2F90-47AE-ADF0-E22C544FD8D5}" type="presParOf" srcId="{15B914BC-5E05-4DCC-84E8-9BE91671A472}" destId="{CD45BA59-B6FD-4428-8394-2984044E3C3D}" srcOrd="1" destOrd="0" presId="urn:microsoft.com/office/officeart/2008/layout/LinedList"/>
    <dgm:cxn modelId="{6E533FEC-963F-43CD-A1E7-DAE9153DDF12}" type="presParOf" srcId="{15B914BC-5E05-4DCC-84E8-9BE91671A472}" destId="{81B76B91-1150-4A8F-B99D-1ADCC9BFB843}" srcOrd="2" destOrd="0" presId="urn:microsoft.com/office/officeart/2008/layout/LinedList"/>
    <dgm:cxn modelId="{A279F8C5-DBA0-4F95-A261-68E77AF43A36}" type="presParOf" srcId="{275E3B6F-58C0-4376-87CE-185529522715}" destId="{EDB09F5F-7433-4809-AC7E-8DB0D0E1BD9B}" srcOrd="8" destOrd="0" presId="urn:microsoft.com/office/officeart/2008/layout/LinedList"/>
    <dgm:cxn modelId="{BE512DFB-0C2A-47D5-BDC3-9DDC321EC9C5}" type="presParOf" srcId="{275E3B6F-58C0-4376-87CE-185529522715}" destId="{FCCE0386-19F2-4797-9D30-A6EAF77996CE}" srcOrd="9" destOrd="0" presId="urn:microsoft.com/office/officeart/2008/layout/LinedList"/>
    <dgm:cxn modelId="{90536D4E-66DA-4200-A933-1289C5021440}" type="presParOf" srcId="{275E3B6F-58C0-4376-87CE-185529522715}" destId="{3671CEC8-F4D4-4688-B9EE-55D8AD1C5C3A}" srcOrd="10" destOrd="0" presId="urn:microsoft.com/office/officeart/2008/layout/LinedList"/>
    <dgm:cxn modelId="{5B590DB7-2A8D-4BA8-98BE-23DBC99C65B6}" type="presParOf" srcId="{3671CEC8-F4D4-4688-B9EE-55D8AD1C5C3A}" destId="{2A87FE34-E001-4F01-8922-9826E7ABFF2D}" srcOrd="0" destOrd="0" presId="urn:microsoft.com/office/officeart/2008/layout/LinedList"/>
    <dgm:cxn modelId="{85EEB447-EE82-4306-A222-6EF2CAE1BC04}" type="presParOf" srcId="{3671CEC8-F4D4-4688-B9EE-55D8AD1C5C3A}" destId="{9CD471D1-3823-4771-803C-9263C46C0CD5}" srcOrd="1" destOrd="0" presId="urn:microsoft.com/office/officeart/2008/layout/LinedList"/>
    <dgm:cxn modelId="{E8D44F3C-F8D1-4D58-9A8F-B8B2A0D7102F}" type="presParOf" srcId="{3671CEC8-F4D4-4688-B9EE-55D8AD1C5C3A}" destId="{3E3EC583-DE3F-4660-8B6E-268A7F6C2EFA}" srcOrd="2" destOrd="0" presId="urn:microsoft.com/office/officeart/2008/layout/LinedList"/>
    <dgm:cxn modelId="{6ADD54AE-79CE-42EA-A718-6E68F1C1C594}" type="presParOf" srcId="{275E3B6F-58C0-4376-87CE-185529522715}" destId="{06694BC0-B8CF-4505-AF86-9B9A0CE9674A}" srcOrd="11" destOrd="0" presId="urn:microsoft.com/office/officeart/2008/layout/LinedList"/>
    <dgm:cxn modelId="{DFA16D3F-DB5A-4C42-A033-8841B74BFB1C}" type="presParOf" srcId="{275E3B6F-58C0-4376-87CE-185529522715}" destId="{C9E03439-2717-460E-A221-1F8024410050}"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271198-DBFE-4FE8-A8DE-72353A4C860A}">
      <dsp:nvSpPr>
        <dsp:cNvPr id="0" name=""/>
        <dsp:cNvSpPr/>
      </dsp:nvSpPr>
      <dsp:spPr>
        <a:xfrm>
          <a:off x="2761" y="0"/>
          <a:ext cx="2911888" cy="4572000"/>
        </a:xfrm>
        <a:prstGeom prst="roundRect">
          <a:avLst>
            <a:gd name="adj" fmla="val 10000"/>
          </a:avLst>
        </a:prstGeom>
        <a:solidFill>
          <a:srgbClr val="E69E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1" kern="1200" dirty="0">
            <a:latin typeface="Verdana" panose="020B0604030504040204" pitchFamily="34" charset="0"/>
            <a:ea typeface="Verdana" panose="020B0604030504040204" pitchFamily="34" charset="0"/>
            <a:cs typeface="Verdana" panose="020B0604030504040204" pitchFamily="34" charset="0"/>
          </a:endParaRPr>
        </a:p>
        <a:p>
          <a:pPr marL="0" lvl="0" indent="0" algn="ctr" defTabSz="800100">
            <a:lnSpc>
              <a:spcPct val="90000"/>
            </a:lnSpc>
            <a:spcBef>
              <a:spcPct val="0"/>
            </a:spcBef>
            <a:spcAft>
              <a:spcPct val="35000"/>
            </a:spcAft>
            <a:buNone/>
          </a:pPr>
          <a:r>
            <a:rPr lang="en-US" sz="1800" b="1" i="0" kern="1200" dirty="0">
              <a:latin typeface="Arial" panose="020B0604020202020204" pitchFamily="34" charset="0"/>
              <a:ea typeface="Verdana" panose="020B0604030504040204" pitchFamily="34" charset="0"/>
              <a:cs typeface="Arial" panose="020B0604020202020204" pitchFamily="34" charset="0"/>
            </a:rPr>
            <a:t>Reach more people in more ways through enhanced dissemination</a:t>
          </a:r>
          <a:br>
            <a:rPr lang="en-US" sz="1800" b="1" i="0" kern="1200" dirty="0">
              <a:latin typeface="Arial" panose="020B0604020202020204" pitchFamily="34" charset="0"/>
              <a:ea typeface="Verdana" panose="020B0604030504040204" pitchFamily="34" charset="0"/>
              <a:cs typeface="Arial" panose="020B0604020202020204" pitchFamily="34" charset="0"/>
            </a:rPr>
          </a:br>
          <a:r>
            <a:rPr lang="en-US" sz="1800" b="1" i="0" kern="1200" dirty="0">
              <a:latin typeface="Arial" panose="020B0604020202020204" pitchFamily="34" charset="0"/>
              <a:ea typeface="Verdana" panose="020B0604030504040204" pitchFamily="34" charset="0"/>
              <a:cs typeface="Arial" panose="020B0604020202020204" pitchFamily="34" charset="0"/>
            </a:rPr>
            <a:t>and engagement</a:t>
          </a:r>
        </a:p>
      </dsp:txBody>
      <dsp:txXfrm>
        <a:off x="2761" y="1828800"/>
        <a:ext cx="2911888" cy="1828800"/>
      </dsp:txXfrm>
    </dsp:sp>
    <dsp:sp modelId="{8113FB95-26D3-42EB-9CE7-38BE7DC56557}">
      <dsp:nvSpPr>
        <dsp:cNvPr id="0" name=""/>
        <dsp:cNvSpPr/>
      </dsp:nvSpPr>
      <dsp:spPr>
        <a:xfrm>
          <a:off x="696086" y="274320"/>
          <a:ext cx="1522476" cy="15224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85FBF5-8426-4AEB-8F3E-D05A804DA39F}">
      <dsp:nvSpPr>
        <dsp:cNvPr id="0" name=""/>
        <dsp:cNvSpPr/>
      </dsp:nvSpPr>
      <dsp:spPr>
        <a:xfrm>
          <a:off x="116586" y="3657600"/>
          <a:ext cx="2681478" cy="68580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62A0B7-D95D-4482-BB3D-68BA9E3BFF2E}">
      <dsp:nvSpPr>
        <dsp:cNvPr id="0" name=""/>
        <dsp:cNvSpPr/>
      </dsp:nvSpPr>
      <dsp:spPr>
        <a:xfrm>
          <a:off x="0" y="0"/>
          <a:ext cx="2914650" cy="4587875"/>
        </a:xfrm>
        <a:prstGeom prst="roundRect">
          <a:avLst>
            <a:gd name="adj" fmla="val 10000"/>
          </a:avLst>
        </a:prstGeom>
        <a:solidFill>
          <a:srgbClr val="F2C5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ts val="840"/>
            </a:spcAft>
            <a:buNone/>
          </a:pPr>
          <a:r>
            <a:rPr lang="en-US" sz="2400" b="1" i="0" kern="1200" dirty="0">
              <a:latin typeface="Arial" panose="020B0604020202020204" pitchFamily="34" charset="0"/>
              <a:ea typeface="Verdana" panose="020B0604030504040204" pitchFamily="34" charset="0"/>
              <a:cs typeface="Arial" panose="020B0604020202020204" pitchFamily="34" charset="0"/>
            </a:rPr>
            <a:t>Build a workforce</a:t>
          </a:r>
          <a:br>
            <a:rPr lang="en-US" sz="2400" b="1" i="0" kern="1200" dirty="0">
              <a:latin typeface="Arial" panose="020B0604020202020204" pitchFamily="34" charset="0"/>
              <a:ea typeface="Verdana" panose="020B0604030504040204" pitchFamily="34" charset="0"/>
              <a:cs typeface="Arial" panose="020B0604020202020204" pitchFamily="34" charset="0"/>
            </a:rPr>
          </a:br>
          <a:r>
            <a:rPr lang="en-US" sz="2400" b="1" i="0" kern="1200" dirty="0">
              <a:latin typeface="Arial" panose="020B0604020202020204" pitchFamily="34" charset="0"/>
              <a:ea typeface="Verdana" panose="020B0604030504040204" pitchFamily="34" charset="0"/>
              <a:cs typeface="Arial" panose="020B0604020202020204" pitchFamily="34" charset="0"/>
            </a:rPr>
            <a:t>for data-driven</a:t>
          </a:r>
          <a:br>
            <a:rPr lang="en-US" sz="2400" b="1" i="0" kern="1200" dirty="0">
              <a:latin typeface="Arial" panose="020B0604020202020204" pitchFamily="34" charset="0"/>
              <a:ea typeface="Verdana" panose="020B0604030504040204" pitchFamily="34" charset="0"/>
              <a:cs typeface="Arial" panose="020B0604020202020204" pitchFamily="34" charset="0"/>
            </a:rPr>
          </a:br>
          <a:r>
            <a:rPr lang="en-US" sz="2400" b="1" i="0" kern="1200" dirty="0">
              <a:latin typeface="Arial" panose="020B0604020202020204" pitchFamily="34" charset="0"/>
              <a:ea typeface="Verdana" panose="020B0604030504040204" pitchFamily="34" charset="0"/>
              <a:cs typeface="Arial" panose="020B0604020202020204" pitchFamily="34" charset="0"/>
            </a:rPr>
            <a:t>research and health</a:t>
          </a:r>
        </a:p>
      </dsp:txBody>
      <dsp:txXfrm>
        <a:off x="0" y="1835150"/>
        <a:ext cx="2914650" cy="1835150"/>
      </dsp:txXfrm>
    </dsp:sp>
    <dsp:sp modelId="{B254CCDC-43FF-4ACF-B8AD-74B2B1B4CA51}">
      <dsp:nvSpPr>
        <dsp:cNvPr id="0" name=""/>
        <dsp:cNvSpPr/>
      </dsp:nvSpPr>
      <dsp:spPr>
        <a:xfrm>
          <a:off x="693443" y="275272"/>
          <a:ext cx="1527762" cy="152776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85FBF5-8426-4AEB-8F3E-D05A804DA39F}">
      <dsp:nvSpPr>
        <dsp:cNvPr id="0" name=""/>
        <dsp:cNvSpPr/>
      </dsp:nvSpPr>
      <dsp:spPr>
        <a:xfrm>
          <a:off x="116586" y="3670300"/>
          <a:ext cx="2681478" cy="688181"/>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0B414B-CDF5-4051-82E5-3171447A9D2F}">
      <dsp:nvSpPr>
        <dsp:cNvPr id="0" name=""/>
        <dsp:cNvSpPr/>
      </dsp:nvSpPr>
      <dsp:spPr>
        <a:xfrm>
          <a:off x="174" y="308345"/>
          <a:ext cx="2132906" cy="82577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PubMed Labs</a:t>
          </a:r>
        </a:p>
      </dsp:txBody>
      <dsp:txXfrm>
        <a:off x="413060" y="308345"/>
        <a:ext cx="1307135" cy="825771"/>
      </dsp:txXfrm>
    </dsp:sp>
    <dsp:sp modelId="{605708A6-0917-4553-850A-1333ABD7EA59}">
      <dsp:nvSpPr>
        <dsp:cNvPr id="0" name=""/>
        <dsp:cNvSpPr/>
      </dsp:nvSpPr>
      <dsp:spPr>
        <a:xfrm>
          <a:off x="1772784" y="308345"/>
          <a:ext cx="2064429" cy="82577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Gather Feedback from Labs Users</a:t>
          </a:r>
        </a:p>
      </dsp:txBody>
      <dsp:txXfrm>
        <a:off x="2185670" y="308345"/>
        <a:ext cx="1238658" cy="825771"/>
      </dsp:txXfrm>
    </dsp:sp>
    <dsp:sp modelId="{4068C0A8-1894-4ABC-8CD2-5861D7E6740A}">
      <dsp:nvSpPr>
        <dsp:cNvPr id="0" name=""/>
        <dsp:cNvSpPr/>
      </dsp:nvSpPr>
      <dsp:spPr>
        <a:xfrm>
          <a:off x="3465794" y="310434"/>
          <a:ext cx="2064429" cy="82577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18F engagement Phase I</a:t>
          </a:r>
        </a:p>
      </dsp:txBody>
      <dsp:txXfrm>
        <a:off x="3878680" y="310434"/>
        <a:ext cx="1238658" cy="825771"/>
      </dsp:txXfrm>
    </dsp:sp>
    <dsp:sp modelId="{AC82CC53-D55D-4482-9EAA-5B270F9FAED6}">
      <dsp:nvSpPr>
        <dsp:cNvPr id="0" name=""/>
        <dsp:cNvSpPr/>
      </dsp:nvSpPr>
      <dsp:spPr>
        <a:xfrm>
          <a:off x="5157244" y="308345"/>
          <a:ext cx="2064429" cy="82577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18F engagement Phase II</a:t>
          </a:r>
        </a:p>
      </dsp:txBody>
      <dsp:txXfrm>
        <a:off x="5570130" y="308345"/>
        <a:ext cx="1238658" cy="825771"/>
      </dsp:txXfrm>
    </dsp:sp>
    <dsp:sp modelId="{5BA833BB-9B4F-4AA6-BABB-9C073315F146}">
      <dsp:nvSpPr>
        <dsp:cNvPr id="0" name=""/>
        <dsp:cNvSpPr/>
      </dsp:nvSpPr>
      <dsp:spPr>
        <a:xfrm>
          <a:off x="6836182" y="308345"/>
          <a:ext cx="2064429" cy="82577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Apply Designs</a:t>
          </a:r>
        </a:p>
      </dsp:txBody>
      <dsp:txXfrm>
        <a:off x="7249068" y="308345"/>
        <a:ext cx="1238658" cy="825771"/>
      </dsp:txXfrm>
    </dsp:sp>
    <dsp:sp modelId="{82481297-31D5-4F6A-A6F2-D49911494EC5}">
      <dsp:nvSpPr>
        <dsp:cNvPr id="0" name=""/>
        <dsp:cNvSpPr/>
      </dsp:nvSpPr>
      <dsp:spPr>
        <a:xfrm>
          <a:off x="8513552" y="308345"/>
          <a:ext cx="2145871" cy="82577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en-US" sz="1500" kern="1200" dirty="0"/>
            <a:t>Transition</a:t>
          </a:r>
        </a:p>
      </dsp:txBody>
      <dsp:txXfrm>
        <a:off x="8926438" y="308345"/>
        <a:ext cx="1320100" cy="8257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43930-ADE4-41A8-9B62-F20708D8B600}">
      <dsp:nvSpPr>
        <dsp:cNvPr id="0" name=""/>
        <dsp:cNvSpPr/>
      </dsp:nvSpPr>
      <dsp:spPr>
        <a:xfrm>
          <a:off x="0" y="2304"/>
          <a:ext cx="1128351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16C02A4-6306-4653-8666-8CE81209CECD}">
      <dsp:nvSpPr>
        <dsp:cNvPr id="0" name=""/>
        <dsp:cNvSpPr/>
      </dsp:nvSpPr>
      <dsp:spPr>
        <a:xfrm>
          <a:off x="0" y="2304"/>
          <a:ext cx="2256703" cy="157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Regional Medical Libraries (RMLs)</a:t>
          </a:r>
        </a:p>
      </dsp:txBody>
      <dsp:txXfrm>
        <a:off x="0" y="2304"/>
        <a:ext cx="2256703" cy="1571840"/>
      </dsp:txXfrm>
    </dsp:sp>
    <dsp:sp modelId="{1EDF5568-4CBD-4E57-AAE1-99F1B3FF57E8}">
      <dsp:nvSpPr>
        <dsp:cNvPr id="0" name=""/>
        <dsp:cNvSpPr/>
      </dsp:nvSpPr>
      <dsp:spPr>
        <a:xfrm>
          <a:off x="2425956" y="47412"/>
          <a:ext cx="8857561" cy="36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Greater Midwest (GMR)   		 		  Pacific Northwest (PNR)</a:t>
          </a:r>
        </a:p>
      </dsp:txBody>
      <dsp:txXfrm>
        <a:off x="2425956" y="47412"/>
        <a:ext cx="8857561" cy="369551"/>
      </dsp:txXfrm>
    </dsp:sp>
    <dsp:sp modelId="{A256B43E-76FD-4226-9485-87C536950747}">
      <dsp:nvSpPr>
        <dsp:cNvPr id="0" name=""/>
        <dsp:cNvSpPr/>
      </dsp:nvSpPr>
      <dsp:spPr>
        <a:xfrm>
          <a:off x="2256703" y="390333"/>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4C83B3EB-71A1-4DBB-BF16-6C84C50EDEE8}">
      <dsp:nvSpPr>
        <dsp:cNvPr id="0" name=""/>
        <dsp:cNvSpPr/>
      </dsp:nvSpPr>
      <dsp:spPr>
        <a:xfrm>
          <a:off x="2425956" y="435441"/>
          <a:ext cx="8857561" cy="36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err="1"/>
            <a:t>MidContinental</a:t>
          </a:r>
          <a:r>
            <a:rPr lang="en-US" sz="2000" kern="1200" dirty="0"/>
            <a:t> (MCR)    				  Pacific Southwest (PSR)</a:t>
          </a:r>
        </a:p>
      </dsp:txBody>
      <dsp:txXfrm>
        <a:off x="2425956" y="435441"/>
        <a:ext cx="8857561" cy="369551"/>
      </dsp:txXfrm>
    </dsp:sp>
    <dsp:sp modelId="{E8DA65C0-EF37-4616-9D2E-A0ED1CE86F83}">
      <dsp:nvSpPr>
        <dsp:cNvPr id="0" name=""/>
        <dsp:cNvSpPr/>
      </dsp:nvSpPr>
      <dsp:spPr>
        <a:xfrm>
          <a:off x="2256703" y="778362"/>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3C8C75A3-CB7A-4EFE-86F8-E5F30EECD331}">
      <dsp:nvSpPr>
        <dsp:cNvPr id="0" name=""/>
        <dsp:cNvSpPr/>
      </dsp:nvSpPr>
      <dsp:spPr>
        <a:xfrm>
          <a:off x="2425956" y="823469"/>
          <a:ext cx="8857561" cy="36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Middle Atlantic (MAR)   		  		  South Central (SCR)          </a:t>
          </a:r>
        </a:p>
      </dsp:txBody>
      <dsp:txXfrm>
        <a:off x="2425956" y="823469"/>
        <a:ext cx="8857561" cy="369551"/>
      </dsp:txXfrm>
    </dsp:sp>
    <dsp:sp modelId="{F1260CDD-513F-4A4F-8163-43CEE953F667}">
      <dsp:nvSpPr>
        <dsp:cNvPr id="0" name=""/>
        <dsp:cNvSpPr/>
      </dsp:nvSpPr>
      <dsp:spPr>
        <a:xfrm>
          <a:off x="2256703" y="1166391"/>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01800836-667C-4AEB-8D06-3B98BCB547ED}">
      <dsp:nvSpPr>
        <dsp:cNvPr id="0" name=""/>
        <dsp:cNvSpPr/>
      </dsp:nvSpPr>
      <dsp:spPr>
        <a:xfrm>
          <a:off x="2425956" y="1211498"/>
          <a:ext cx="8857561" cy="36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New England (NER)        		 		  Southeastern / Atlantic (SEA)</a:t>
          </a:r>
        </a:p>
      </dsp:txBody>
      <dsp:txXfrm>
        <a:off x="2425956" y="1211498"/>
        <a:ext cx="8857561" cy="369551"/>
      </dsp:txXfrm>
    </dsp:sp>
    <dsp:sp modelId="{ED32F9F9-3277-4645-A713-E4378670BF3B}">
      <dsp:nvSpPr>
        <dsp:cNvPr id="0" name=""/>
        <dsp:cNvSpPr/>
      </dsp:nvSpPr>
      <dsp:spPr>
        <a:xfrm>
          <a:off x="2256703" y="1554420"/>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F26DBAEE-F65D-4726-94A6-E47C0ECF83B0}">
      <dsp:nvSpPr>
        <dsp:cNvPr id="0" name=""/>
        <dsp:cNvSpPr/>
      </dsp:nvSpPr>
      <dsp:spPr>
        <a:xfrm>
          <a:off x="0" y="1574144"/>
          <a:ext cx="1128351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FB2FE010-CB38-4539-B2CB-52737F1F3FAD}">
      <dsp:nvSpPr>
        <dsp:cNvPr id="0" name=""/>
        <dsp:cNvSpPr/>
      </dsp:nvSpPr>
      <dsp:spPr>
        <a:xfrm>
          <a:off x="0" y="1574144"/>
          <a:ext cx="2256703" cy="157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NNLM Offices</a:t>
          </a:r>
        </a:p>
      </dsp:txBody>
      <dsp:txXfrm>
        <a:off x="0" y="1574144"/>
        <a:ext cx="2256703" cy="1571840"/>
      </dsp:txXfrm>
    </dsp:sp>
    <dsp:sp modelId="{DCCE0452-55DD-4A38-910D-57F62C63FD27}">
      <dsp:nvSpPr>
        <dsp:cNvPr id="0" name=""/>
        <dsp:cNvSpPr/>
      </dsp:nvSpPr>
      <dsp:spPr>
        <a:xfrm>
          <a:off x="2425956" y="1571200"/>
          <a:ext cx="8857561" cy="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DOCLINE Coordination (NDCO)</a:t>
          </a:r>
        </a:p>
      </dsp:txBody>
      <dsp:txXfrm>
        <a:off x="2425956" y="1571200"/>
        <a:ext cx="8857561" cy="296255"/>
      </dsp:txXfrm>
    </dsp:sp>
    <dsp:sp modelId="{3C20D47E-E299-42E6-925F-0C293E03EA1F}">
      <dsp:nvSpPr>
        <dsp:cNvPr id="0" name=""/>
        <dsp:cNvSpPr/>
      </dsp:nvSpPr>
      <dsp:spPr>
        <a:xfrm>
          <a:off x="2256703" y="1885212"/>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1C553C8E-6725-47B5-8799-BD088CE42DA6}">
      <dsp:nvSpPr>
        <dsp:cNvPr id="0" name=""/>
        <dsp:cNvSpPr/>
      </dsp:nvSpPr>
      <dsp:spPr>
        <a:xfrm>
          <a:off x="2425956" y="1882267"/>
          <a:ext cx="8857561" cy="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Evaluation (NEO)</a:t>
          </a:r>
        </a:p>
      </dsp:txBody>
      <dsp:txXfrm>
        <a:off x="2425956" y="1882267"/>
        <a:ext cx="8857561" cy="296255"/>
      </dsp:txXfrm>
    </dsp:sp>
    <dsp:sp modelId="{21BFBA7F-B9B8-426C-8E8E-69C2C476EF31}">
      <dsp:nvSpPr>
        <dsp:cNvPr id="0" name=""/>
        <dsp:cNvSpPr/>
      </dsp:nvSpPr>
      <dsp:spPr>
        <a:xfrm>
          <a:off x="2256703" y="2196280"/>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8B52C753-0B30-46BC-BEF5-FFD905BE1373}">
      <dsp:nvSpPr>
        <dsp:cNvPr id="0" name=""/>
        <dsp:cNvSpPr/>
      </dsp:nvSpPr>
      <dsp:spPr>
        <a:xfrm>
          <a:off x="2425956" y="2193335"/>
          <a:ext cx="8857561" cy="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Public Health Coordination (NPHCO)</a:t>
          </a:r>
        </a:p>
      </dsp:txBody>
      <dsp:txXfrm>
        <a:off x="2425956" y="2193335"/>
        <a:ext cx="8857561" cy="296255"/>
      </dsp:txXfrm>
    </dsp:sp>
    <dsp:sp modelId="{98266A89-63CE-4D54-9874-33240A4B2A25}">
      <dsp:nvSpPr>
        <dsp:cNvPr id="0" name=""/>
        <dsp:cNvSpPr/>
      </dsp:nvSpPr>
      <dsp:spPr>
        <a:xfrm>
          <a:off x="2256703" y="2507348"/>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2B4AC6B0-042C-400C-BF7A-1C3DB2C2AB5D}">
      <dsp:nvSpPr>
        <dsp:cNvPr id="0" name=""/>
        <dsp:cNvSpPr/>
      </dsp:nvSpPr>
      <dsp:spPr>
        <a:xfrm>
          <a:off x="2425956" y="2504403"/>
          <a:ext cx="8857561" cy="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Training (NTO)</a:t>
          </a:r>
        </a:p>
      </dsp:txBody>
      <dsp:txXfrm>
        <a:off x="2425956" y="2504403"/>
        <a:ext cx="8857561" cy="296255"/>
      </dsp:txXfrm>
    </dsp:sp>
    <dsp:sp modelId="{B4200138-AEE6-4661-B281-39D5D23EC72D}">
      <dsp:nvSpPr>
        <dsp:cNvPr id="0" name=""/>
        <dsp:cNvSpPr/>
      </dsp:nvSpPr>
      <dsp:spPr>
        <a:xfrm>
          <a:off x="2256703" y="2818416"/>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B4697DE6-25B0-421D-9F41-7E6BC60E6CBA}">
      <dsp:nvSpPr>
        <dsp:cNvPr id="0" name=""/>
        <dsp:cNvSpPr/>
      </dsp:nvSpPr>
      <dsp:spPr>
        <a:xfrm>
          <a:off x="2425956" y="2815471"/>
          <a:ext cx="8857561" cy="296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Web Services (NWSO)</a:t>
          </a:r>
        </a:p>
      </dsp:txBody>
      <dsp:txXfrm>
        <a:off x="2425956" y="2815471"/>
        <a:ext cx="8857561" cy="296255"/>
      </dsp:txXfrm>
    </dsp:sp>
    <dsp:sp modelId="{63D062E0-DFEC-49ED-9A4A-D922ED0B3C68}">
      <dsp:nvSpPr>
        <dsp:cNvPr id="0" name=""/>
        <dsp:cNvSpPr/>
      </dsp:nvSpPr>
      <dsp:spPr>
        <a:xfrm>
          <a:off x="2256703" y="3129483"/>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C55C53B2-39AB-42B4-A057-7A67A6DF22CD}">
      <dsp:nvSpPr>
        <dsp:cNvPr id="0" name=""/>
        <dsp:cNvSpPr/>
      </dsp:nvSpPr>
      <dsp:spPr>
        <a:xfrm>
          <a:off x="0" y="3145985"/>
          <a:ext cx="11283517"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BDEF64AD-5E57-4186-9F89-850131AB8FED}">
      <dsp:nvSpPr>
        <dsp:cNvPr id="0" name=""/>
        <dsp:cNvSpPr/>
      </dsp:nvSpPr>
      <dsp:spPr>
        <a:xfrm>
          <a:off x="0" y="3145985"/>
          <a:ext cx="2256703" cy="157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National Initiatives &amp; Committees</a:t>
          </a:r>
        </a:p>
      </dsp:txBody>
      <dsp:txXfrm>
        <a:off x="0" y="3145985"/>
        <a:ext cx="2256703" cy="1571840"/>
      </dsp:txXfrm>
    </dsp:sp>
    <dsp:sp modelId="{19B56844-5D1A-4E59-B89C-6D7A122EAC32}">
      <dsp:nvSpPr>
        <dsp:cNvPr id="0" name=""/>
        <dsp:cNvSpPr/>
      </dsp:nvSpPr>
      <dsp:spPr>
        <a:xfrm>
          <a:off x="2425956" y="3217722"/>
          <a:ext cx="8857561" cy="36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Research Data Management WG</a:t>
          </a:r>
        </a:p>
      </dsp:txBody>
      <dsp:txXfrm>
        <a:off x="2425956" y="3217722"/>
        <a:ext cx="8857561" cy="369551"/>
      </dsp:txXfrm>
    </dsp:sp>
    <dsp:sp modelId="{D2B37DB6-D4B5-4ADF-8013-D028A73A724E}">
      <dsp:nvSpPr>
        <dsp:cNvPr id="0" name=""/>
        <dsp:cNvSpPr/>
      </dsp:nvSpPr>
      <dsp:spPr>
        <a:xfrm>
          <a:off x="2256703" y="3534013"/>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57DEBB72-EF32-4296-A97D-24F2F88A9297}">
      <dsp:nvSpPr>
        <dsp:cNvPr id="0" name=""/>
        <dsp:cNvSpPr/>
      </dsp:nvSpPr>
      <dsp:spPr>
        <a:xfrm>
          <a:off x="2425956" y="3605751"/>
          <a:ext cx="8857561" cy="36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Collaborative Summer Library Program</a:t>
          </a:r>
        </a:p>
      </dsp:txBody>
      <dsp:txXfrm>
        <a:off x="2425956" y="3605751"/>
        <a:ext cx="8857561" cy="369551"/>
      </dsp:txXfrm>
    </dsp:sp>
    <dsp:sp modelId="{43413009-E35E-4A60-9FD9-34C259F71900}">
      <dsp:nvSpPr>
        <dsp:cNvPr id="0" name=""/>
        <dsp:cNvSpPr/>
      </dsp:nvSpPr>
      <dsp:spPr>
        <a:xfrm>
          <a:off x="2256703" y="3922042"/>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CD45BA59-B6FD-4428-8394-2984044E3C3D}">
      <dsp:nvSpPr>
        <dsp:cNvPr id="0" name=""/>
        <dsp:cNvSpPr/>
      </dsp:nvSpPr>
      <dsp:spPr>
        <a:xfrm>
          <a:off x="2425956" y="3993780"/>
          <a:ext cx="8857561" cy="36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NNLM </a:t>
          </a:r>
          <a:r>
            <a:rPr lang="en-US" sz="2000" i="1" kern="1200" dirty="0"/>
            <a:t>All of Us </a:t>
          </a:r>
          <a:r>
            <a:rPr lang="en-US" sz="2000" kern="1200" dirty="0"/>
            <a:t>Community Engagement Center (CEC)</a:t>
          </a:r>
        </a:p>
      </dsp:txBody>
      <dsp:txXfrm>
        <a:off x="2425956" y="3993780"/>
        <a:ext cx="8857561" cy="369551"/>
      </dsp:txXfrm>
    </dsp:sp>
    <dsp:sp modelId="{EDB09F5F-7433-4809-AC7E-8DB0D0E1BD9B}">
      <dsp:nvSpPr>
        <dsp:cNvPr id="0" name=""/>
        <dsp:cNvSpPr/>
      </dsp:nvSpPr>
      <dsp:spPr>
        <a:xfrm>
          <a:off x="2256703" y="4310071"/>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 modelId="{9CD471D1-3823-4771-803C-9263C46C0CD5}">
      <dsp:nvSpPr>
        <dsp:cNvPr id="0" name=""/>
        <dsp:cNvSpPr/>
      </dsp:nvSpPr>
      <dsp:spPr>
        <a:xfrm>
          <a:off x="2425956" y="4341701"/>
          <a:ext cx="8857561" cy="36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1" kern="1200" dirty="0"/>
            <a:t>All of Us </a:t>
          </a:r>
          <a:r>
            <a:rPr lang="en-US" sz="2000" kern="1200" dirty="0"/>
            <a:t>Training and Coordinating Center (TEC)</a:t>
          </a:r>
        </a:p>
      </dsp:txBody>
      <dsp:txXfrm>
        <a:off x="2425956" y="4341701"/>
        <a:ext cx="8857561" cy="369551"/>
      </dsp:txXfrm>
    </dsp:sp>
    <dsp:sp modelId="{06694BC0-B8CF-4505-AF86-9B9A0CE9674A}">
      <dsp:nvSpPr>
        <dsp:cNvPr id="0" name=""/>
        <dsp:cNvSpPr/>
      </dsp:nvSpPr>
      <dsp:spPr>
        <a:xfrm>
          <a:off x="2256703" y="4698100"/>
          <a:ext cx="9026814" cy="0"/>
        </a:xfrm>
        <a:prstGeom prst="line">
          <a:avLst/>
        </a:prstGeom>
        <a:noFill/>
        <a:ln w="6350" cap="flat" cmpd="sng" algn="ctr">
          <a:solidFill>
            <a:schemeClr val="accent1">
              <a:tint val="50000"/>
              <a:hueOff val="0"/>
              <a:satOff val="0"/>
              <a:lumOff val="0"/>
              <a:alphaOff val="0"/>
            </a:schemeClr>
          </a:solidFill>
          <a:prstDash val="solid"/>
          <a:miter lim="800000"/>
        </a:ln>
        <a:effectLst/>
      </dsp:spPr>
      <dsp:style>
        <a:lnRef idx="1">
          <a:scrgbClr r="0" g="0" b="0"/>
        </a:lnRef>
        <a:fillRef idx="0">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2C29C6-F80A-1E47-A0BC-28B66A9A3931}" type="datetimeFigureOut">
              <a:rPr lang="en-US" smtClean="0"/>
              <a:t>6/18/2018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E241E1-2C1D-FB4A-9A08-B98F6D591129}" type="slidenum">
              <a:rPr lang="en-US" smtClean="0"/>
              <a:t>‹#›</a:t>
            </a:fld>
            <a:endParaRPr lang="en-US"/>
          </a:p>
        </p:txBody>
      </p:sp>
    </p:spTree>
    <p:extLst>
      <p:ext uri="{BB962C8B-B14F-4D97-AF65-F5344CB8AC3E}">
        <p14:creationId xmlns:p14="http://schemas.microsoft.com/office/powerpoint/2010/main" val="220418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F7673-5C42-4848-BD92-5D07662641E4}" type="datetimeFigureOut">
              <a:rPr lang="en-US" smtClean="0"/>
              <a:t>6/18/2018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ADFA8-00D0-3946-824E-7E16AEFE1058}" type="slidenum">
              <a:rPr lang="en-US" smtClean="0"/>
              <a:t>‹#›</a:t>
            </a:fld>
            <a:endParaRPr lang="en-US"/>
          </a:p>
        </p:txBody>
      </p:sp>
    </p:spTree>
    <p:extLst>
      <p:ext uri="{BB962C8B-B14F-4D97-AF65-F5344CB8AC3E}">
        <p14:creationId xmlns:p14="http://schemas.microsoft.com/office/powerpoint/2010/main" val="1709114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ilovelibraries.org/librariestransform/health-literacy-toolkit-intro"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jmla.mlanet.org/ojs/jmla/article/view/297"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ncbi.nlm.nih.gov/pmc/articles/PMC5886499/pdf/jmla-106-162.pdf"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National Library of Medicine Update</a:t>
            </a:r>
          </a:p>
          <a:p>
            <a:pPr lvl="1" algn="l"/>
            <a:r>
              <a:rPr lang="en-US" dirty="0"/>
              <a:t>Patricia Flatley Brennan, Director</a:t>
            </a:r>
          </a:p>
          <a:p>
            <a:pPr lvl="1" algn="l"/>
            <a:r>
              <a:rPr lang="en-US" dirty="0"/>
              <a:t>Joyce E.B. Backus, Associate Director for Library Operations</a:t>
            </a:r>
          </a:p>
          <a:p>
            <a:pPr lvl="1" algn="l"/>
            <a:r>
              <a:rPr lang="en-US" dirty="0"/>
              <a:t>Amanda J. Wilson, Head, National Network Coordinating Office of the National Network of Libraries of Medicine</a:t>
            </a:r>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1</a:t>
            </a:fld>
            <a:endParaRPr lang="en-US"/>
          </a:p>
        </p:txBody>
      </p:sp>
    </p:spTree>
    <p:extLst>
      <p:ext uri="{BB962C8B-B14F-4D97-AF65-F5344CB8AC3E}">
        <p14:creationId xmlns:p14="http://schemas.microsoft.com/office/powerpoint/2010/main" val="2934061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NLM &amp; NIH Budget</a:t>
            </a:r>
            <a:br>
              <a:rPr lang="en-US" sz="1200" b="1" dirty="0"/>
            </a:br>
            <a:r>
              <a:rPr lang="en-US" sz="1200" b="1" dirty="0"/>
              <a:t>Enacted (FY17), Enacted (FY18), Proposed 2019</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NLM</a:t>
            </a:r>
            <a:r>
              <a:rPr lang="en-US" sz="1200" b="1" baseline="0" dirty="0"/>
              <a:t> </a:t>
            </a:r>
            <a:r>
              <a:rPr lang="en-US" sz="1200" b="1" dirty="0"/>
              <a:t>FY 2017 Final $406,604,000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NIH</a:t>
            </a:r>
            <a:r>
              <a:rPr lang="en-US" sz="1200" b="1" baseline="0" dirty="0"/>
              <a:t> </a:t>
            </a:r>
            <a:r>
              <a:rPr lang="en-US" sz="1200" b="1" dirty="0"/>
              <a:t>FY 2017 Final $34,229,139,000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NLM</a:t>
            </a:r>
            <a:r>
              <a:rPr lang="en-US" sz="1200" b="1" baseline="0" dirty="0"/>
              <a:t> </a:t>
            </a:r>
            <a:r>
              <a:rPr lang="en-US" sz="1200" b="1" dirty="0"/>
              <a:t>FY 2017 Omnibus $428,553,000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NIH</a:t>
            </a:r>
            <a:r>
              <a:rPr lang="en-US" sz="1200" b="1" baseline="0" dirty="0"/>
              <a:t> </a:t>
            </a:r>
            <a:r>
              <a:rPr lang="en-US" sz="1200" b="1" dirty="0"/>
              <a:t>FY 2017 Omnibus $37,311,349,000</a:t>
            </a:r>
          </a:p>
          <a:p>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NLM</a:t>
            </a:r>
            <a:r>
              <a:rPr lang="en-US" sz="1200" b="1" baseline="0" dirty="0"/>
              <a:t> </a:t>
            </a:r>
            <a:r>
              <a:rPr lang="en-US" sz="1200" b="1" dirty="0"/>
              <a:t>FY 2017 President’s Budget $</a:t>
            </a:r>
            <a:r>
              <a:rPr lang="en-US" sz="1200" b="1" kern="1200" dirty="0">
                <a:solidFill>
                  <a:schemeClr val="tx1"/>
                </a:solidFill>
                <a:effectLst/>
                <a:latin typeface="+mn-lt"/>
                <a:ea typeface="+mn-ea"/>
                <a:cs typeface="+mn-cs"/>
              </a:rPr>
              <a:t>395,493,000</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NIH</a:t>
            </a:r>
            <a:r>
              <a:rPr lang="en-US" sz="1200" b="1" baseline="0" dirty="0"/>
              <a:t> </a:t>
            </a:r>
            <a:r>
              <a:rPr lang="en-US" sz="1200" b="1" dirty="0"/>
              <a:t>FY 2017 President’s</a:t>
            </a:r>
            <a:r>
              <a:rPr lang="en-US" sz="1200" b="1" baseline="0" dirty="0"/>
              <a:t> Budget</a:t>
            </a:r>
            <a:r>
              <a:rPr lang="en-US" sz="1200" b="1" dirty="0"/>
              <a:t> $</a:t>
            </a:r>
            <a:r>
              <a:rPr lang="en-US" sz="1200" b="1" i="0" dirty="0"/>
              <a:t>34,766,707,000</a:t>
            </a:r>
            <a:endParaRPr lang="en-US" sz="1200" b="1" dirty="0"/>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11</a:t>
            </a:fld>
            <a:endParaRPr lang="en-US"/>
          </a:p>
        </p:txBody>
      </p:sp>
    </p:spTree>
    <p:extLst>
      <p:ext uri="{BB962C8B-B14F-4D97-AF65-F5344CB8AC3E}">
        <p14:creationId xmlns:p14="http://schemas.microsoft.com/office/powerpoint/2010/main" val="3678753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12</a:t>
            </a:fld>
            <a:endParaRPr lang="en-US"/>
          </a:p>
        </p:txBody>
      </p:sp>
    </p:spTree>
    <p:extLst>
      <p:ext uri="{BB962C8B-B14F-4D97-AF65-F5344CB8AC3E}">
        <p14:creationId xmlns:p14="http://schemas.microsoft.com/office/powerpoint/2010/main" val="789838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a:t>Key Accomplishments since February</a:t>
            </a:r>
            <a:endParaRPr lang="en-US" dirty="0"/>
          </a:p>
          <a:p>
            <a:pPr marL="214313" indent="-214313">
              <a:buFont typeface="Arial" charset="0"/>
              <a:buChar char="•"/>
            </a:pPr>
            <a:r>
              <a:rPr lang="en-US" dirty="0">
                <a:latin typeface="+mn-lt"/>
              </a:rPr>
              <a:t>Initiated implementation of the Strategic Plan</a:t>
            </a:r>
          </a:p>
          <a:p>
            <a:pPr marL="214313" indent="-214313">
              <a:buFont typeface="Arial" charset="0"/>
              <a:buChar char="•"/>
            </a:pPr>
            <a:r>
              <a:rPr lang="en-US" dirty="0">
                <a:latin typeface="+mn-lt"/>
              </a:rPr>
              <a:t>Enhanced access to Toxicology resources</a:t>
            </a:r>
          </a:p>
          <a:p>
            <a:pPr marL="214313" indent="-214313">
              <a:buFont typeface="Arial" charset="0"/>
              <a:buChar char="•"/>
            </a:pPr>
            <a:r>
              <a:rPr lang="en-US" dirty="0">
                <a:latin typeface="+mn-lt"/>
              </a:rPr>
              <a:t>Launched MEDLINE 2022</a:t>
            </a:r>
          </a:p>
          <a:p>
            <a:pPr marL="214313" indent="-214313">
              <a:buFont typeface="Arial" charset="0"/>
              <a:buChar char="•"/>
            </a:pPr>
            <a:r>
              <a:rPr lang="en-US" dirty="0">
                <a:latin typeface="+mn-lt"/>
              </a:rPr>
              <a:t>Contributed to the NIH HEAL (Helping to End Addiction Long-term)</a:t>
            </a:r>
          </a:p>
          <a:p>
            <a:pPr marL="214313" indent="-214313">
              <a:buFont typeface="Arial" charset="0"/>
              <a:buChar char="•"/>
            </a:pPr>
            <a:r>
              <a:rPr lang="en-US" dirty="0">
                <a:latin typeface="+mn-lt"/>
                <a:ea typeface="Times New Roman" panose="02020603050405020304" pitchFamily="18" charset="0"/>
              </a:rPr>
              <a:t>Assured an energy-efficient data center  </a:t>
            </a:r>
          </a:p>
          <a:p>
            <a:pPr marL="214313" indent="-214313">
              <a:buFont typeface="Arial" charset="0"/>
              <a:buChar char="•"/>
            </a:pPr>
            <a:r>
              <a:rPr lang="en-US" dirty="0">
                <a:latin typeface="+mn-lt"/>
              </a:rPr>
              <a:t>Expanded uses of deep learning and neural networks, improving image interpretation and efficient algorithm deployment</a:t>
            </a:r>
          </a:p>
          <a:p>
            <a:pPr marL="214313" indent="-214313">
              <a:buFont typeface="Arial" charset="0"/>
              <a:buChar char="•"/>
            </a:pPr>
            <a:r>
              <a:rPr lang="en-US" dirty="0">
                <a:latin typeface="+mn-lt"/>
              </a:rPr>
              <a:t>Led the NIH in Identity and Access management needed to move data to commercial clouds</a:t>
            </a:r>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13</a:t>
            </a:fld>
            <a:endParaRPr lang="en-US"/>
          </a:p>
        </p:txBody>
      </p:sp>
    </p:spTree>
    <p:extLst>
      <p:ext uri="{BB962C8B-B14F-4D97-AF65-F5344CB8AC3E}">
        <p14:creationId xmlns:p14="http://schemas.microsoft.com/office/powerpoint/2010/main" val="2201816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F59BAA-C3E6-124F-8FB9-B85777798B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2782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EADA8A-E557-4954-A32F-E07BDDD32F1A}" type="slidenum">
              <a:rPr lang="en-US" smtClean="0"/>
              <a:t>16</a:t>
            </a:fld>
            <a:endParaRPr lang="en-US"/>
          </a:p>
        </p:txBody>
      </p:sp>
    </p:spTree>
    <p:extLst>
      <p:ext uri="{BB962C8B-B14F-4D97-AF65-F5344CB8AC3E}">
        <p14:creationId xmlns:p14="http://schemas.microsoft.com/office/powerpoint/2010/main" val="766839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18</a:t>
            </a:fld>
            <a:endParaRPr lang="en-US"/>
          </a:p>
        </p:txBody>
      </p:sp>
    </p:spTree>
    <p:extLst>
      <p:ext uri="{BB962C8B-B14F-4D97-AF65-F5344CB8AC3E}">
        <p14:creationId xmlns:p14="http://schemas.microsoft.com/office/powerpoint/2010/main" val="3601403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19</a:t>
            </a:fld>
            <a:endParaRPr lang="en-US"/>
          </a:p>
        </p:txBody>
      </p:sp>
    </p:spTree>
    <p:extLst>
      <p:ext uri="{BB962C8B-B14F-4D97-AF65-F5344CB8AC3E}">
        <p14:creationId xmlns:p14="http://schemas.microsoft.com/office/powerpoint/2010/main" val="39377328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PubMed Content</a:t>
            </a:r>
          </a:p>
          <a:p>
            <a:pPr marL="0" lvl="0" indent="0">
              <a:spcBef>
                <a:spcPts val="0"/>
              </a:spcBef>
              <a:spcAft>
                <a:spcPts val="0"/>
              </a:spcAft>
              <a:buNone/>
            </a:pPr>
            <a:r>
              <a:rPr lang="en" dirty="0"/>
              <a:t>Percenta</a:t>
            </a:r>
            <a:r>
              <a:rPr lang="en-US" dirty="0" err="1"/>
              <a:t>ges</a:t>
            </a:r>
            <a:r>
              <a:rPr lang="en-US" dirty="0"/>
              <a:t> are approximate</a:t>
            </a:r>
          </a:p>
          <a:p>
            <a:pPr marL="0" lvl="0" indent="0">
              <a:spcBef>
                <a:spcPts val="0"/>
              </a:spcBef>
              <a:spcAft>
                <a:spcPts val="0"/>
              </a:spcAft>
              <a:buNone/>
            </a:pPr>
            <a:endParaRPr lang="en-US" dirty="0"/>
          </a:p>
          <a:p>
            <a:pPr marL="0" lvl="0" indent="0">
              <a:spcBef>
                <a:spcPts val="0"/>
              </a:spcBef>
              <a:spcAft>
                <a:spcPts val="0"/>
              </a:spcAft>
              <a:buNone/>
            </a:pPr>
            <a:r>
              <a:rPr lang="en-US" dirty="0"/>
              <a:t>92%  MEDLINE – citations from journal reviewed and recommended for indexing by LSTRC’ articles indexed with MeSH (Medical Subject Headings) and curated with funding, genetic, chemical, and other metadata</a:t>
            </a:r>
          </a:p>
          <a:p>
            <a:pPr marL="0" lvl="0" indent="0">
              <a:spcBef>
                <a:spcPts val="0"/>
              </a:spcBef>
              <a:spcAft>
                <a:spcPts val="0"/>
              </a:spcAft>
              <a:buNone/>
            </a:pPr>
            <a:endParaRPr lang="en-US" dirty="0"/>
          </a:p>
          <a:p>
            <a:pPr marL="0" lvl="0" indent="0">
              <a:spcBef>
                <a:spcPts val="0"/>
              </a:spcBef>
              <a:spcAft>
                <a:spcPts val="0"/>
              </a:spcAft>
              <a:buNone/>
            </a:pPr>
            <a:r>
              <a:rPr lang="en-US" dirty="0"/>
              <a:t>1% Book s- Citations from books, chapters, and reports</a:t>
            </a:r>
          </a:p>
          <a:p>
            <a:pPr marL="0" lvl="0" indent="0">
              <a:spcBef>
                <a:spcPts val="0"/>
              </a:spcBef>
              <a:spcAft>
                <a:spcPts val="0"/>
              </a:spcAft>
              <a:buNone/>
            </a:pPr>
            <a:endParaRPr lang="en-US" dirty="0"/>
          </a:p>
          <a:p>
            <a:pPr marL="0" lvl="0" indent="0">
              <a:spcBef>
                <a:spcPts val="0"/>
              </a:spcBef>
              <a:spcAft>
                <a:spcPts val="0"/>
              </a:spcAft>
              <a:buNone/>
            </a:pPr>
            <a:endParaRPr lang="en-US" dirty="0"/>
          </a:p>
          <a:p>
            <a:pPr marL="0" lvl="0" indent="0">
              <a:spcBef>
                <a:spcPts val="0"/>
              </a:spcBef>
              <a:spcAft>
                <a:spcPts val="0"/>
              </a:spcAft>
              <a:buNone/>
            </a:pPr>
            <a:r>
              <a:rPr lang="en-US" dirty="0"/>
              <a:t>15% PMC journals and publisher programs – Citations from journals reviewed and selected by NLM for archiving; publishers have formal agreements with </a:t>
            </a:r>
            <a:r>
              <a:rPr lang="en-US" dirty="0" err="1"/>
              <a:t>NLm</a:t>
            </a:r>
            <a:r>
              <a:rPr lang="en-US" dirty="0"/>
              <a:t> for archiving this content</a:t>
            </a:r>
          </a:p>
          <a:p>
            <a:pPr marL="0" lvl="0" indent="0">
              <a:spcBef>
                <a:spcPts val="0"/>
              </a:spcBef>
              <a:spcAft>
                <a:spcPts val="0"/>
              </a:spcAft>
              <a:buNone/>
            </a:pPr>
            <a:endParaRPr lang="en-US" dirty="0"/>
          </a:p>
          <a:p>
            <a:pPr marL="0" lvl="0" indent="0">
              <a:spcBef>
                <a:spcPts val="0"/>
              </a:spcBef>
              <a:spcAft>
                <a:spcPts val="0"/>
              </a:spcAft>
              <a:buNone/>
            </a:pPr>
            <a:endParaRPr lang="en-US" dirty="0"/>
          </a:p>
          <a:p>
            <a:pPr marL="0" lvl="0" indent="0">
              <a:spcBef>
                <a:spcPts val="0"/>
              </a:spcBef>
              <a:spcAft>
                <a:spcPts val="0"/>
              </a:spcAft>
              <a:buNone/>
            </a:pPr>
            <a:r>
              <a:rPr lang="en" dirty="0"/>
              <a:t>2% </a:t>
            </a:r>
            <a:r>
              <a:rPr lang="en-US" dirty="0"/>
              <a:t>PMC author manuscripts – Citations of peer-reviewed manuscripts accepted for publication in a journal that falls under a PMC-participating funder’s open or public access policy</a:t>
            </a:r>
          </a:p>
          <a:p>
            <a:pPr marL="0" lvl="0" indent="0">
              <a:spcBef>
                <a:spcPts val="0"/>
              </a:spcBef>
              <a:spcAft>
                <a:spcPts val="0"/>
              </a:spcAft>
              <a:buNone/>
            </a:pPr>
            <a:endParaRPr lang="en-US" dirty="0"/>
          </a:p>
          <a:p>
            <a:pPr marL="0" lvl="0" indent="0">
              <a:spcBef>
                <a:spcPts val="0"/>
              </a:spcBef>
              <a:spcAft>
                <a:spcPts val="0"/>
              </a:spcAft>
              <a:buNone/>
            </a:pPr>
            <a:r>
              <a:rPr lang="en-US" dirty="0"/>
              <a:t>Source – Data from PubMed, December 2017</a:t>
            </a:r>
            <a:endParaRPr lang="en" dirty="0"/>
          </a:p>
        </p:txBody>
      </p:sp>
    </p:spTree>
    <p:extLst>
      <p:ext uri="{BB962C8B-B14F-4D97-AF65-F5344CB8AC3E}">
        <p14:creationId xmlns:p14="http://schemas.microsoft.com/office/powerpoint/2010/main" val="3557600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MEDLINE 2022 Project</a:t>
            </a:r>
          </a:p>
          <a:p>
            <a:endParaRPr lang="en-US" dirty="0"/>
          </a:p>
          <a:p>
            <a:r>
              <a:rPr lang="en-US" dirty="0"/>
              <a:t>Three column table</a:t>
            </a:r>
          </a:p>
          <a:p>
            <a:endParaRPr lang="en-US" dirty="0"/>
          </a:p>
          <a:p>
            <a:r>
              <a:rPr lang="en-US" dirty="0"/>
              <a:t>Column 1, Column title:  Curation at Scale</a:t>
            </a:r>
          </a:p>
          <a:p>
            <a:r>
              <a:rPr lang="en-US" dirty="0"/>
              <a:t>Column 1, Row 1:  1 million or more citations indexed per year, to keep page with publishers</a:t>
            </a:r>
          </a:p>
          <a:p>
            <a:endParaRPr lang="en-US" dirty="0"/>
          </a:p>
          <a:p>
            <a:r>
              <a:rPr lang="en-US" dirty="0"/>
              <a:t>Column 1, Row 2:  Citations indexed within 24 hours, to meet user need for discovery</a:t>
            </a:r>
          </a:p>
          <a:p>
            <a:endParaRPr lang="en-US" dirty="0"/>
          </a:p>
          <a:p>
            <a:r>
              <a:rPr lang="en-US" dirty="0"/>
              <a:t>Column 1, Row 3:  Automated indexing applied, to ensure efficient processing</a:t>
            </a:r>
          </a:p>
          <a:p>
            <a:endParaRPr lang="en-US" dirty="0"/>
          </a:p>
          <a:p>
            <a:r>
              <a:rPr lang="en-US" dirty="0"/>
              <a:t>Column 1, Row 4:  Expert human curation applied, to ensure indexing </a:t>
            </a:r>
            <a:r>
              <a:rPr lang="en-US" dirty="0" err="1"/>
              <a:t>accuracty</a:t>
            </a:r>
            <a:r>
              <a:rPr lang="en-US" dirty="0"/>
              <a:t> and quality</a:t>
            </a:r>
          </a:p>
          <a:p>
            <a:endParaRPr lang="en-US" dirty="0"/>
          </a:p>
          <a:p>
            <a:r>
              <a:rPr lang="en-US" dirty="0"/>
              <a:t>Column 2, Column title:  Expanded Metadata</a:t>
            </a:r>
          </a:p>
          <a:p>
            <a:endParaRPr lang="en-US" dirty="0"/>
          </a:p>
          <a:p>
            <a:r>
              <a:rPr lang="en-US" dirty="0"/>
              <a:t>Column 2, Row 1:  Optimized metadata to support access to ClinicalTrials.gov and other trial registries</a:t>
            </a:r>
          </a:p>
          <a:p>
            <a:endParaRPr lang="en-US" dirty="0"/>
          </a:p>
          <a:p>
            <a:r>
              <a:rPr lang="en-US" dirty="0"/>
              <a:t>Column 2, Row 2:  Comprehensive genetic metadata to support the scientific research community</a:t>
            </a:r>
          </a:p>
          <a:p>
            <a:endParaRPr lang="en-US" dirty="0"/>
          </a:p>
          <a:p>
            <a:r>
              <a:rPr lang="en-US" dirty="0"/>
              <a:t>Column 2, Row 3:  Improved chemical metadata spanning pharmacological/toxicological research areas</a:t>
            </a:r>
          </a:p>
          <a:p>
            <a:endParaRPr lang="en-US" dirty="0"/>
          </a:p>
          <a:p>
            <a:r>
              <a:rPr lang="en-US" dirty="0"/>
              <a:t>Column 2, Row 4:  Enhanced funding metadata to support research portfolio analysis</a:t>
            </a:r>
          </a:p>
          <a:p>
            <a:endParaRPr lang="en-US" dirty="0"/>
          </a:p>
          <a:p>
            <a:r>
              <a:rPr lang="en-US" dirty="0"/>
              <a:t>Column 3, Column title:  Efficient and Connected</a:t>
            </a:r>
          </a:p>
          <a:p>
            <a:endParaRPr lang="en-US" dirty="0"/>
          </a:p>
          <a:p>
            <a:r>
              <a:rPr lang="en-US" dirty="0"/>
              <a:t>Column 3, Row 1:  Publishers supply metadata and allow metadata extraction from full text</a:t>
            </a:r>
          </a:p>
          <a:p>
            <a:endParaRPr lang="en-US" dirty="0"/>
          </a:p>
          <a:p>
            <a:r>
              <a:rPr lang="en-US" dirty="0"/>
              <a:t>Column 3, Row 2:  MeSH vocabulary and workflow enhancements support user needs</a:t>
            </a:r>
          </a:p>
          <a:p>
            <a:endParaRPr lang="en-US" dirty="0"/>
          </a:p>
          <a:p>
            <a:r>
              <a:rPr lang="en-US" dirty="0"/>
              <a:t>Column 3, Row 3:  Authoritative vocabularies in addition to MeSH increase access</a:t>
            </a:r>
          </a:p>
          <a:p>
            <a:endParaRPr lang="en-US" dirty="0"/>
          </a:p>
          <a:p>
            <a:r>
              <a:rPr lang="en-US" dirty="0"/>
              <a:t>Column 3, Row 4:  Links to datasets support NLM and NIH data science goals</a:t>
            </a:r>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21</a:t>
            </a:fld>
            <a:endParaRPr lang="en-US"/>
          </a:p>
        </p:txBody>
      </p:sp>
    </p:spTree>
    <p:extLst>
      <p:ext uri="{BB962C8B-B14F-4D97-AF65-F5344CB8AC3E}">
        <p14:creationId xmlns:p14="http://schemas.microsoft.com/office/powerpoint/2010/main" val="29807140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MEDLINE 2022 Teams</a:t>
            </a:r>
          </a:p>
          <a:p>
            <a:endParaRPr lang="en-US" dirty="0"/>
          </a:p>
          <a:p>
            <a:r>
              <a:rPr lang="en-US" dirty="0"/>
              <a:t>Team 1 - Vocabularies</a:t>
            </a:r>
          </a:p>
          <a:p>
            <a:endParaRPr lang="en-US" dirty="0"/>
          </a:p>
          <a:p>
            <a:r>
              <a:rPr lang="en-US" dirty="0"/>
              <a:t>Team 2 - Indexing Methods</a:t>
            </a:r>
          </a:p>
          <a:p>
            <a:endParaRPr lang="en-US" dirty="0"/>
          </a:p>
          <a:p>
            <a:r>
              <a:rPr lang="en-US" dirty="0"/>
              <a:t>Team 3 - ClinicalTrials.gov</a:t>
            </a:r>
          </a:p>
          <a:p>
            <a:endParaRPr lang="en-US" dirty="0"/>
          </a:p>
          <a:p>
            <a:r>
              <a:rPr lang="en-US" dirty="0"/>
              <a:t>Team 4 - Chemical Information</a:t>
            </a:r>
          </a:p>
          <a:p>
            <a:endParaRPr lang="en-US" dirty="0"/>
          </a:p>
          <a:p>
            <a:r>
              <a:rPr lang="en-US" dirty="0"/>
              <a:t>Team 5 - Funding Information</a:t>
            </a:r>
          </a:p>
          <a:p>
            <a:endParaRPr lang="en-US" dirty="0"/>
          </a:p>
          <a:p>
            <a:r>
              <a:rPr lang="en-US" dirty="0"/>
              <a:t>Team 6 - Gene Information</a:t>
            </a:r>
          </a:p>
          <a:p>
            <a:endParaRPr lang="en-US" dirty="0"/>
          </a:p>
          <a:p>
            <a:r>
              <a:rPr lang="en-US" dirty="0"/>
              <a:t>Team 7 - Data Science</a:t>
            </a:r>
          </a:p>
          <a:p>
            <a:endParaRPr lang="en-US" dirty="0"/>
          </a:p>
          <a:p>
            <a:r>
              <a:rPr lang="en-US" dirty="0"/>
              <a:t>Team 8 - Journal Requirements</a:t>
            </a:r>
          </a:p>
          <a:p>
            <a:endParaRPr lang="en-US" dirty="0"/>
          </a:p>
          <a:p>
            <a:r>
              <a:rPr lang="en-US" dirty="0"/>
              <a:t>NLM staff involved with the project:</a:t>
            </a:r>
          </a:p>
          <a:p>
            <a:endParaRPr lang="en-US" dirty="0"/>
          </a:p>
          <a:p>
            <a:r>
              <a:rPr lang="en-US" dirty="0"/>
              <a:t>Stacey </a:t>
            </a:r>
            <a:r>
              <a:rPr lang="en-US" dirty="0" err="1"/>
              <a:t>Arnesen</a:t>
            </a:r>
            <a:r>
              <a:rPr lang="en-US" dirty="0"/>
              <a:t> - SIS</a:t>
            </a:r>
          </a:p>
          <a:p>
            <a:r>
              <a:rPr lang="en-US" dirty="0"/>
              <a:t>Evan Bolton - NCBI</a:t>
            </a:r>
          </a:p>
          <a:p>
            <a:r>
              <a:rPr lang="en-US" dirty="0"/>
              <a:t>Jessica Chan - NCBI</a:t>
            </a:r>
          </a:p>
          <a:p>
            <a:r>
              <a:rPr lang="en-US" dirty="0"/>
              <a:t>Florence Chang - SIS</a:t>
            </a:r>
          </a:p>
          <a:p>
            <a:r>
              <a:rPr lang="en-US" dirty="0"/>
              <a:t>Dan Cho - LO</a:t>
            </a:r>
          </a:p>
          <a:p>
            <a:r>
              <a:rPr lang="en-US" dirty="0"/>
              <a:t>David Cissel - LO</a:t>
            </a:r>
          </a:p>
          <a:p>
            <a:r>
              <a:rPr lang="en-US" dirty="0"/>
              <a:t>Marie Collins - NCBI</a:t>
            </a:r>
          </a:p>
          <a:p>
            <a:r>
              <a:rPr lang="en-US" dirty="0"/>
              <a:t>Dina </a:t>
            </a:r>
            <a:r>
              <a:rPr lang="en-US" dirty="0" err="1"/>
              <a:t>Demner-Fushman</a:t>
            </a:r>
            <a:r>
              <a:rPr lang="en-US" dirty="0"/>
              <a:t> - LHC</a:t>
            </a:r>
          </a:p>
          <a:p>
            <a:r>
              <a:rPr lang="en-US" dirty="0"/>
              <a:t>Kin </a:t>
            </a:r>
            <a:r>
              <a:rPr lang="en-US" dirty="0" err="1"/>
              <a:t>Wah</a:t>
            </a:r>
            <a:r>
              <a:rPr lang="en-US" dirty="0"/>
              <a:t> Fung - LHC</a:t>
            </a:r>
          </a:p>
          <a:p>
            <a:r>
              <a:rPr lang="en-US" dirty="0"/>
              <a:t>Katie Funk - NCBI</a:t>
            </a:r>
          </a:p>
          <a:p>
            <a:r>
              <a:rPr lang="en-US" dirty="0"/>
              <a:t>Jeanne </a:t>
            </a:r>
            <a:r>
              <a:rPr lang="en-US" dirty="0" err="1"/>
              <a:t>Goshorn</a:t>
            </a:r>
            <a:r>
              <a:rPr lang="en-US" dirty="0"/>
              <a:t> - SIS</a:t>
            </a:r>
          </a:p>
          <a:p>
            <a:r>
              <a:rPr lang="en-US" dirty="0"/>
              <a:t>Rob Guzman - LO</a:t>
            </a:r>
          </a:p>
          <a:p>
            <a:r>
              <a:rPr lang="en-US" dirty="0"/>
              <a:t>Nick Ide - NCBI</a:t>
            </a:r>
          </a:p>
          <a:p>
            <a:r>
              <a:rPr lang="en-US" dirty="0"/>
              <a:t>Brandi </a:t>
            </a:r>
            <a:r>
              <a:rPr lang="en-US" dirty="0" err="1"/>
              <a:t>Kattman</a:t>
            </a:r>
            <a:r>
              <a:rPr lang="en-US" dirty="0"/>
              <a:t> - NCBI</a:t>
            </a:r>
          </a:p>
          <a:p>
            <a:r>
              <a:rPr lang="en-US" dirty="0" err="1"/>
              <a:t>Preeti</a:t>
            </a:r>
            <a:r>
              <a:rPr lang="en-US" dirty="0"/>
              <a:t> </a:t>
            </a:r>
            <a:r>
              <a:rPr lang="en-US" dirty="0" err="1"/>
              <a:t>Gokal</a:t>
            </a:r>
            <a:r>
              <a:rPr lang="en-US" dirty="0"/>
              <a:t> </a:t>
            </a:r>
            <a:r>
              <a:rPr lang="en-US" dirty="0" err="1"/>
              <a:t>Kochar</a:t>
            </a:r>
            <a:r>
              <a:rPr lang="en-US" dirty="0"/>
              <a:t> - LO</a:t>
            </a:r>
          </a:p>
          <a:p>
            <a:r>
              <a:rPr lang="en-US" dirty="0"/>
              <a:t>Stella Koppel - LO</a:t>
            </a:r>
          </a:p>
          <a:p>
            <a:r>
              <a:rPr lang="en-US" dirty="0"/>
              <a:t>Francois Lang - LHC</a:t>
            </a:r>
          </a:p>
          <a:p>
            <a:r>
              <a:rPr lang="en-US" dirty="0"/>
              <a:t>Daniel Le - LHC</a:t>
            </a:r>
          </a:p>
          <a:p>
            <a:r>
              <a:rPr lang="en-US" dirty="0" err="1"/>
              <a:t>Zhiyong</a:t>
            </a:r>
            <a:r>
              <a:rPr lang="en-US" dirty="0"/>
              <a:t> Lu - NCBI</a:t>
            </a:r>
          </a:p>
          <a:p>
            <a:r>
              <a:rPr lang="en-US" dirty="0"/>
              <a:t>Kate Majewski - LO</a:t>
            </a:r>
          </a:p>
          <a:p>
            <a:r>
              <a:rPr lang="en-US" dirty="0"/>
              <a:t>Patrick McLaughlin - LO</a:t>
            </a:r>
          </a:p>
          <a:p>
            <a:r>
              <a:rPr lang="en-US" dirty="0"/>
              <a:t>Jim Mork - LHC</a:t>
            </a:r>
          </a:p>
          <a:p>
            <a:r>
              <a:rPr lang="en-US" dirty="0"/>
              <a:t>Carlo Nuss - LO</a:t>
            </a:r>
          </a:p>
          <a:p>
            <a:r>
              <a:rPr lang="en-US" dirty="0"/>
              <a:t>Deborah Ozga - LO</a:t>
            </a:r>
          </a:p>
          <a:p>
            <a:r>
              <a:rPr lang="en-US" dirty="0"/>
              <a:t>Jim Pash - LO</a:t>
            </a:r>
          </a:p>
          <a:p>
            <a:r>
              <a:rPr lang="en-US" dirty="0"/>
              <a:t>Olga Printseva - LO</a:t>
            </a:r>
          </a:p>
          <a:p>
            <a:r>
              <a:rPr lang="en-US" dirty="0"/>
              <a:t>Will Rogers - LHC</a:t>
            </a:r>
          </a:p>
          <a:p>
            <a:r>
              <a:rPr lang="en-US" dirty="0"/>
              <a:t>John Rozier - OCCS</a:t>
            </a:r>
          </a:p>
          <a:p>
            <a:r>
              <a:rPr lang="en-US" dirty="0" err="1"/>
              <a:t>Suan</a:t>
            </a:r>
            <a:r>
              <a:rPr lang="en-US" dirty="0"/>
              <a:t> Schmidt - LO</a:t>
            </a:r>
          </a:p>
          <a:p>
            <a:r>
              <a:rPr lang="en-US" dirty="0"/>
              <a:t>Valerie Schneider - NCBI</a:t>
            </a:r>
          </a:p>
          <a:p>
            <a:r>
              <a:rPr lang="en-US" dirty="0"/>
              <a:t>Conrad Schoch - NCBI</a:t>
            </a:r>
          </a:p>
          <a:p>
            <a:r>
              <a:rPr lang="en-US" dirty="0"/>
              <a:t>Jules Shore - LO</a:t>
            </a:r>
          </a:p>
          <a:p>
            <a:r>
              <a:rPr lang="en-US" dirty="0"/>
              <a:t>Rebecca Stanger - LO</a:t>
            </a:r>
          </a:p>
          <a:p>
            <a:r>
              <a:rPr lang="en-US" dirty="0"/>
              <a:t>Karen Steely - LHC</a:t>
            </a:r>
          </a:p>
          <a:p>
            <a:r>
              <a:rPr lang="en-US" dirty="0"/>
              <a:t>Caitlin </a:t>
            </a:r>
            <a:r>
              <a:rPr lang="en-US" dirty="0" err="1"/>
              <a:t>Sticco</a:t>
            </a:r>
            <a:r>
              <a:rPr lang="en-US" dirty="0"/>
              <a:t> - LO</a:t>
            </a:r>
          </a:p>
          <a:p>
            <a:r>
              <a:rPr lang="en-US" dirty="0" err="1"/>
              <a:t>Annemieke</a:t>
            </a:r>
            <a:r>
              <a:rPr lang="en-US" dirty="0"/>
              <a:t> van der Sluijs - LO</a:t>
            </a:r>
          </a:p>
          <a:p>
            <a:r>
              <a:rPr lang="en-US" dirty="0"/>
              <a:t>Janice Ward - LO</a:t>
            </a:r>
          </a:p>
          <a:p>
            <a:r>
              <a:rPr lang="en-US" dirty="0"/>
              <a:t>Sarah Weis - NCBI</a:t>
            </a:r>
          </a:p>
          <a:p>
            <a:r>
              <a:rPr lang="en-US" dirty="0"/>
              <a:t>Beth Weston - LO</a:t>
            </a:r>
          </a:p>
          <a:p>
            <a:r>
              <a:rPr lang="en-US" dirty="0"/>
              <a:t>Erin Zellers - NCBI</a:t>
            </a:r>
          </a:p>
          <a:p>
            <a:endParaRPr lang="en-US" dirty="0"/>
          </a:p>
        </p:txBody>
      </p:sp>
      <p:sp>
        <p:nvSpPr>
          <p:cNvPr id="4" name="Slide Number Placeholder 3"/>
          <p:cNvSpPr>
            <a:spLocks noGrp="1"/>
          </p:cNvSpPr>
          <p:nvPr>
            <p:ph type="sldNum" sz="quarter" idx="10"/>
          </p:nvPr>
        </p:nvSpPr>
        <p:spPr/>
        <p:txBody>
          <a:bodyPr/>
          <a:lstStyle/>
          <a:p>
            <a:fld id="{ED9110B3-82E4-4FE5-8713-BB9F64E250FC}" type="slidenum">
              <a:rPr lang="en-US" smtClean="0"/>
              <a:t>22</a:t>
            </a:fld>
            <a:endParaRPr lang="en-US"/>
          </a:p>
        </p:txBody>
      </p:sp>
    </p:spTree>
    <p:extLst>
      <p:ext uri="{BB962C8B-B14F-4D97-AF65-F5344CB8AC3E}">
        <p14:creationId xmlns:p14="http://schemas.microsoft.com/office/powerpoint/2010/main" val="931542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Patricia Flatley Brennan, RN, PhD</a:t>
            </a:r>
            <a:br>
              <a:rPr lang="en-US" sz="1200" b="1" dirty="0"/>
            </a:br>
            <a:r>
              <a:rPr lang="en-US" sz="1200" b="1" dirty="0"/>
              <a:t>Director</a:t>
            </a:r>
            <a:endParaRPr lang="en-US" dirty="0"/>
          </a:p>
        </p:txBody>
      </p:sp>
      <p:sp>
        <p:nvSpPr>
          <p:cNvPr id="4" name="Slide Number Placeholder 3"/>
          <p:cNvSpPr>
            <a:spLocks noGrp="1"/>
          </p:cNvSpPr>
          <p:nvPr>
            <p:ph type="sldNum" sz="quarter" idx="10"/>
          </p:nvPr>
        </p:nvSpPr>
        <p:spPr/>
        <p:txBody>
          <a:bodyPr/>
          <a:lstStyle/>
          <a:p>
            <a:fld id="{D0EADA8A-E557-4954-A32F-E07BDDD32F1A}" type="slidenum">
              <a:rPr lang="en-US" smtClean="0"/>
              <a:t>2</a:t>
            </a:fld>
            <a:endParaRPr lang="en-US"/>
          </a:p>
        </p:txBody>
      </p:sp>
    </p:spTree>
    <p:extLst>
      <p:ext uri="{BB962C8B-B14F-4D97-AF65-F5344CB8AC3E}">
        <p14:creationId xmlns:p14="http://schemas.microsoft.com/office/powerpoint/2010/main" val="2564456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420BE7-B241-4DA6-86C8-94FDCBAFBE1E}" type="slidenum">
              <a:rPr lang="en-US" smtClean="0"/>
              <a:t>23</a:t>
            </a:fld>
            <a:endParaRPr lang="en-US"/>
          </a:p>
        </p:txBody>
      </p:sp>
    </p:spTree>
    <p:extLst>
      <p:ext uri="{BB962C8B-B14F-4D97-AF65-F5344CB8AC3E}">
        <p14:creationId xmlns:p14="http://schemas.microsoft.com/office/powerpoint/2010/main" val="3899020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outerShdw blurRad="38100" dist="38100" dir="2700000" algn="tl">
                    <a:srgbClr val="000000">
                      <a:alpha val="43137"/>
                    </a:srgbClr>
                  </a:outerShdw>
                </a:effectLst>
              </a:rPr>
              <a:t>PubMed</a:t>
            </a:r>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24</a:t>
            </a:fld>
            <a:endParaRPr lang="en-US"/>
          </a:p>
        </p:txBody>
      </p:sp>
    </p:spTree>
    <p:extLst>
      <p:ext uri="{BB962C8B-B14F-4D97-AF65-F5344CB8AC3E}">
        <p14:creationId xmlns:p14="http://schemas.microsoft.com/office/powerpoint/2010/main" val="2322545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25</a:t>
            </a:fld>
            <a:endParaRPr lang="en-US"/>
          </a:p>
        </p:txBody>
      </p:sp>
    </p:spTree>
    <p:extLst>
      <p:ext uri="{BB962C8B-B14F-4D97-AF65-F5344CB8AC3E}">
        <p14:creationId xmlns:p14="http://schemas.microsoft.com/office/powerpoint/2010/main" val="2071466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latin typeface="Helvetica" panose="020B0604020202020204" pitchFamily="34" charset="0"/>
                <a:cs typeface="Helvetica" panose="020B0604020202020204" pitchFamily="34" charset="0"/>
              </a:rPr>
              <a:t>GOAL 2: Reach more people in more ways through enhanced dissemination and engagement pathways</a:t>
            </a:r>
          </a:p>
          <a:p>
            <a:endParaRPr lang="en-US" sz="2800" dirty="0">
              <a:latin typeface="Helvetica" panose="020B0604020202020204" pitchFamily="34" charset="0"/>
              <a:cs typeface="Helvetica" panose="020B0604020202020204" pitchFamily="34" charset="0"/>
            </a:endParaRPr>
          </a:p>
          <a:p>
            <a:pPr lvl="1"/>
            <a:r>
              <a:rPr lang="en-US" sz="2800" dirty="0">
                <a:latin typeface="Helvetica" panose="020B0604020202020204" pitchFamily="34" charset="0"/>
                <a:cs typeface="Helvetica" panose="020B0604020202020204" pitchFamily="34" charset="0"/>
              </a:rPr>
              <a:t>Objective 2.1: Know NLM users and engage with persistence</a:t>
            </a:r>
          </a:p>
          <a:p>
            <a:endParaRPr lang="en-US" sz="2800" dirty="0">
              <a:latin typeface="Helvetica" panose="020B0604020202020204" pitchFamily="34" charset="0"/>
              <a:cs typeface="Helvetica" panose="020B0604020202020204" pitchFamily="34" charset="0"/>
            </a:endParaRPr>
          </a:p>
          <a:p>
            <a:pPr lvl="1"/>
            <a:r>
              <a:rPr lang="en-US" sz="2800" dirty="0">
                <a:latin typeface="Helvetica" panose="020B0604020202020204" pitchFamily="34" charset="0"/>
                <a:cs typeface="Helvetica" panose="020B0604020202020204" pitchFamily="34" charset="0"/>
              </a:rPr>
              <a:t>Objective 2.4: Enhance information delivery</a:t>
            </a:r>
          </a:p>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26</a:t>
            </a:fld>
            <a:endParaRPr lang="en-US"/>
          </a:p>
        </p:txBody>
      </p:sp>
    </p:spTree>
    <p:extLst>
      <p:ext uri="{BB962C8B-B14F-4D97-AF65-F5344CB8AC3E}">
        <p14:creationId xmlns:p14="http://schemas.microsoft.com/office/powerpoint/2010/main" val="4266914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PubOne</a:t>
            </a:r>
            <a:endParaRPr lang="en-US" dirty="0"/>
          </a:p>
          <a:p>
            <a:pPr algn="l"/>
            <a:r>
              <a:rPr lang="en-US" sz="1200" b="1" cap="small" dirty="0"/>
              <a:t>One XML Format </a:t>
            </a:r>
          </a:p>
          <a:p>
            <a:pPr algn="l"/>
            <a:r>
              <a:rPr lang="en-US" sz="1200" b="1" cap="small" dirty="0"/>
              <a:t>To Rule </a:t>
            </a:r>
            <a:r>
              <a:rPr lang="en-US" sz="1200" b="1" cap="small" dirty="0">
                <a:effectLst>
                  <a:outerShdw blurRad="38100" dist="38100" dir="2700000" algn="tl">
                    <a:srgbClr val="000000">
                      <a:alpha val="43137"/>
                    </a:srgbClr>
                  </a:outerShdw>
                </a:effectLst>
              </a:rPr>
              <a:t>Them</a:t>
            </a:r>
            <a:r>
              <a:rPr lang="en-US" sz="1200" b="1" cap="small" dirty="0"/>
              <a:t> All </a:t>
            </a:r>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27</a:t>
            </a:fld>
            <a:endParaRPr lang="en-US"/>
          </a:p>
        </p:txBody>
      </p:sp>
    </p:spTree>
    <p:extLst>
      <p:ext uri="{BB962C8B-B14F-4D97-AF65-F5344CB8AC3E}">
        <p14:creationId xmlns:p14="http://schemas.microsoft.com/office/powerpoint/2010/main" val="616079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PubOne</a:t>
            </a:r>
            <a:endParaRPr lang="en-US" dirty="0"/>
          </a:p>
          <a:p>
            <a:pPr algn="l"/>
            <a:r>
              <a:rPr lang="en-US" sz="1200" b="1" cap="small" dirty="0"/>
              <a:t>One XML Format </a:t>
            </a:r>
          </a:p>
          <a:p>
            <a:pPr algn="l"/>
            <a:r>
              <a:rPr lang="en-US" sz="1200" b="1" cap="small" dirty="0"/>
              <a:t>To Rule </a:t>
            </a:r>
            <a:r>
              <a:rPr lang="en-US" sz="1200" b="1" cap="small" dirty="0">
                <a:effectLst>
                  <a:outerShdw blurRad="38100" dist="38100" dir="2700000" algn="tl">
                    <a:srgbClr val="000000">
                      <a:alpha val="43137"/>
                    </a:srgbClr>
                  </a:outerShdw>
                </a:effectLst>
              </a:rPr>
              <a:t>Them</a:t>
            </a:r>
            <a:r>
              <a:rPr lang="en-US" sz="1200" b="1" cap="small" dirty="0"/>
              <a:t> All </a:t>
            </a:r>
          </a:p>
          <a:p>
            <a:endParaRPr lang="en-US" dirty="0"/>
          </a:p>
          <a:p>
            <a:pPr lvl="1"/>
            <a:r>
              <a:rPr lang="en-US" sz="2800" dirty="0"/>
              <a:t>A common XML format unifying metadata from PubMed, PMC, and Bookshelf</a:t>
            </a:r>
            <a:endParaRPr lang="en-US" dirty="0"/>
          </a:p>
          <a:p>
            <a:pPr lvl="1"/>
            <a:r>
              <a:rPr lang="en-US" sz="2800" dirty="0"/>
              <a:t>All 3 databases are converted to the </a:t>
            </a:r>
            <a:r>
              <a:rPr lang="en-US" sz="2800" dirty="0" err="1"/>
              <a:t>PubOne</a:t>
            </a:r>
            <a:r>
              <a:rPr lang="en-US" sz="2800" dirty="0"/>
              <a:t> format; records describing the same document are then merged into one single record</a:t>
            </a:r>
            <a:endParaRPr lang="en-US" dirty="0"/>
          </a:p>
          <a:p>
            <a:pPr lvl="1"/>
            <a:r>
              <a:rPr lang="en-US" sz="2800" dirty="0"/>
              <a:t>The merging process uses best </a:t>
            </a:r>
            <a:r>
              <a:rPr lang="en-US" sz="2800" dirty="0" err="1"/>
              <a:t>data,e.g</a:t>
            </a:r>
            <a:r>
              <a:rPr lang="en-US" sz="2800" dirty="0"/>
              <a:t>. MeSH terms from PubMed enhanced by reference citations from PMC</a:t>
            </a:r>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28</a:t>
            </a:fld>
            <a:endParaRPr lang="en-US"/>
          </a:p>
        </p:txBody>
      </p:sp>
    </p:spTree>
    <p:extLst>
      <p:ext uri="{BB962C8B-B14F-4D97-AF65-F5344CB8AC3E}">
        <p14:creationId xmlns:p14="http://schemas.microsoft.com/office/powerpoint/2010/main" val="3544556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30F7CC-E99A-9B4E-A466-3BF0E5F4787E}" type="slidenum">
              <a:rPr lang="en-US" smtClean="0"/>
              <a:t>33</a:t>
            </a:fld>
            <a:endParaRPr lang="en-US"/>
          </a:p>
        </p:txBody>
      </p:sp>
    </p:spTree>
    <p:extLst>
      <p:ext uri="{BB962C8B-B14F-4D97-AF65-F5344CB8AC3E}">
        <p14:creationId xmlns:p14="http://schemas.microsoft.com/office/powerpoint/2010/main" val="3103391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39</a:t>
            </a:fld>
            <a:endParaRPr lang="en-US"/>
          </a:p>
        </p:txBody>
      </p:sp>
    </p:spTree>
    <p:extLst>
      <p:ext uri="{BB962C8B-B14F-4D97-AF65-F5344CB8AC3E}">
        <p14:creationId xmlns:p14="http://schemas.microsoft.com/office/powerpoint/2010/main" val="783680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0917E2-F9C9-432D-9F9D-6935B7975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1236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0917E2-F9C9-432D-9F9D-6935B7975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470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Library of Medicine Strategic Plan 2017–2027: A Platform for Biomedical Discovery and Data-Powered Health</a:t>
            </a:r>
          </a:p>
          <a:p>
            <a:endParaRPr lang="en-US" dirty="0"/>
          </a:p>
          <a:p>
            <a:r>
              <a:rPr lang="en-US" dirty="0"/>
              <a:t>Image of the earth with NIH institute names and text circling around it.  Image is  the cover of the printed publication National Library of Medicine Strategic Plan 2017–2027: A Platform for Biomedical Discovery and Data-Powered Health. </a:t>
            </a:r>
          </a:p>
        </p:txBody>
      </p:sp>
      <p:sp>
        <p:nvSpPr>
          <p:cNvPr id="4" name="Slide Number Placeholder 3"/>
          <p:cNvSpPr>
            <a:spLocks noGrp="1"/>
          </p:cNvSpPr>
          <p:nvPr>
            <p:ph type="sldNum" sz="quarter" idx="10"/>
          </p:nvPr>
        </p:nvSpPr>
        <p:spPr/>
        <p:txBody>
          <a:bodyPr/>
          <a:lstStyle/>
          <a:p>
            <a:fld id="{B6F0263C-5937-F043-9D69-A29036EADC7D}" type="slidenum">
              <a:rPr lang="en-US" smtClean="0"/>
              <a:t>3</a:t>
            </a:fld>
            <a:endParaRPr lang="en-US"/>
          </a:p>
        </p:txBody>
      </p:sp>
    </p:spTree>
    <p:extLst>
      <p:ext uri="{BB962C8B-B14F-4D97-AF65-F5344CB8AC3E}">
        <p14:creationId xmlns:p14="http://schemas.microsoft.com/office/powerpoint/2010/main" val="1196745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0917E2-F9C9-432D-9F9D-6935B7975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5218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80917E2-F9C9-432D-9F9D-6935B7975E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342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44</a:t>
            </a:fld>
            <a:endParaRPr lang="en-US"/>
          </a:p>
        </p:txBody>
      </p:sp>
    </p:spTree>
    <p:extLst>
      <p:ext uri="{BB962C8B-B14F-4D97-AF65-F5344CB8AC3E}">
        <p14:creationId xmlns:p14="http://schemas.microsoft.com/office/powerpoint/2010/main" val="4276312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45</a:t>
            </a:fld>
            <a:endParaRPr lang="en-US"/>
          </a:p>
        </p:txBody>
      </p:sp>
    </p:spTree>
    <p:extLst>
      <p:ext uri="{BB962C8B-B14F-4D97-AF65-F5344CB8AC3E}">
        <p14:creationId xmlns:p14="http://schemas.microsoft.com/office/powerpoint/2010/main" val="17216761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BLUMENTHAL,  JANE</a:t>
            </a:r>
            <a:r>
              <a:rPr lang="en-US" dirty="0"/>
              <a:t> </a:t>
            </a:r>
            <a:r>
              <a:rPr lang="en-US" sz="1200" kern="1200" dirty="0">
                <a:solidFill>
                  <a:schemeClr val="tx1"/>
                </a:solidFill>
                <a:latin typeface="+mn-lt"/>
                <a:ea typeface="+mn-ea"/>
                <a:cs typeface="+mn-cs"/>
              </a:rPr>
              <a:t>  L</a:t>
            </a:r>
            <a:r>
              <a:rPr lang="en-US" dirty="0"/>
              <a:t> </a:t>
            </a:r>
            <a:r>
              <a:rPr lang="en-US" sz="1200" kern="1200" dirty="0">
                <a:solidFill>
                  <a:schemeClr val="tx1"/>
                </a:solidFill>
                <a:latin typeface="+mn-lt"/>
                <a:ea typeface="+mn-ea"/>
                <a:cs typeface="+mn-cs"/>
              </a:rPr>
              <a:t>   (08/03/2020)</a:t>
            </a:r>
            <a:r>
              <a:rPr lang="en-US" dirty="0"/>
              <a:t> </a:t>
            </a:r>
            <a:br>
              <a:rPr lang="en-US" dirty="0"/>
            </a:br>
            <a:r>
              <a:rPr lang="en-US" sz="1200" kern="1200" dirty="0">
                <a:solidFill>
                  <a:schemeClr val="tx1"/>
                </a:solidFill>
                <a:latin typeface="+mn-lt"/>
                <a:ea typeface="+mn-ea"/>
                <a:cs typeface="+mn-cs"/>
              </a:rPr>
              <a:t>ASSOCIATE UNIVERSITY LIBRARIAN</a:t>
            </a:r>
            <a:br>
              <a:rPr lang="en-US" dirty="0"/>
            </a:br>
            <a:r>
              <a:rPr lang="en-US" sz="1200" kern="1200" dirty="0">
                <a:solidFill>
                  <a:schemeClr val="tx1"/>
                </a:solidFill>
                <a:latin typeface="+mn-lt"/>
                <a:ea typeface="+mn-ea"/>
                <a:cs typeface="+mn-cs"/>
              </a:rPr>
              <a:t>DIRECTOR, TAUBMAN HEALTH SCIENCES LIBRARY</a:t>
            </a:r>
          </a:p>
          <a:p>
            <a:r>
              <a:rPr lang="en-US" sz="1200" kern="1200" dirty="0">
                <a:solidFill>
                  <a:schemeClr val="tx1"/>
                </a:solidFill>
                <a:latin typeface="+mn-lt"/>
                <a:ea typeface="+mn-ea"/>
                <a:cs typeface="+mn-cs"/>
              </a:rPr>
              <a:t>Board of Regents</a:t>
            </a:r>
          </a:p>
          <a:p>
            <a:endParaRPr lang="en-US" dirty="0"/>
          </a:p>
          <a:p>
            <a:r>
              <a:rPr lang="en-US" sz="1200" kern="1200" dirty="0">
                <a:solidFill>
                  <a:schemeClr val="tx1"/>
                </a:solidFill>
                <a:latin typeface="+mn-lt"/>
                <a:ea typeface="+mn-ea"/>
                <a:cs typeface="+mn-cs"/>
              </a:rPr>
              <a:t>CONTE,  MARISA</a:t>
            </a:r>
            <a:r>
              <a:rPr lang="en-US" dirty="0"/>
              <a:t> </a:t>
            </a:r>
            <a:r>
              <a:rPr lang="en-US" sz="1200" kern="1200" dirty="0">
                <a:solidFill>
                  <a:schemeClr val="tx1"/>
                </a:solidFill>
                <a:latin typeface="+mn-lt"/>
                <a:ea typeface="+mn-ea"/>
                <a:cs typeface="+mn-cs"/>
              </a:rPr>
              <a:t>  L</a:t>
            </a:r>
            <a:r>
              <a:rPr lang="en-US" dirty="0"/>
              <a:t> </a:t>
            </a:r>
            <a:r>
              <a:rPr lang="en-US" sz="1200" kern="1200" dirty="0">
                <a:solidFill>
                  <a:schemeClr val="tx1"/>
                </a:solidFill>
                <a:latin typeface="+mn-lt"/>
                <a:ea typeface="+mn-ea"/>
                <a:cs typeface="+mn-cs"/>
              </a:rPr>
              <a:t>   (06/30/2019)</a:t>
            </a:r>
            <a:r>
              <a:rPr lang="en-US" dirty="0"/>
              <a:t> </a:t>
            </a:r>
            <a:br>
              <a:rPr lang="en-US" dirty="0"/>
            </a:br>
            <a:r>
              <a:rPr lang="en-US" sz="1200" kern="1200" dirty="0">
                <a:solidFill>
                  <a:schemeClr val="tx1"/>
                </a:solidFill>
                <a:latin typeface="+mn-lt"/>
                <a:ea typeface="+mn-ea"/>
                <a:cs typeface="+mn-cs"/>
              </a:rPr>
              <a:t>ASSISTANT DIRECTOR</a:t>
            </a:r>
            <a:br>
              <a:rPr lang="en-US" dirty="0"/>
            </a:br>
            <a:r>
              <a:rPr lang="en-US" sz="1200" kern="1200" dirty="0">
                <a:solidFill>
                  <a:schemeClr val="tx1"/>
                </a:solidFill>
                <a:latin typeface="+mn-lt"/>
                <a:ea typeface="+mn-ea"/>
                <a:cs typeface="+mn-cs"/>
              </a:rPr>
              <a:t>RESEARCH AND INFORMATICS</a:t>
            </a:r>
            <a:br>
              <a:rPr lang="en-US" dirty="0"/>
            </a:br>
            <a:r>
              <a:rPr lang="en-US" sz="1200" kern="1200" dirty="0">
                <a:solidFill>
                  <a:schemeClr val="tx1"/>
                </a:solidFill>
                <a:latin typeface="+mn-lt"/>
                <a:ea typeface="+mn-ea"/>
                <a:cs typeface="+mn-cs"/>
              </a:rPr>
              <a:t>TAUBMAN HEALTH SCIENCES LIBRARY</a:t>
            </a:r>
            <a:br>
              <a:rPr lang="en-US" dirty="0"/>
            </a:br>
            <a:r>
              <a:rPr lang="en-US" sz="1200" kern="1200" dirty="0">
                <a:solidFill>
                  <a:schemeClr val="tx1"/>
                </a:solidFill>
                <a:latin typeface="+mn-lt"/>
                <a:ea typeface="+mn-ea"/>
                <a:cs typeface="+mn-cs"/>
              </a:rPr>
              <a:t>UNIVERSITY OF MICHIGAN</a:t>
            </a:r>
          </a:p>
          <a:p>
            <a:r>
              <a:rPr lang="en-US" sz="1200" b="1" kern="1200" dirty="0">
                <a:solidFill>
                  <a:schemeClr val="tx1"/>
                </a:solidFill>
                <a:latin typeface="+mn-lt"/>
                <a:ea typeface="+mn-ea"/>
                <a:cs typeface="+mn-cs"/>
              </a:rPr>
              <a:t>LSTRC</a:t>
            </a:r>
          </a:p>
          <a:p>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GOLLOP,  CLAUDIA</a:t>
            </a:r>
            <a:r>
              <a:rPr lang="en-US" dirty="0"/>
              <a:t> </a:t>
            </a:r>
            <a:r>
              <a:rPr lang="en-US" sz="1200" kern="1200" dirty="0">
                <a:solidFill>
                  <a:schemeClr val="tx1"/>
                </a:solidFill>
                <a:latin typeface="+mn-lt"/>
                <a:ea typeface="+mn-ea"/>
                <a:cs typeface="+mn-cs"/>
              </a:rPr>
              <a:t>  J</a:t>
            </a:r>
            <a:r>
              <a:rPr lang="en-US" dirty="0"/>
              <a:t> </a:t>
            </a:r>
            <a:r>
              <a:rPr lang="en-US" sz="1200" kern="1200" dirty="0">
                <a:solidFill>
                  <a:schemeClr val="tx1"/>
                </a:solidFill>
                <a:latin typeface="+mn-lt"/>
                <a:ea typeface="+mn-ea"/>
                <a:cs typeface="+mn-cs"/>
              </a:rPr>
              <a:t>,  PHD</a:t>
            </a:r>
            <a:r>
              <a:rPr lang="en-US" dirty="0"/>
              <a:t> </a:t>
            </a:r>
            <a:r>
              <a:rPr lang="en-US" sz="1200" kern="1200" dirty="0">
                <a:solidFill>
                  <a:schemeClr val="tx1"/>
                </a:solidFill>
                <a:latin typeface="+mn-lt"/>
                <a:ea typeface="+mn-ea"/>
                <a:cs typeface="+mn-cs"/>
              </a:rPr>
              <a:t>   (06/30/2020)</a:t>
            </a:r>
            <a:r>
              <a:rPr lang="en-US" dirty="0"/>
              <a:t> </a:t>
            </a:r>
            <a:br>
              <a:rPr lang="en-US" dirty="0"/>
            </a:br>
            <a:r>
              <a:rPr lang="en-US" sz="1200" kern="1200" dirty="0">
                <a:solidFill>
                  <a:schemeClr val="tx1"/>
                </a:solidFill>
                <a:latin typeface="+mn-lt"/>
                <a:ea typeface="+mn-ea"/>
                <a:cs typeface="+mn-cs"/>
              </a:rPr>
              <a:t>ASSOCIATE PROFESSOR</a:t>
            </a:r>
            <a:br>
              <a:rPr lang="en-US" dirty="0"/>
            </a:br>
            <a:r>
              <a:rPr lang="en-US" sz="1200" kern="1200" dirty="0">
                <a:solidFill>
                  <a:schemeClr val="tx1"/>
                </a:solidFill>
                <a:latin typeface="+mn-lt"/>
                <a:ea typeface="+mn-ea"/>
                <a:cs typeface="+mn-cs"/>
              </a:rPr>
              <a:t>SCHOOL OF INFORMATION AND LIBRARY SCIENCE</a:t>
            </a:r>
            <a:br>
              <a:rPr lang="en-US" dirty="0"/>
            </a:br>
            <a:r>
              <a:rPr lang="en-US" sz="1200" kern="1200" dirty="0">
                <a:solidFill>
                  <a:schemeClr val="tx1"/>
                </a:solidFill>
                <a:latin typeface="+mn-lt"/>
                <a:ea typeface="+mn-ea"/>
                <a:cs typeface="+mn-cs"/>
              </a:rPr>
              <a:t>UNIVERSITY OF NORTH CAROLINA AT CHAPEL HILL</a:t>
            </a:r>
          </a:p>
          <a:p>
            <a:r>
              <a:rPr lang="en-US" sz="1200" b="1" kern="1200" dirty="0">
                <a:solidFill>
                  <a:schemeClr val="tx1"/>
                </a:solidFill>
                <a:latin typeface="+mn-lt"/>
                <a:ea typeface="+mn-ea"/>
                <a:cs typeface="+mn-cs"/>
              </a:rPr>
              <a:t>BLIRC</a:t>
            </a:r>
          </a:p>
          <a:p>
            <a:endParaRPr lang="en-US" sz="1200" b="1" kern="1200" dirty="0">
              <a:solidFill>
                <a:schemeClr val="tx1"/>
              </a:solidFill>
              <a:latin typeface="+mn-lt"/>
              <a:ea typeface="+mn-ea"/>
              <a:cs typeface="+mn-cs"/>
            </a:endParaRPr>
          </a:p>
          <a:p>
            <a:r>
              <a:rPr lang="en-US" sz="1200" kern="1200" dirty="0">
                <a:solidFill>
                  <a:schemeClr val="tx1"/>
                </a:solidFill>
                <a:latin typeface="+mn-lt"/>
                <a:ea typeface="+mn-ea"/>
                <a:cs typeface="+mn-cs"/>
              </a:rPr>
              <a:t>GREENLAND,  KRISTEN</a:t>
            </a:r>
            <a:r>
              <a:rPr lang="en-US" dirty="0"/>
              <a:t> </a:t>
            </a:r>
            <a:r>
              <a:rPr lang="en-US" sz="1200" kern="1200" dirty="0">
                <a:solidFill>
                  <a:schemeClr val="tx1"/>
                </a:solidFill>
                <a:latin typeface="+mn-lt"/>
                <a:ea typeface="+mn-ea"/>
                <a:cs typeface="+mn-cs"/>
              </a:rPr>
              <a:t>  B.</a:t>
            </a:r>
            <a:r>
              <a:rPr lang="en-US" dirty="0"/>
              <a:t> </a:t>
            </a:r>
            <a:r>
              <a:rPr lang="en-US" sz="1200" kern="1200" dirty="0">
                <a:solidFill>
                  <a:schemeClr val="tx1"/>
                </a:solidFill>
                <a:latin typeface="+mn-lt"/>
                <a:ea typeface="+mn-ea"/>
                <a:cs typeface="+mn-cs"/>
              </a:rPr>
              <a:t>,  PHD</a:t>
            </a:r>
            <a:r>
              <a:rPr lang="en-US" dirty="0"/>
              <a:t> </a:t>
            </a:r>
            <a:r>
              <a:rPr lang="en-US" sz="1200" kern="1200" dirty="0">
                <a:solidFill>
                  <a:schemeClr val="tx1"/>
                </a:solidFill>
                <a:latin typeface="+mn-lt"/>
                <a:ea typeface="+mn-ea"/>
                <a:cs typeface="+mn-cs"/>
              </a:rPr>
              <a:t>   (06/30/2020)</a:t>
            </a:r>
            <a:r>
              <a:rPr lang="en-US" dirty="0"/>
              <a:t> </a:t>
            </a:r>
            <a:br>
              <a:rPr lang="en-US" dirty="0"/>
            </a:br>
            <a:r>
              <a:rPr lang="en-US" sz="1200" kern="1200" dirty="0">
                <a:solidFill>
                  <a:schemeClr val="tx1"/>
                </a:solidFill>
                <a:latin typeface="+mn-lt"/>
                <a:ea typeface="+mn-ea"/>
                <a:cs typeface="+mn-cs"/>
              </a:rPr>
              <a:t>SCIENCE LIBRARIAN</a:t>
            </a:r>
            <a:br>
              <a:rPr lang="en-US" dirty="0"/>
            </a:br>
            <a:r>
              <a:rPr lang="en-US" sz="1200" kern="1200" dirty="0">
                <a:solidFill>
                  <a:schemeClr val="tx1"/>
                </a:solidFill>
                <a:latin typeface="+mn-lt"/>
                <a:ea typeface="+mn-ea"/>
                <a:cs typeface="+mn-cs"/>
              </a:rPr>
              <a:t>KEEFE SCIENCE LIBRARY</a:t>
            </a:r>
            <a:br>
              <a:rPr lang="en-US" dirty="0"/>
            </a:br>
            <a:r>
              <a:rPr lang="en-US" sz="1200" kern="1200" dirty="0">
                <a:solidFill>
                  <a:schemeClr val="tx1"/>
                </a:solidFill>
                <a:latin typeface="+mn-lt"/>
                <a:ea typeface="+mn-ea"/>
                <a:cs typeface="+mn-cs"/>
              </a:rPr>
              <a:t>AMHERST COLLEGE</a:t>
            </a:r>
          </a:p>
          <a:p>
            <a:r>
              <a:rPr lang="en-US" sz="1200" kern="1200" dirty="0">
                <a:solidFill>
                  <a:schemeClr val="tx1"/>
                </a:solidFill>
                <a:latin typeface="+mn-lt"/>
                <a:ea typeface="+mn-ea"/>
                <a:cs typeface="+mn-cs"/>
              </a:rPr>
              <a:t>LSTRC</a:t>
            </a:r>
          </a:p>
          <a:p>
            <a:endParaRPr lang="en-US" sz="120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MARTIN,  SANDRA</a:t>
            </a:r>
            <a:r>
              <a:rPr lang="en-US" dirty="0"/>
              <a:t> </a:t>
            </a:r>
            <a:r>
              <a:rPr lang="en-US" sz="1200" kern="1200" dirty="0">
                <a:solidFill>
                  <a:schemeClr val="tx1"/>
                </a:solidFill>
                <a:latin typeface="+mn-lt"/>
                <a:ea typeface="+mn-ea"/>
                <a:cs typeface="+mn-cs"/>
              </a:rPr>
              <a:t>  I.</a:t>
            </a:r>
            <a:r>
              <a:rPr lang="en-US" dirty="0"/>
              <a:t> </a:t>
            </a:r>
            <a:r>
              <a:rPr lang="en-US" sz="1200" kern="1200" dirty="0">
                <a:solidFill>
                  <a:schemeClr val="tx1"/>
                </a:solidFill>
                <a:latin typeface="+mn-lt"/>
                <a:ea typeface="+mn-ea"/>
                <a:cs typeface="+mn-cs"/>
              </a:rPr>
              <a:t>,  MSLS</a:t>
            </a:r>
            <a:r>
              <a:rPr lang="en-US" dirty="0"/>
              <a:t> </a:t>
            </a:r>
            <a:r>
              <a:rPr lang="en-US" sz="1200" kern="1200" dirty="0">
                <a:solidFill>
                  <a:schemeClr val="tx1"/>
                </a:solidFill>
                <a:latin typeface="+mn-lt"/>
                <a:ea typeface="+mn-ea"/>
                <a:cs typeface="+mn-cs"/>
              </a:rPr>
              <a:t>   (08/03/2018)</a:t>
            </a:r>
            <a:r>
              <a:rPr lang="en-US" dirty="0"/>
              <a:t> </a:t>
            </a:r>
            <a:br>
              <a:rPr lang="en-US" dirty="0"/>
            </a:br>
            <a:r>
              <a:rPr lang="en-US" sz="1200" kern="1200" dirty="0">
                <a:solidFill>
                  <a:schemeClr val="tx1"/>
                </a:solidFill>
                <a:latin typeface="+mn-lt"/>
                <a:ea typeface="+mn-ea"/>
                <a:cs typeface="+mn-cs"/>
              </a:rPr>
              <a:t>DIRECTOR</a:t>
            </a:r>
            <a:br>
              <a:rPr lang="en-US" dirty="0"/>
            </a:br>
            <a:r>
              <a:rPr lang="en-US" sz="1200" kern="1200" dirty="0">
                <a:solidFill>
                  <a:schemeClr val="tx1"/>
                </a:solidFill>
                <a:latin typeface="+mn-lt"/>
                <a:ea typeface="+mn-ea"/>
                <a:cs typeface="+mn-cs"/>
              </a:rPr>
              <a:t>SHIFFMAN MEDICAL LIBRARY</a:t>
            </a:r>
            <a:br>
              <a:rPr lang="en-US" dirty="0"/>
            </a:br>
            <a:r>
              <a:rPr lang="en-US" sz="1200" kern="1200" dirty="0">
                <a:solidFill>
                  <a:schemeClr val="tx1"/>
                </a:solidFill>
                <a:latin typeface="+mn-lt"/>
                <a:ea typeface="+mn-ea"/>
                <a:cs typeface="+mn-cs"/>
              </a:rPr>
              <a:t>WAYNE STATE UNIVERSITY</a:t>
            </a:r>
            <a:br>
              <a:rPr lang="en-US" dirty="0"/>
            </a:br>
            <a:r>
              <a:rPr lang="en-US" sz="1200" kern="1200" dirty="0">
                <a:solidFill>
                  <a:schemeClr val="tx1"/>
                </a:solidFill>
                <a:latin typeface="+mn-lt"/>
                <a:ea typeface="+mn-ea"/>
                <a:cs typeface="+mn-cs"/>
              </a:rPr>
              <a:t>DETROIT, </a:t>
            </a:r>
            <a:r>
              <a:rPr lang="en-US" dirty="0"/>
              <a:t> </a:t>
            </a:r>
            <a:r>
              <a:rPr lang="en-US" sz="1200" kern="1200" dirty="0">
                <a:solidFill>
                  <a:schemeClr val="tx1"/>
                </a:solidFill>
                <a:latin typeface="+mn-lt"/>
                <a:ea typeface="+mn-ea"/>
                <a:cs typeface="+mn-cs"/>
              </a:rPr>
              <a:t>MI 48201</a:t>
            </a:r>
          </a:p>
          <a:p>
            <a:r>
              <a:rPr lang="en-US" sz="1200" kern="1200" dirty="0">
                <a:solidFill>
                  <a:schemeClr val="tx1"/>
                </a:solidFill>
                <a:latin typeface="+mn-lt"/>
                <a:ea typeface="+mn-ea"/>
                <a:cs typeface="+mn-cs"/>
              </a:rPr>
              <a:t>BoR</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SHIPMAN,  JEAN</a:t>
            </a:r>
            <a:r>
              <a:rPr lang="en-US" dirty="0"/>
              <a:t> </a:t>
            </a:r>
            <a:r>
              <a:rPr lang="en-US" sz="1200" kern="1200" dirty="0">
                <a:solidFill>
                  <a:schemeClr val="tx1"/>
                </a:solidFill>
                <a:latin typeface="+mn-lt"/>
                <a:ea typeface="+mn-ea"/>
                <a:cs typeface="+mn-cs"/>
              </a:rPr>
              <a:t>  PUGH</a:t>
            </a:r>
            <a:r>
              <a:rPr lang="en-US" dirty="0"/>
              <a:t> </a:t>
            </a:r>
            <a:r>
              <a:rPr lang="en-US" sz="1200" kern="1200" dirty="0">
                <a:solidFill>
                  <a:schemeClr val="tx1"/>
                </a:solidFill>
                <a:latin typeface="+mn-lt"/>
                <a:ea typeface="+mn-ea"/>
                <a:cs typeface="+mn-cs"/>
              </a:rPr>
              <a:t>,  MSLS</a:t>
            </a:r>
            <a:r>
              <a:rPr lang="en-US" dirty="0"/>
              <a:t> </a:t>
            </a:r>
            <a:r>
              <a:rPr lang="en-US" sz="1200" kern="1200" dirty="0">
                <a:solidFill>
                  <a:schemeClr val="tx1"/>
                </a:solidFill>
                <a:latin typeface="+mn-lt"/>
                <a:ea typeface="+mn-ea"/>
                <a:cs typeface="+mn-cs"/>
              </a:rPr>
              <a:t>   (06/30/2019)</a:t>
            </a:r>
            <a:r>
              <a:rPr lang="en-US" dirty="0"/>
              <a:t> </a:t>
            </a:r>
            <a:br>
              <a:rPr lang="en-US" dirty="0"/>
            </a:br>
            <a:r>
              <a:rPr lang="en-US" sz="1200" kern="1200" dirty="0">
                <a:solidFill>
                  <a:schemeClr val="tx1"/>
                </a:solidFill>
                <a:latin typeface="+mn-lt"/>
                <a:ea typeface="+mn-ea"/>
                <a:cs typeface="+mn-cs"/>
              </a:rPr>
              <a:t>HEALTH SCIENCES LIBRARIAN</a:t>
            </a:r>
            <a:br>
              <a:rPr lang="en-US" dirty="0"/>
            </a:br>
            <a:r>
              <a:rPr lang="en-US" sz="1200" kern="1200" dirty="0">
                <a:solidFill>
                  <a:schemeClr val="tx1"/>
                </a:solidFill>
                <a:latin typeface="+mn-lt"/>
                <a:ea typeface="+mn-ea"/>
                <a:cs typeface="+mn-cs"/>
              </a:rPr>
              <a:t>EXEC. DIRECTOR, SPENCER S. ECCLES HEALTH SCI. LIB.</a:t>
            </a:r>
            <a:br>
              <a:rPr lang="en-US" dirty="0"/>
            </a:br>
            <a:r>
              <a:rPr lang="en-US" sz="1200" kern="1200" dirty="0">
                <a:solidFill>
                  <a:schemeClr val="tx1"/>
                </a:solidFill>
                <a:latin typeface="+mn-lt"/>
                <a:ea typeface="+mn-ea"/>
                <a:cs typeface="+mn-cs"/>
              </a:rPr>
              <a:t>DIRECTOR FOR INFORMATION TRANSFER</a:t>
            </a:r>
            <a:br>
              <a:rPr lang="en-US" dirty="0"/>
            </a:br>
            <a:r>
              <a:rPr lang="en-US" sz="1200" kern="1200" dirty="0">
                <a:solidFill>
                  <a:schemeClr val="tx1"/>
                </a:solidFill>
                <a:latin typeface="+mn-lt"/>
                <a:ea typeface="+mn-ea"/>
                <a:cs typeface="+mn-cs"/>
              </a:rPr>
              <a:t>CENTER FOR MEDICAL INNOVATION</a:t>
            </a:r>
            <a:br>
              <a:rPr lang="en-US" dirty="0"/>
            </a:br>
            <a:r>
              <a:rPr lang="en-US" sz="1200" kern="1200" dirty="0">
                <a:solidFill>
                  <a:schemeClr val="tx1"/>
                </a:solidFill>
                <a:latin typeface="+mn-lt"/>
                <a:ea typeface="+mn-ea"/>
                <a:cs typeface="+mn-cs"/>
              </a:rPr>
              <a:t>UNIVERSITY OF UTAH</a:t>
            </a:r>
          </a:p>
          <a:p>
            <a:r>
              <a:rPr lang="en-US" sz="1200" b="1" kern="1200" dirty="0">
                <a:solidFill>
                  <a:schemeClr val="tx1"/>
                </a:solidFill>
                <a:latin typeface="+mn-lt"/>
                <a:ea typeface="+mn-ea"/>
                <a:cs typeface="+mn-cs"/>
              </a:rPr>
              <a:t>BLIRC</a:t>
            </a:r>
          </a:p>
          <a:p>
            <a:br>
              <a:rPr lang="en-US" dirty="0"/>
            </a:br>
            <a:br>
              <a:rPr lang="en-US" dirty="0"/>
            </a:br>
            <a:endParaRPr lang="en-US" sz="1200" kern="120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46</a:t>
            </a:fld>
            <a:endParaRPr lang="en-US"/>
          </a:p>
        </p:txBody>
      </p:sp>
    </p:spTree>
    <p:extLst>
      <p:ext uri="{BB962C8B-B14F-4D97-AF65-F5344CB8AC3E}">
        <p14:creationId xmlns:p14="http://schemas.microsoft.com/office/powerpoint/2010/main" val="11812362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fld id="{D0EADA8A-E557-4954-A32F-E07BDDD32F1A}" type="slidenum">
              <a:rPr lang="en-US" smtClean="0"/>
              <a:t>47</a:t>
            </a:fld>
            <a:endParaRPr lang="en-US"/>
          </a:p>
        </p:txBody>
      </p:sp>
    </p:spTree>
    <p:extLst>
      <p:ext uri="{BB962C8B-B14F-4D97-AF65-F5344CB8AC3E}">
        <p14:creationId xmlns:p14="http://schemas.microsoft.com/office/powerpoint/2010/main" val="251531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48</a:t>
            </a:fld>
            <a:endParaRPr lang="en-US"/>
          </a:p>
        </p:txBody>
      </p:sp>
    </p:spTree>
    <p:extLst>
      <p:ext uri="{BB962C8B-B14F-4D97-AF65-F5344CB8AC3E}">
        <p14:creationId xmlns:p14="http://schemas.microsoft.com/office/powerpoint/2010/main" val="430369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600" dirty="0"/>
              <a:t>Regional Medical Libraries (RMLs)</a:t>
            </a:r>
          </a:p>
          <a:p>
            <a:pPr lvl="1"/>
            <a:r>
              <a:rPr lang="en-US" sz="2000" dirty="0"/>
              <a:t>Greater Midwest (GMR)   		 		  Pacific Northwest (PNR)</a:t>
            </a:r>
          </a:p>
          <a:p>
            <a:pPr lvl="1"/>
            <a:r>
              <a:rPr lang="en-US" sz="2000" dirty="0" err="1"/>
              <a:t>MidContinental</a:t>
            </a:r>
            <a:r>
              <a:rPr lang="en-US" sz="2000" dirty="0"/>
              <a:t> (MCR)    				  Pacific Southwest (PSR)</a:t>
            </a:r>
          </a:p>
          <a:p>
            <a:pPr lvl="1"/>
            <a:r>
              <a:rPr lang="en-US" sz="2000" dirty="0"/>
              <a:t>Middle Atlantic (MAR)   		  		  South Central (SCR)          </a:t>
            </a:r>
          </a:p>
          <a:p>
            <a:pPr lvl="1"/>
            <a:r>
              <a:rPr lang="en-US" sz="2000" dirty="0"/>
              <a:t>New England (NER)        		 		  Southeastern / Atlantic (SEA)</a:t>
            </a:r>
          </a:p>
          <a:p>
            <a:pPr lvl="0"/>
            <a:r>
              <a:rPr lang="en-US" sz="2600" dirty="0"/>
              <a:t>NNLM Offices</a:t>
            </a:r>
          </a:p>
          <a:p>
            <a:pPr lvl="1"/>
            <a:r>
              <a:rPr lang="en-US" sz="2000" dirty="0"/>
              <a:t>DOCLINE Coordination (NDCO)</a:t>
            </a:r>
          </a:p>
          <a:p>
            <a:pPr lvl="1"/>
            <a:r>
              <a:rPr lang="en-US" sz="2000" dirty="0"/>
              <a:t>Evaluation (NEO)</a:t>
            </a:r>
          </a:p>
          <a:p>
            <a:pPr lvl="1"/>
            <a:r>
              <a:rPr lang="en-US" sz="2000" dirty="0"/>
              <a:t>Public Health Coordination (NPHCO)</a:t>
            </a:r>
          </a:p>
          <a:p>
            <a:pPr lvl="1"/>
            <a:r>
              <a:rPr lang="en-US" sz="2000" dirty="0"/>
              <a:t>Training (NTO)</a:t>
            </a:r>
          </a:p>
          <a:p>
            <a:pPr lvl="1"/>
            <a:r>
              <a:rPr lang="en-US" sz="2000" dirty="0"/>
              <a:t>Web Services (NWSO)</a:t>
            </a:r>
          </a:p>
          <a:p>
            <a:pPr lvl="0"/>
            <a:r>
              <a:rPr lang="en-US" sz="2600" dirty="0"/>
              <a:t>National Initiatives &amp; Committees</a:t>
            </a:r>
          </a:p>
          <a:p>
            <a:pPr lvl="1"/>
            <a:r>
              <a:rPr lang="en-US" sz="2000" dirty="0"/>
              <a:t>Research Data Management WG</a:t>
            </a:r>
          </a:p>
          <a:p>
            <a:pPr lvl="1"/>
            <a:r>
              <a:rPr lang="en-US" sz="2000" dirty="0"/>
              <a:t>Collaborative Summer Library Program</a:t>
            </a:r>
          </a:p>
          <a:p>
            <a:pPr lvl="1"/>
            <a:r>
              <a:rPr lang="en-US" sz="2000" dirty="0"/>
              <a:t>NNLM </a:t>
            </a:r>
            <a:r>
              <a:rPr lang="en-US" sz="2000" i="1" dirty="0"/>
              <a:t>All of Us </a:t>
            </a:r>
            <a:r>
              <a:rPr lang="en-US" sz="2000" dirty="0"/>
              <a:t>Community Engagement Center (CEC)</a:t>
            </a:r>
          </a:p>
          <a:p>
            <a:pPr lvl="1"/>
            <a:r>
              <a:rPr lang="en-US" sz="2000" i="1" dirty="0"/>
              <a:t>All of Us </a:t>
            </a:r>
            <a:r>
              <a:rPr lang="en-US" sz="2000" dirty="0"/>
              <a:t>Training and Coordinating Center (TEC</a:t>
            </a:r>
            <a:endParaRPr lang="en-US" dirty="0"/>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49</a:t>
            </a:fld>
            <a:endParaRPr lang="en-US"/>
          </a:p>
        </p:txBody>
      </p:sp>
    </p:spTree>
    <p:extLst>
      <p:ext uri="{BB962C8B-B14F-4D97-AF65-F5344CB8AC3E}">
        <p14:creationId xmlns:p14="http://schemas.microsoft.com/office/powerpoint/2010/main" val="2025223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ALA NNLM Libraries Transform Health</a:t>
            </a:r>
            <a:r>
              <a:rPr lang="en-US" baseline="0" dirty="0"/>
              <a:t> Literacy Toolkit: </a:t>
            </a:r>
            <a:r>
              <a:rPr lang="en-US" sz="1200" u="sng" dirty="0">
                <a:hlinkClick r:id="rId3"/>
              </a:rPr>
              <a:t>http://www.ilovelibraries.org/librariestransform/health-literacy-toolkit-intro</a:t>
            </a:r>
            <a:endParaRPr lang="en-US" sz="1200" u="sng" dirty="0"/>
          </a:p>
          <a:p>
            <a:pPr marL="171450" indent="-171450">
              <a:buFont typeface="Arial" panose="020B0604020202020204" pitchFamily="34" charset="0"/>
              <a:buChar char="•"/>
            </a:pPr>
            <a:r>
              <a:rPr lang="en-US" sz="1200" u="none" dirty="0"/>
              <a:t>NNLM Pacific Northwest Region and New England Region co-sponsor and support</a:t>
            </a:r>
            <a:r>
              <a:rPr lang="en-US" sz="1200" u="none" baseline="0" dirty="0"/>
              <a:t> the 2017 Comics and Medicine conference: https://www.graphicmedicine.org/2017-seattle-conference/</a:t>
            </a:r>
          </a:p>
          <a:p>
            <a:pPr marL="171450" indent="-171450">
              <a:buFont typeface="Arial" panose="020B0604020202020204" pitchFamily="34" charset="0"/>
              <a:buChar char="•"/>
            </a:pPr>
            <a:r>
              <a:rPr lang="en-US" sz="1200" u="none" dirty="0"/>
              <a:t>NNLM South Central Region</a:t>
            </a:r>
            <a:r>
              <a:rPr lang="en-US" sz="1200" u="none" baseline="0" dirty="0"/>
              <a:t> providing Hurricane Relief Support; NNLM SEA also contributed to ALA’s Disaster Relief Fund to support Libraries in PR and USVI</a:t>
            </a:r>
          </a:p>
          <a:p>
            <a:pPr marL="171450" indent="-171450">
              <a:buFont typeface="Arial" panose="020B0604020202020204" pitchFamily="34" charset="0"/>
              <a:buChar char="•"/>
            </a:pPr>
            <a:r>
              <a:rPr lang="en-US" sz="1200" u="none" baseline="0" dirty="0"/>
              <a:t>More visual NNLM data: https://nnlm.gov/about and https://public.tableau.com/profile/national.network.of.libraries.of.medicine#!/</a:t>
            </a:r>
          </a:p>
          <a:p>
            <a:pPr marL="171450" indent="-171450">
              <a:buFont typeface="Arial" panose="020B0604020202020204" pitchFamily="34" charset="0"/>
              <a:buChar char="•"/>
            </a:pPr>
            <a:r>
              <a:rPr lang="en-US" sz="1200" u="none" baseline="0" dirty="0"/>
              <a:t>#CiteNLM2018 Wikipedia Edit-a-thon: https://nnlm.gov/wiki and https://infocus.nlm.nih.gov/2018/04/10/getting-it-right-on-rare-diseases-the-national-network-of-libraries-of-medicines-first-citenlm2018-edit-a-thon-on-april-17/</a:t>
            </a:r>
            <a:endParaRPr lang="en-US" u="none" dirty="0"/>
          </a:p>
        </p:txBody>
      </p:sp>
      <p:sp>
        <p:nvSpPr>
          <p:cNvPr id="4" name="Slide Number Placeholder 3"/>
          <p:cNvSpPr>
            <a:spLocks noGrp="1"/>
          </p:cNvSpPr>
          <p:nvPr>
            <p:ph type="sldNum" sz="quarter" idx="10"/>
          </p:nvPr>
        </p:nvSpPr>
        <p:spPr/>
        <p:txBody>
          <a:bodyPr/>
          <a:lstStyle/>
          <a:p>
            <a:fld id="{FF6ADFA8-00D0-3946-824E-7E16AEFE1058}" type="slidenum">
              <a:rPr lang="en-US" smtClean="0"/>
              <a:t>50</a:t>
            </a:fld>
            <a:endParaRPr lang="en-US"/>
          </a:p>
        </p:txBody>
      </p:sp>
    </p:spTree>
    <p:extLst>
      <p:ext uri="{BB962C8B-B14F-4D97-AF65-F5344CB8AC3E}">
        <p14:creationId xmlns:p14="http://schemas.microsoft.com/office/powerpoint/2010/main" val="33249753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MLA members are critical in the Network’s mission to provide</a:t>
            </a:r>
            <a:r>
              <a:rPr lang="en-US" baseline="0" dirty="0"/>
              <a:t> equal access to trusted health information and improve the public’s health… Many of you are familiar with our resource libraries – here’s one such example…</a:t>
            </a:r>
          </a:p>
          <a:p>
            <a:endParaRPr lang="en-US" baseline="0" dirty="0"/>
          </a:p>
          <a:p>
            <a:r>
              <a:rPr lang="en-US" baseline="0" dirty="0"/>
              <a:t>Video URL: https://www.youtube.com/watch?v=lUUDQXQa-Ns</a:t>
            </a:r>
          </a:p>
          <a:p>
            <a:endParaRPr lang="en-US" baseline="0" dirty="0"/>
          </a:p>
          <a:p>
            <a:r>
              <a:rPr lang="en-US" baseline="0" dirty="0"/>
              <a:t>Transcript: </a:t>
            </a:r>
          </a:p>
          <a:p>
            <a:r>
              <a:rPr lang="en-US" sz="1200" kern="1200" dirty="0">
                <a:solidFill>
                  <a:schemeClr val="tx1"/>
                </a:solidFill>
                <a:effectLst/>
                <a:latin typeface="+mn-lt"/>
                <a:ea typeface="+mn-ea"/>
                <a:cs typeface="+mn-cs"/>
              </a:rPr>
              <a:t>[Music]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[Nat sound]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Yamila</a:t>
            </a:r>
            <a:r>
              <a:rPr lang="en-US" sz="1200" kern="1200" dirty="0">
                <a:solidFill>
                  <a:schemeClr val="tx1"/>
                </a:solidFill>
                <a:effectLst/>
                <a:latin typeface="+mn-lt"/>
                <a:ea typeface="+mn-ea"/>
                <a:cs typeface="+mn-cs"/>
              </a:rPr>
              <a:t> El-</a:t>
            </a:r>
            <a:r>
              <a:rPr lang="en-US" sz="1200" kern="1200" dirty="0" err="1">
                <a:solidFill>
                  <a:schemeClr val="tx1"/>
                </a:solidFill>
                <a:effectLst/>
                <a:latin typeface="+mn-lt"/>
                <a:ea typeface="+mn-ea"/>
                <a:cs typeface="+mn-cs"/>
              </a:rPr>
              <a:t>Khayat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 have a pretty unique role here at the University of Arizona.  As their outreach librarian I fulfill the land-grant mission, which is our responsibility to serve all communities in the state of Arizona.  My end goal is to increase health literacy in the whole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[Jerry Perry]</a:t>
            </a:r>
          </a:p>
          <a:p>
            <a:r>
              <a:rPr lang="en-US" sz="1200" kern="1200" dirty="0">
                <a:solidFill>
                  <a:schemeClr val="tx1"/>
                </a:solidFill>
                <a:effectLst/>
                <a:latin typeface="+mn-lt"/>
                <a:ea typeface="+mn-ea"/>
                <a:cs typeface="+mn-cs"/>
              </a:rPr>
              <a:t>The University of Arizona Health Sciences Library is the resource library within the National Network of Libraries of Medicine for the State of Arizona.  It's a role that we've had for a very long time and we're very proud of that and we work very hard on that work knowing that it has an impact on our citizens here in the state.  So our areas of focus really align with what's unique and specific and special about this part of the country.  We do border health work - in that capacity focusing on Spanish language instruction.  We also work with indigenous peoples - the various tribal communities - we also have a focus on K-12.  One of the things that really excites me about the outreach work that we do is that intersectionality when all three communities come together.  That's one of the specific and unusual things about the region where we live, that we have these populations and that there is that opportunity and that engagement with all three.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Yamila</a:t>
            </a:r>
            <a:r>
              <a:rPr lang="en-US" sz="1200" kern="1200" dirty="0">
                <a:solidFill>
                  <a:schemeClr val="tx1"/>
                </a:solidFill>
                <a:effectLst/>
                <a:latin typeface="+mn-lt"/>
                <a:ea typeface="+mn-ea"/>
                <a:cs typeface="+mn-cs"/>
              </a:rPr>
              <a:t> El-</a:t>
            </a:r>
            <a:r>
              <a:rPr lang="en-US" sz="1200" kern="1200" dirty="0" err="1">
                <a:solidFill>
                  <a:schemeClr val="tx1"/>
                </a:solidFill>
                <a:effectLst/>
                <a:latin typeface="+mn-lt"/>
                <a:ea typeface="+mn-ea"/>
                <a:cs typeface="+mn-cs"/>
              </a:rPr>
              <a:t>Khayat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Mexican Consulate was a very strong partner that I identified when doing work with the Spanish-speaking community.  “</a:t>
            </a:r>
            <a:r>
              <a:rPr lang="en-US" sz="1200" kern="1200" dirty="0" err="1">
                <a:solidFill>
                  <a:schemeClr val="tx1"/>
                </a:solidFill>
                <a:effectLst/>
                <a:latin typeface="+mn-lt"/>
                <a:ea typeface="+mn-ea"/>
                <a:cs typeface="+mn-cs"/>
              </a:rPr>
              <a:t>Promotores</a:t>
            </a:r>
            <a:r>
              <a:rPr lang="en-US" sz="1200" kern="1200" dirty="0">
                <a:solidFill>
                  <a:schemeClr val="tx1"/>
                </a:solidFill>
                <a:effectLst/>
                <a:latin typeface="+mn-lt"/>
                <a:ea typeface="+mn-ea"/>
                <a:cs typeface="+mn-cs"/>
              </a:rPr>
              <a:t>” are lay workers that have been identified by the community as leaders that can help them navigate the health system.  We have </a:t>
            </a:r>
            <a:r>
              <a:rPr lang="en-US" sz="1200" kern="1200" dirty="0" err="1">
                <a:solidFill>
                  <a:schemeClr val="tx1"/>
                </a:solidFill>
                <a:effectLst/>
                <a:latin typeface="+mn-lt"/>
                <a:ea typeface="+mn-ea"/>
                <a:cs typeface="+mn-cs"/>
              </a:rPr>
              <a:t>promotores</a:t>
            </a:r>
            <a:r>
              <a:rPr lang="en-US" sz="1200" kern="1200" dirty="0">
                <a:solidFill>
                  <a:schemeClr val="tx1"/>
                </a:solidFill>
                <a:effectLst/>
                <a:latin typeface="+mn-lt"/>
                <a:ea typeface="+mn-ea"/>
                <a:cs typeface="+mn-cs"/>
              </a:rPr>
              <a:t> that work in clinics, we've got </a:t>
            </a:r>
            <a:r>
              <a:rPr lang="en-US" sz="1200" kern="1200" dirty="0" err="1">
                <a:solidFill>
                  <a:schemeClr val="tx1"/>
                </a:solidFill>
                <a:effectLst/>
                <a:latin typeface="+mn-lt"/>
                <a:ea typeface="+mn-ea"/>
                <a:cs typeface="+mn-cs"/>
              </a:rPr>
              <a:t>promotores</a:t>
            </a:r>
            <a:r>
              <a:rPr lang="en-US" sz="1200" kern="1200" dirty="0">
                <a:solidFill>
                  <a:schemeClr val="tx1"/>
                </a:solidFill>
                <a:effectLst/>
                <a:latin typeface="+mn-lt"/>
                <a:ea typeface="+mn-ea"/>
                <a:cs typeface="+mn-cs"/>
              </a:rPr>
              <a:t> who are community </a:t>
            </a:r>
            <a:r>
              <a:rPr lang="en-US" sz="1200" kern="1200" dirty="0" err="1">
                <a:solidFill>
                  <a:schemeClr val="tx1"/>
                </a:solidFill>
                <a:effectLst/>
                <a:latin typeface="+mn-lt"/>
                <a:ea typeface="+mn-ea"/>
                <a:cs typeface="+mn-cs"/>
              </a:rPr>
              <a:t>promotores</a:t>
            </a:r>
            <a:r>
              <a:rPr lang="en-US" sz="1200" kern="1200" dirty="0">
                <a:solidFill>
                  <a:schemeClr val="tx1"/>
                </a:solidFill>
                <a:effectLst/>
                <a:latin typeface="+mn-lt"/>
                <a:ea typeface="+mn-ea"/>
                <a:cs typeface="+mn-cs"/>
              </a:rPr>
              <a:t>, and that model actually started off in Mexico so it's a very interesting concept and very kind of unique to our region.  In today's particular session they were very interested in learning more about social determinants of health so we did a little bit of activity to kind of get that going and define it ourselves.  I tied in a lot of the cultural aspect by bringing in music that is very popular in that particular community, and really kind of getting them to think about health topics and how our ambience really affects our health.  And then went ahead and introduced them to some of the National Library of Medicine resources as a way for them to introduce those resources to the clientele that they work with but also empower them to question a lot of the things that are going on in their environment and to really be their own advocates when it comes to health.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[Jerry Perry]</a:t>
            </a:r>
          </a:p>
          <a:p>
            <a:r>
              <a:rPr lang="en-US" sz="1200" kern="1200" dirty="0">
                <a:solidFill>
                  <a:schemeClr val="tx1"/>
                </a:solidFill>
                <a:effectLst/>
                <a:latin typeface="+mn-lt"/>
                <a:ea typeface="+mn-ea"/>
                <a:cs typeface="+mn-cs"/>
              </a:rPr>
              <a:t>Where would we be without the resources of the National Library of Medicine?  It's critical for the constituencies that we serve.  Many of the groups with which we work are traditionally underrepresented in the health care environment—underserved populations.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[Kay </a:t>
            </a:r>
            <a:r>
              <a:rPr lang="en-US" sz="1200" kern="1200" dirty="0" err="1">
                <a:solidFill>
                  <a:schemeClr val="tx1"/>
                </a:solidFill>
                <a:effectLst/>
                <a:latin typeface="+mn-lt"/>
                <a:ea typeface="+mn-ea"/>
                <a:cs typeface="+mn-cs"/>
              </a:rPr>
              <a:t>Deeney</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Pacific Southwest region of the National Network of Libraries of Medicine covers over six time zones.  We have many different populations and we make use of some of the academic medical centers as kind of leverage for our outreach program.  And we can offer them some funding that helps support the work that they do in their regions.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Yamila</a:t>
            </a:r>
            <a:r>
              <a:rPr lang="en-US" sz="1200" kern="1200" dirty="0">
                <a:solidFill>
                  <a:schemeClr val="tx1"/>
                </a:solidFill>
                <a:effectLst/>
                <a:latin typeface="+mn-lt"/>
                <a:ea typeface="+mn-ea"/>
                <a:cs typeface="+mn-cs"/>
              </a:rPr>
              <a:t> El-</a:t>
            </a:r>
            <a:r>
              <a:rPr lang="en-US" sz="1200" kern="1200" dirty="0" err="1">
                <a:solidFill>
                  <a:schemeClr val="tx1"/>
                </a:solidFill>
                <a:effectLst/>
                <a:latin typeface="+mn-lt"/>
                <a:ea typeface="+mn-ea"/>
                <a:cs typeface="+mn-cs"/>
              </a:rPr>
              <a:t>Khayat</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 lot of the communities that I've worked with are really impressed or hadn't heard of these resources before and they're very appreciative to the National Library of Medicine for putting those out there for their use.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[Music] </a:t>
            </a:r>
          </a:p>
        </p:txBody>
      </p:sp>
      <p:sp>
        <p:nvSpPr>
          <p:cNvPr id="4" name="Slide Number Placeholder 3"/>
          <p:cNvSpPr>
            <a:spLocks noGrp="1"/>
          </p:cNvSpPr>
          <p:nvPr>
            <p:ph type="sldNum" sz="quarter" idx="10"/>
          </p:nvPr>
        </p:nvSpPr>
        <p:spPr/>
        <p:txBody>
          <a:bodyPr/>
          <a:lstStyle/>
          <a:p>
            <a:fld id="{FF6ADFA8-00D0-3946-824E-7E16AEFE1058}" type="slidenum">
              <a:rPr lang="en-US" smtClean="0"/>
              <a:t>51</a:t>
            </a:fld>
            <a:endParaRPr lang="en-US"/>
          </a:p>
        </p:txBody>
      </p:sp>
    </p:spTree>
    <p:extLst>
      <p:ext uri="{BB962C8B-B14F-4D97-AF65-F5344CB8AC3E}">
        <p14:creationId xmlns:p14="http://schemas.microsoft.com/office/powerpoint/2010/main" val="1445059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ea typeface="Verdana" panose="020B0604030504040204" pitchFamily="34" charset="0"/>
                <a:cs typeface="Arial" panose="020B0604020202020204" pitchFamily="34" charset="0"/>
              </a:rPr>
              <a:t>Transforming Information into Discovery</a:t>
            </a:r>
          </a:p>
          <a:p>
            <a:r>
              <a:rPr lang="en-US" dirty="0"/>
              <a:t>Accelerate discovery and advance health through data-driven research</a:t>
            </a:r>
          </a:p>
          <a:p>
            <a:endParaRPr lang="en-US" dirty="0"/>
          </a:p>
          <a:p>
            <a:r>
              <a:rPr lang="en-US" dirty="0"/>
              <a:t>Reach more people in more ways through enhanced dissemination and engagement</a:t>
            </a:r>
          </a:p>
          <a:p>
            <a:endParaRPr lang="en-US" dirty="0"/>
          </a:p>
          <a:p>
            <a:r>
              <a:rPr lang="en-US" dirty="0"/>
              <a:t>Build a workforce for data-driven research and  health</a:t>
            </a:r>
          </a:p>
          <a:p>
            <a:endParaRPr lang="en-US" dirty="0"/>
          </a:p>
        </p:txBody>
      </p:sp>
      <p:sp>
        <p:nvSpPr>
          <p:cNvPr id="4" name="Slide Number Placeholder 3"/>
          <p:cNvSpPr>
            <a:spLocks noGrp="1"/>
          </p:cNvSpPr>
          <p:nvPr>
            <p:ph type="sldNum" sz="quarter" idx="10"/>
          </p:nvPr>
        </p:nvSpPr>
        <p:spPr/>
        <p:txBody>
          <a:bodyPr/>
          <a:lstStyle/>
          <a:p>
            <a:fld id="{58420BE7-B241-4DA6-86C8-94FDCBAFBE1E}" type="slidenum">
              <a:rPr lang="en-US" smtClean="0"/>
              <a:t>4</a:t>
            </a:fld>
            <a:endParaRPr lang="en-US"/>
          </a:p>
        </p:txBody>
      </p:sp>
    </p:spTree>
    <p:extLst>
      <p:ext uri="{BB962C8B-B14F-4D97-AF65-F5344CB8AC3E}">
        <p14:creationId xmlns:p14="http://schemas.microsoft.com/office/powerpoint/2010/main" val="3406554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second way we accomplish our mission is through funding proof of concept or pilot projects or new partnerships, both within health sciences libraries and in communities throughout our region. </a:t>
            </a:r>
          </a:p>
          <a:p>
            <a:endParaRPr lang="en-US" baseline="0" dirty="0"/>
          </a:p>
          <a:p>
            <a:r>
              <a:rPr lang="en-US" baseline="0" dirty="0"/>
              <a:t>This example of the GMR partnering with Libraries Without Borders – a national organization – can be replicated across the nation with partners who are willing. </a:t>
            </a:r>
          </a:p>
          <a:p>
            <a:endParaRPr lang="en-US" baseline="0" dirty="0"/>
          </a:p>
          <a:p>
            <a:r>
              <a:rPr lang="en-US" baseline="0" dirty="0"/>
              <a:t>Video URL: https://www.youtube.com/watch?v=IoJJmj-F5ME</a:t>
            </a:r>
          </a:p>
          <a:p>
            <a:endParaRPr lang="en-US" baseline="0" dirty="0"/>
          </a:p>
          <a:p>
            <a:r>
              <a:rPr lang="en-US" baseline="0" dirty="0"/>
              <a:t>Transcript:</a:t>
            </a:r>
          </a:p>
          <a:p>
            <a:r>
              <a:rPr lang="en-US" sz="1200" kern="1200" dirty="0">
                <a:solidFill>
                  <a:schemeClr val="tx1"/>
                </a:solidFill>
                <a:effectLst/>
                <a:latin typeface="+mn-lt"/>
                <a:ea typeface="+mn-ea"/>
                <a:cs typeface="+mn-cs"/>
              </a:rPr>
              <a:t>[Music]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[Jeff Gardner]</a:t>
            </a:r>
          </a:p>
          <a:p>
            <a:r>
              <a:rPr lang="en-US" sz="1200" kern="1200" dirty="0">
                <a:solidFill>
                  <a:schemeClr val="tx1"/>
                </a:solidFill>
                <a:effectLst/>
                <a:latin typeface="+mn-lt"/>
                <a:ea typeface="+mn-ea"/>
                <a:cs typeface="+mn-cs"/>
              </a:rPr>
              <a:t>Watch and learn is a combination of libraries and laundromats coming together with communities to promote literacy and help early childhood learning in spaces that might not normally be traditionally thought of as libraries.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[Melvin Carter]</a:t>
            </a:r>
          </a:p>
          <a:p>
            <a:r>
              <a:rPr lang="en-US" sz="1200" kern="1200" dirty="0">
                <a:solidFill>
                  <a:schemeClr val="tx1"/>
                </a:solidFill>
                <a:effectLst/>
                <a:latin typeface="+mn-lt"/>
                <a:ea typeface="+mn-ea"/>
                <a:cs typeface="+mn-cs"/>
              </a:rPr>
              <a:t>I'm really excited to be here today this morning on a Saturday morning in a Saint Paul public library.  We're partnering with Libraries Without Borders to ensure that all of our children and families in our community have access to books and literacy and that, you know, two hours spent on a Saturday morning washing are also two hours spent on a Saturday morning learning.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[Adam </a:t>
            </a:r>
            <a:r>
              <a:rPr lang="en-US" sz="1200" kern="1200" dirty="0" err="1">
                <a:solidFill>
                  <a:schemeClr val="tx1"/>
                </a:solidFill>
                <a:effectLst/>
                <a:latin typeface="+mn-lt"/>
                <a:ea typeface="+mn-ea"/>
                <a:cs typeface="+mn-cs"/>
              </a:rPr>
              <a:t>Echelman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NNLM worked with us Libraries Without Borders, to pilot our first ever laundromat event in Minnesota.  And with some of the learnings from that program we said why can't we do this across the state and now we're working in five different counties, seven different laundromats, to really think about how do we get information to people where they are.  How do we ensure that NNLM resources reach the families that they're intended to serve.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[Pang Yang]</a:t>
            </a:r>
          </a:p>
          <a:p>
            <a:r>
              <a:rPr lang="en-US" sz="1200" kern="1200" dirty="0">
                <a:solidFill>
                  <a:schemeClr val="tx1"/>
                </a:solidFill>
                <a:effectLst/>
                <a:latin typeface="+mn-lt"/>
                <a:ea typeface="+mn-ea"/>
                <a:cs typeface="+mn-cs"/>
              </a:rPr>
              <a:t>This is a very natural space for families to already be and to go to weekly and so we figured let's destroy the transportation barrier, or the time barrier, or whatever the obstacle is and then come to where they are so that we can provide them the resources that we have.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[Adam </a:t>
            </a:r>
            <a:r>
              <a:rPr lang="en-US" sz="1200" kern="1200" dirty="0" err="1">
                <a:solidFill>
                  <a:schemeClr val="tx1"/>
                </a:solidFill>
                <a:effectLst/>
                <a:latin typeface="+mn-lt"/>
                <a:ea typeface="+mn-ea"/>
                <a:cs typeface="+mn-cs"/>
              </a:rPr>
              <a:t>Echelman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When people come into the laundromat they're not thinking about learning.  They're not thinking about addressing their concerns about diabetes or hypertension or cancer.  They're washing their clothes.  And so what we're trying to do is to transform the 90 minutes—the wash and dry cycle that you're doing every week—into a different kind of experience, into one that's actually enriching.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[Jennifer Nelson]</a:t>
            </a:r>
          </a:p>
          <a:p>
            <a:r>
              <a:rPr lang="en-US" sz="1200" kern="1200" dirty="0">
                <a:solidFill>
                  <a:schemeClr val="tx1"/>
                </a:solidFill>
                <a:effectLst/>
                <a:latin typeface="+mn-lt"/>
                <a:ea typeface="+mn-ea"/>
                <a:cs typeface="+mn-cs"/>
              </a:rPr>
              <a:t>Digital literacy is fundamental to being successful in the world today and I think many of us take for granted the fact that we have computers at home, that we have access to Wi-Fi.  The National Library of Medicine—a lot of people aren't aware of the degree and nature of the resources that they put out to make learning about topics related to medicine really accessible to people, so we've got some websites that are set up to the NLM site, I should say, where people can look for information about nutrition.  Some of the resources are directed toward kids so they're really friendly, more of a game-like environment.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[Jose Gonzales]</a:t>
            </a:r>
          </a:p>
          <a:p>
            <a:r>
              <a:rPr lang="en-US" sz="1200" kern="1200" dirty="0">
                <a:solidFill>
                  <a:schemeClr val="tx1"/>
                </a:solidFill>
                <a:effectLst/>
                <a:latin typeface="+mn-lt"/>
                <a:ea typeface="+mn-ea"/>
                <a:cs typeface="+mn-cs"/>
              </a:rPr>
              <a:t>It was really fun because I got to play on the computer. It was nice of them for putting all the stuff up.</a:t>
            </a:r>
          </a:p>
          <a:p>
            <a:r>
              <a:rPr lang="en-US" sz="1200" kern="1200" dirty="0">
                <a:solidFill>
                  <a:schemeClr val="tx1"/>
                </a:solidFill>
                <a:effectLst/>
                <a:latin typeface="+mn-lt"/>
                <a:ea typeface="+mn-ea"/>
                <a:cs typeface="+mn-cs"/>
              </a:rPr>
              <a:t>[Daryl Johnson]</a:t>
            </a:r>
          </a:p>
          <a:p>
            <a:r>
              <a:rPr lang="en-US" sz="1200" kern="1200" dirty="0">
                <a:solidFill>
                  <a:schemeClr val="tx1"/>
                </a:solidFill>
                <a:effectLst/>
                <a:latin typeface="+mn-lt"/>
                <a:ea typeface="+mn-ea"/>
                <a:cs typeface="+mn-cs"/>
              </a:rPr>
              <a:t>It's a way to give back.  Simply put, if I can serve my community, in the end that's </a:t>
            </a:r>
            <a:r>
              <a:rPr lang="en-US" sz="1200" kern="1200" dirty="0" err="1">
                <a:solidFill>
                  <a:schemeClr val="tx1"/>
                </a:solidFill>
                <a:effectLst/>
                <a:latin typeface="+mn-lt"/>
                <a:ea typeface="+mn-ea"/>
                <a:cs typeface="+mn-cs"/>
              </a:rPr>
              <a:t>gonna</a:t>
            </a:r>
            <a:r>
              <a:rPr lang="en-US" sz="1200" kern="1200" dirty="0">
                <a:solidFill>
                  <a:schemeClr val="tx1"/>
                </a:solidFill>
                <a:effectLst/>
                <a:latin typeface="+mn-lt"/>
                <a:ea typeface="+mn-ea"/>
                <a:cs typeface="+mn-cs"/>
              </a:rPr>
              <a:t> be good for me, but the reality of it is, it's just good for the community.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[Music]</a:t>
            </a:r>
          </a:p>
        </p:txBody>
      </p:sp>
      <p:sp>
        <p:nvSpPr>
          <p:cNvPr id="4" name="Slide Number Placeholder 3"/>
          <p:cNvSpPr>
            <a:spLocks noGrp="1"/>
          </p:cNvSpPr>
          <p:nvPr>
            <p:ph type="sldNum" sz="quarter" idx="10"/>
          </p:nvPr>
        </p:nvSpPr>
        <p:spPr/>
        <p:txBody>
          <a:bodyPr/>
          <a:lstStyle/>
          <a:p>
            <a:fld id="{FF6ADFA8-00D0-3946-824E-7E16AEFE1058}" type="slidenum">
              <a:rPr lang="en-US" smtClean="0"/>
              <a:t>53</a:t>
            </a:fld>
            <a:endParaRPr lang="en-US"/>
          </a:p>
        </p:txBody>
      </p:sp>
    </p:spTree>
    <p:extLst>
      <p:ext uri="{BB962C8B-B14F-4D97-AF65-F5344CB8AC3E}">
        <p14:creationId xmlns:p14="http://schemas.microsoft.com/office/powerpoint/2010/main" val="9996938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 </a:t>
            </a:r>
            <a:r>
              <a:rPr lang="en-US" i="1" dirty="0"/>
              <a:t>All of Us</a:t>
            </a:r>
            <a:r>
              <a:rPr lang="en-US" dirty="0"/>
              <a:t> Research Program:</a:t>
            </a:r>
          </a:p>
          <a:p>
            <a:pPr marL="171450" indent="-171450">
              <a:buFont typeface="Arial" panose="020B0604020202020204" pitchFamily="34" charset="0"/>
              <a:buChar char="•"/>
            </a:pPr>
            <a:r>
              <a:rPr lang="en-US" dirty="0"/>
              <a:t>joinallofus.org</a:t>
            </a:r>
          </a:p>
          <a:p>
            <a:pPr marL="171450" indent="-171450">
              <a:buFont typeface="Arial" panose="020B0604020202020204" pitchFamily="34" charset="0"/>
              <a:buChar char="•"/>
            </a:pPr>
            <a:r>
              <a:rPr lang="en-US" dirty="0"/>
              <a:t>May 6, 2018 – Program Launch https://launch.joinallofus.org/</a:t>
            </a:r>
          </a:p>
          <a:p>
            <a:pPr marL="171450" indent="-171450">
              <a:buFont typeface="Arial" panose="020B0604020202020204" pitchFamily="34" charset="0"/>
              <a:buChar char="•"/>
            </a:pPr>
            <a:r>
              <a:rPr lang="en-US" dirty="0"/>
              <a:t>NNLM </a:t>
            </a:r>
            <a:r>
              <a:rPr lang="en-US" i="1" dirty="0"/>
              <a:t>All</a:t>
            </a:r>
            <a:r>
              <a:rPr lang="en-US" i="1" baseline="0" dirty="0"/>
              <a:t> of Us </a:t>
            </a:r>
            <a:r>
              <a:rPr lang="en-US" i="0" baseline="0" dirty="0"/>
              <a:t>Community Engagement Center: https://nnlm.gov/all-of-us</a:t>
            </a:r>
          </a:p>
          <a:p>
            <a:pPr marL="171450" indent="-171450">
              <a:buFont typeface="Arial" panose="020B0604020202020204" pitchFamily="34" charset="0"/>
              <a:buChar char="•"/>
            </a:pPr>
            <a:r>
              <a:rPr lang="en-US" i="0" baseline="0" dirty="0"/>
              <a:t>Component of NNLM’s ongoing partnership with Public Library Association</a:t>
            </a:r>
          </a:p>
          <a:p>
            <a:pPr marL="171450" indent="-171450">
              <a:buFont typeface="Arial" panose="020B0604020202020204" pitchFamily="34" charset="0"/>
              <a:buChar char="•"/>
            </a:pPr>
            <a:r>
              <a:rPr lang="en-US" i="1" baseline="0" dirty="0"/>
              <a:t>All of Us </a:t>
            </a:r>
            <a:r>
              <a:rPr lang="en-US" i="0" baseline="0" dirty="0"/>
              <a:t>Training and Education Center: https://allofustec.nnlm.gov/</a:t>
            </a:r>
          </a:p>
          <a:p>
            <a:pPr marL="0" indent="0">
              <a:buFont typeface="Arial" panose="020B0604020202020204" pitchFamily="34" charset="0"/>
              <a:buNone/>
            </a:pPr>
            <a:endParaRPr lang="en-US" i="0" baseline="0" dirty="0"/>
          </a:p>
          <a:p>
            <a:pPr marL="0" indent="0">
              <a:buFont typeface="Arial" panose="020B0604020202020204" pitchFamily="34" charset="0"/>
              <a:buNone/>
            </a:pPr>
            <a:r>
              <a:rPr lang="en-US" i="0" baseline="0" dirty="0"/>
              <a:t>Text of Fact Sheet pictured:</a:t>
            </a:r>
          </a:p>
          <a:p>
            <a:r>
              <a:rPr lang="en-US" sz="1200" kern="1200" dirty="0">
                <a:solidFill>
                  <a:schemeClr val="tx1"/>
                </a:solidFill>
                <a:effectLst/>
                <a:latin typeface="+mn-lt"/>
                <a:ea typeface="+mn-ea"/>
                <a:cs typeface="+mn-cs"/>
              </a:rPr>
              <a:t>The National Network of Libraries of Medicine (NNLM) has partnered with the NIH All of Us Research Program to work with public libraries to engage local communities, raise awareness about the program for populations underrepresented in biomedical research, and improve health literacy.</a:t>
            </a:r>
          </a:p>
          <a:p>
            <a:r>
              <a:rPr lang="en-US" sz="1200" kern="1200" dirty="0">
                <a:solidFill>
                  <a:schemeClr val="tx1"/>
                </a:solidFill>
                <a:effectLst/>
                <a:latin typeface="+mn-lt"/>
                <a:ea typeface="+mn-ea"/>
                <a:cs typeface="+mn-cs"/>
              </a:rPr>
              <a:t>What will this partnership do?</a:t>
            </a:r>
          </a:p>
          <a:p>
            <a:r>
              <a:rPr lang="en-US" sz="1200" kern="1200" dirty="0">
                <a:solidFill>
                  <a:schemeClr val="tx1"/>
                </a:solidFill>
                <a:effectLst/>
                <a:latin typeface="+mn-lt"/>
                <a:ea typeface="+mn-ea"/>
                <a:cs typeface="+mn-cs"/>
              </a:rPr>
              <a:t>The partnership is a 3-year pilot program to support All of Us. Activities in the pilot are designed to:</a:t>
            </a:r>
          </a:p>
          <a:p>
            <a:r>
              <a:rPr lang="en-US" sz="1200" kern="1200" dirty="0">
                <a:solidFill>
                  <a:schemeClr val="tx1"/>
                </a:solidFill>
                <a:effectLst/>
                <a:latin typeface="+mn-lt"/>
                <a:ea typeface="+mn-ea"/>
                <a:cs typeface="+mn-cs"/>
              </a:rPr>
              <a:t>•	Help public libraries in supporting the health information needs of their users.</a:t>
            </a:r>
          </a:p>
          <a:p>
            <a:r>
              <a:rPr lang="en-US" sz="1200" kern="1200" dirty="0">
                <a:solidFill>
                  <a:schemeClr val="tx1"/>
                </a:solidFill>
                <a:effectLst/>
                <a:latin typeface="+mn-lt"/>
                <a:ea typeface="+mn-ea"/>
                <a:cs typeface="+mn-cs"/>
              </a:rPr>
              <a:t>•	Support community engagement through public libraries for All of Us; and</a:t>
            </a:r>
          </a:p>
          <a:p>
            <a:r>
              <a:rPr lang="en-US" sz="1200" kern="1200" dirty="0">
                <a:solidFill>
                  <a:schemeClr val="tx1"/>
                </a:solidFill>
                <a:effectLst/>
                <a:latin typeface="+mn-lt"/>
                <a:ea typeface="+mn-ea"/>
                <a:cs typeface="+mn-cs"/>
              </a:rPr>
              <a:t>•	Operate the All of Us Training and Education Center.</a:t>
            </a:r>
          </a:p>
          <a:p>
            <a:r>
              <a:rPr lang="en-US" sz="1200" kern="1200" dirty="0">
                <a:solidFill>
                  <a:schemeClr val="tx1"/>
                </a:solidFill>
                <a:effectLst/>
                <a:latin typeface="+mn-lt"/>
                <a:ea typeface="+mn-ea"/>
                <a:cs typeface="+mn-cs"/>
              </a:rPr>
              <a:t>How will NNLM accomplish its goals?</a:t>
            </a:r>
          </a:p>
          <a:p>
            <a:r>
              <a:rPr lang="en-US" sz="1200" kern="1200" dirty="0">
                <a:solidFill>
                  <a:schemeClr val="tx1"/>
                </a:solidFill>
                <a:effectLst/>
                <a:latin typeface="+mn-lt"/>
                <a:ea typeface="+mn-ea"/>
                <a:cs typeface="+mn-cs"/>
              </a:rPr>
              <a:t>NNLM provides funding, training, and connections to empower members to transform their communities with trusted health information.</a:t>
            </a:r>
          </a:p>
          <a:p>
            <a:r>
              <a:rPr lang="en-US" sz="1200" kern="1200" dirty="0">
                <a:solidFill>
                  <a:schemeClr val="tx1"/>
                </a:solidFill>
                <a:effectLst/>
                <a:latin typeface="+mn-lt"/>
                <a:ea typeface="+mn-ea"/>
                <a:cs typeface="+mn-cs"/>
              </a:rPr>
              <a:t>What specific activities will NNLM accomplish in communities?</a:t>
            </a:r>
          </a:p>
          <a:p>
            <a:r>
              <a:rPr lang="en-US" sz="1200" kern="1200" dirty="0">
                <a:solidFill>
                  <a:schemeClr val="tx1"/>
                </a:solidFill>
                <a:effectLst/>
                <a:latin typeface="+mn-lt"/>
                <a:ea typeface="+mn-ea"/>
                <a:cs typeface="+mn-cs"/>
              </a:rPr>
              <a:t>NNLM’s approach for community engagement is connecting Network members with public libraries to develop effective, innovative, replicable approaches to meet health information needs of communities, including raising awareness of the All of Us program.</a:t>
            </a:r>
          </a:p>
          <a:p>
            <a:r>
              <a:rPr lang="en-US" sz="1200" kern="1200" dirty="0">
                <a:solidFill>
                  <a:schemeClr val="tx1"/>
                </a:solidFill>
                <a:effectLst/>
                <a:latin typeface="+mn-lt"/>
                <a:ea typeface="+mn-ea"/>
                <a:cs typeface="+mn-cs"/>
              </a:rPr>
              <a:t>How will NNLM help public libraries?</a:t>
            </a:r>
          </a:p>
          <a:p>
            <a:r>
              <a:rPr lang="en-US" sz="1200" kern="1200" dirty="0">
                <a:solidFill>
                  <a:schemeClr val="tx1"/>
                </a:solidFill>
                <a:effectLst/>
                <a:latin typeface="+mn-lt"/>
                <a:ea typeface="+mn-ea"/>
                <a:cs typeface="+mn-cs"/>
              </a:rPr>
              <a:t>NNLM will connect Network members with public libraries to provide health information credentialing, resources for programming, and funding opportunities. The NNLM Community Engagement Center is housed in the NNLM’s Greater Midwest Region.</a:t>
            </a:r>
          </a:p>
          <a:p>
            <a:r>
              <a:rPr lang="en-US" sz="1200" kern="1200" dirty="0">
                <a:solidFill>
                  <a:schemeClr val="tx1"/>
                </a:solidFill>
                <a:effectLst/>
                <a:latin typeface="+mn-lt"/>
                <a:ea typeface="+mn-ea"/>
                <a:cs typeface="+mn-cs"/>
              </a:rPr>
              <a:t>What is the All of Us Training and Education Center (TEC)?</a:t>
            </a:r>
          </a:p>
          <a:p>
            <a:r>
              <a:rPr lang="en-US" sz="1200" kern="1200" dirty="0">
                <a:solidFill>
                  <a:schemeClr val="tx1"/>
                </a:solidFill>
                <a:effectLst/>
                <a:latin typeface="+mn-lt"/>
                <a:ea typeface="+mn-ea"/>
                <a:cs typeface="+mn-cs"/>
              </a:rPr>
              <a:t>It is the home for training and resources about and related to the Program. NNLM’s Middle Atlantic Region is the home of the TEC.</a:t>
            </a:r>
          </a:p>
          <a:p>
            <a:r>
              <a:rPr lang="en-US" sz="1200" kern="1200" dirty="0">
                <a:solidFill>
                  <a:schemeClr val="tx1"/>
                </a:solidFill>
                <a:effectLst/>
                <a:latin typeface="+mn-lt"/>
                <a:ea typeface="+mn-ea"/>
                <a:cs typeface="+mn-cs"/>
              </a:rPr>
              <a:t>Who is the All of Us Training and Education Center intended for?</a:t>
            </a:r>
          </a:p>
          <a:p>
            <a:r>
              <a:rPr lang="en-US" sz="1200" kern="1200" dirty="0">
                <a:solidFill>
                  <a:schemeClr val="tx1"/>
                </a:solidFill>
                <a:effectLst/>
                <a:latin typeface="+mn-lt"/>
                <a:ea typeface="+mn-ea"/>
                <a:cs typeface="+mn-cs"/>
              </a:rPr>
              <a:t>The All of Us Training and Education Center will have resources for consumers, researchers, health professionals, and Participants.</a:t>
            </a:r>
          </a:p>
          <a:p>
            <a:r>
              <a:rPr lang="en-US" sz="1200" kern="1200" dirty="0">
                <a:solidFill>
                  <a:schemeClr val="tx1"/>
                </a:solidFill>
                <a:effectLst/>
                <a:latin typeface="+mn-lt"/>
                <a:ea typeface="+mn-ea"/>
                <a:cs typeface="+mn-cs"/>
              </a:rPr>
              <a:t>What is the All of Us Research Program?</a:t>
            </a:r>
          </a:p>
          <a:p>
            <a:r>
              <a:rPr lang="en-US" sz="1200" kern="1200" dirty="0">
                <a:solidFill>
                  <a:schemeClr val="tx1"/>
                </a:solidFill>
                <a:effectLst/>
                <a:latin typeface="+mn-lt"/>
                <a:ea typeface="+mn-ea"/>
                <a:cs typeface="+mn-cs"/>
              </a:rPr>
              <a:t>The All of Us Research Program is a large research program. Its goal is to help researchers understand more about why people get sick or stay healthy. By looking for patterns, researchers may learn more about what affects people’s health.</a:t>
            </a:r>
          </a:p>
          <a:p>
            <a:r>
              <a:rPr lang="en-US" sz="1200" kern="1200" dirty="0">
                <a:solidFill>
                  <a:schemeClr val="tx1"/>
                </a:solidFill>
                <a:effectLst/>
                <a:latin typeface="+mn-lt"/>
                <a:ea typeface="+mn-ea"/>
                <a:cs typeface="+mn-cs"/>
              </a:rPr>
              <a:t>How do people join All of Us?</a:t>
            </a:r>
          </a:p>
          <a:p>
            <a:r>
              <a:rPr lang="en-US" sz="1200" kern="1200" dirty="0">
                <a:solidFill>
                  <a:schemeClr val="tx1"/>
                </a:solidFill>
                <a:effectLst/>
                <a:latin typeface="+mn-lt"/>
                <a:ea typeface="+mn-ea"/>
                <a:cs typeface="+mn-cs"/>
              </a:rPr>
              <a:t>The All of Us Research Program is now in beta testing.  Once the program is fully launched in Spring 2018, there will be three ways to join:</a:t>
            </a:r>
          </a:p>
          <a:p>
            <a:r>
              <a:rPr lang="en-US" sz="1200" kern="1200" dirty="0">
                <a:solidFill>
                  <a:schemeClr val="tx1"/>
                </a:solidFill>
                <a:effectLst/>
                <a:latin typeface="+mn-lt"/>
                <a:ea typeface="+mn-ea"/>
                <a:cs typeface="+mn-cs"/>
              </a:rPr>
              <a:t>•	Visit the All of Us website joinallofus.org;</a:t>
            </a:r>
          </a:p>
          <a:p>
            <a:r>
              <a:rPr lang="en-US" sz="1200" kern="1200" dirty="0">
                <a:solidFill>
                  <a:schemeClr val="tx1"/>
                </a:solidFill>
                <a:effectLst/>
                <a:latin typeface="+mn-lt"/>
                <a:ea typeface="+mn-ea"/>
                <a:cs typeface="+mn-cs"/>
              </a:rPr>
              <a:t>•	Download the All of Us app; or</a:t>
            </a:r>
          </a:p>
          <a:p>
            <a:r>
              <a:rPr lang="en-US" sz="1200" kern="1200" dirty="0">
                <a:solidFill>
                  <a:schemeClr val="tx1"/>
                </a:solidFill>
                <a:effectLst/>
                <a:latin typeface="+mn-lt"/>
                <a:ea typeface="+mn-ea"/>
                <a:cs typeface="+mn-cs"/>
              </a:rPr>
              <a:t>•	Through an affiliated health care provider organization.</a:t>
            </a:r>
          </a:p>
          <a:p>
            <a:r>
              <a:rPr lang="en-US" sz="1200" kern="1200" dirty="0">
                <a:solidFill>
                  <a:schemeClr val="tx1"/>
                </a:solidFill>
                <a:effectLst/>
                <a:latin typeface="+mn-lt"/>
                <a:ea typeface="+mn-ea"/>
                <a:cs typeface="+mn-cs"/>
              </a:rPr>
              <a:t>Because All of Us is research, people will be asked to complete an informed consent process. This process tells more about what is involved, and the risks and benefits of joining.</a:t>
            </a:r>
          </a:p>
          <a:p>
            <a:r>
              <a:rPr lang="en-US" sz="1200" kern="1200" dirty="0">
                <a:solidFill>
                  <a:schemeClr val="tx1"/>
                </a:solidFill>
                <a:effectLst/>
                <a:latin typeface="+mn-lt"/>
                <a:ea typeface="+mn-ea"/>
                <a:cs typeface="+mn-cs"/>
              </a:rPr>
              <a:t>What will people have to do?</a:t>
            </a:r>
          </a:p>
          <a:p>
            <a:r>
              <a:rPr lang="en-US" sz="1200" kern="1200" dirty="0">
                <a:solidFill>
                  <a:schemeClr val="tx1"/>
                </a:solidFill>
                <a:effectLst/>
                <a:latin typeface="+mn-lt"/>
                <a:ea typeface="+mn-ea"/>
                <a:cs typeface="+mn-cs"/>
              </a:rPr>
              <a:t>If someone decides to join All of Us, they will be asked to share different kinds of information. The program will ask for basic information such as name and address and questions about the person’s health, family, home, and work. It will also ask for access to electronic health records. It might ask for blood or urine samples.</a:t>
            </a:r>
          </a:p>
          <a:p>
            <a:r>
              <a:rPr lang="en-US" sz="1200" kern="1200" dirty="0">
                <a:solidFill>
                  <a:schemeClr val="tx1"/>
                </a:solidFill>
                <a:effectLst/>
                <a:latin typeface="+mn-lt"/>
                <a:ea typeface="+mn-ea"/>
                <a:cs typeface="+mn-cs"/>
              </a:rPr>
              <a:t>How long will All of Us last?</a:t>
            </a:r>
          </a:p>
          <a:p>
            <a:r>
              <a:rPr lang="en-US" sz="1200" kern="1200" dirty="0">
                <a:solidFill>
                  <a:schemeClr val="tx1"/>
                </a:solidFill>
                <a:effectLst/>
                <a:latin typeface="+mn-lt"/>
                <a:ea typeface="+mn-ea"/>
                <a:cs typeface="+mn-cs"/>
              </a:rPr>
              <a:t>All of Us may last for at least 10 years. Participants can withdraw (“quit”) at any time without penalty.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will All of Us accomplish?</a:t>
            </a:r>
          </a:p>
          <a:p>
            <a:r>
              <a:rPr lang="en-US" sz="1200" kern="1200" dirty="0">
                <a:solidFill>
                  <a:schemeClr val="tx1"/>
                </a:solidFill>
                <a:effectLst/>
                <a:latin typeface="+mn-lt"/>
                <a:ea typeface="+mn-ea"/>
                <a:cs typeface="+mn-cs"/>
              </a:rPr>
              <a:t>Through a greater understanding of why people get sick or stay healthy, researchers hope to discover:</a:t>
            </a:r>
          </a:p>
          <a:p>
            <a:r>
              <a:rPr lang="en-US" sz="1200" kern="1200" dirty="0">
                <a:solidFill>
                  <a:schemeClr val="tx1"/>
                </a:solidFill>
                <a:effectLst/>
                <a:latin typeface="+mn-lt"/>
                <a:ea typeface="+mn-ea"/>
                <a:cs typeface="+mn-cs"/>
              </a:rPr>
              <a:t>•	Better tests to see if people are sick or are at risk of getting sick;</a:t>
            </a:r>
          </a:p>
          <a:p>
            <a:r>
              <a:rPr lang="en-US" sz="1200" kern="1200" dirty="0">
                <a:solidFill>
                  <a:schemeClr val="tx1"/>
                </a:solidFill>
                <a:effectLst/>
                <a:latin typeface="+mn-lt"/>
                <a:ea typeface="+mn-ea"/>
                <a:cs typeface="+mn-cs"/>
              </a:rPr>
              <a:t>•	Better mobile apps to encourage healthy habits; and</a:t>
            </a:r>
          </a:p>
          <a:p>
            <a:r>
              <a:rPr lang="en-US" sz="1200" kern="1200" dirty="0">
                <a:solidFill>
                  <a:schemeClr val="tx1"/>
                </a:solidFill>
                <a:effectLst/>
                <a:latin typeface="+mn-lt"/>
                <a:ea typeface="+mn-ea"/>
                <a:cs typeface="+mn-cs"/>
              </a:rPr>
              <a:t>•	Better medicine or information about how much of a medicine is right for each person.</a:t>
            </a:r>
          </a:p>
          <a:p>
            <a:r>
              <a:rPr lang="en-US" sz="1200" kern="1200" dirty="0">
                <a:solidFill>
                  <a:schemeClr val="tx1"/>
                </a:solidFill>
                <a:effectLst/>
                <a:latin typeface="+mn-lt"/>
                <a:ea typeface="+mn-ea"/>
                <a:cs typeface="+mn-cs"/>
              </a:rPr>
              <a:t>How will All of Us protect people’s privacy?</a:t>
            </a:r>
          </a:p>
          <a:p>
            <a:r>
              <a:rPr lang="en-US" sz="1200" kern="1200" dirty="0">
                <a:solidFill>
                  <a:schemeClr val="tx1"/>
                </a:solidFill>
                <a:effectLst/>
                <a:latin typeface="+mn-lt"/>
                <a:ea typeface="+mn-ea"/>
                <a:cs typeface="+mn-cs"/>
              </a:rPr>
              <a:t>The following are a few steps the program will take:</a:t>
            </a:r>
          </a:p>
          <a:p>
            <a:r>
              <a:rPr lang="en-US" sz="1200" kern="1200" dirty="0">
                <a:solidFill>
                  <a:schemeClr val="tx1"/>
                </a:solidFill>
                <a:effectLst/>
                <a:latin typeface="+mn-lt"/>
                <a:ea typeface="+mn-ea"/>
                <a:cs typeface="+mn-cs"/>
              </a:rPr>
              <a:t>•	Information will be stored on protected computers with tracked and limited access.</a:t>
            </a:r>
          </a:p>
          <a:p>
            <a:r>
              <a:rPr lang="en-US" sz="1200" kern="1200" dirty="0">
                <a:solidFill>
                  <a:schemeClr val="tx1"/>
                </a:solidFill>
                <a:effectLst/>
                <a:latin typeface="+mn-lt"/>
                <a:ea typeface="+mn-ea"/>
                <a:cs typeface="+mn-cs"/>
              </a:rPr>
              <a:t>•	All direct identifiers (like date of birth and name) will be removed from the information and replaced with a code.</a:t>
            </a:r>
          </a:p>
          <a:p>
            <a:r>
              <a:rPr lang="en-US" sz="1200" kern="1200" dirty="0">
                <a:solidFill>
                  <a:schemeClr val="tx1"/>
                </a:solidFill>
                <a:effectLst/>
                <a:latin typeface="+mn-lt"/>
                <a:ea typeface="+mn-ea"/>
                <a:cs typeface="+mn-cs"/>
              </a:rPr>
              <a:t>•	Researchers must promise not to try to find out who you are.</a:t>
            </a:r>
          </a:p>
          <a:p>
            <a:r>
              <a:rPr lang="en-US" sz="1200" kern="1200" dirty="0">
                <a:solidFill>
                  <a:schemeClr val="tx1"/>
                </a:solidFill>
                <a:effectLst/>
                <a:latin typeface="+mn-lt"/>
                <a:ea typeface="+mn-ea"/>
                <a:cs typeface="+mn-cs"/>
              </a:rPr>
              <a:t>•	The program will inform participants of a data breach.</a:t>
            </a:r>
          </a:p>
          <a:p>
            <a:r>
              <a:rPr lang="en-US" sz="1200" kern="1200" dirty="0">
                <a:solidFill>
                  <a:schemeClr val="tx1"/>
                </a:solidFill>
                <a:effectLst/>
                <a:latin typeface="+mn-lt"/>
                <a:ea typeface="+mn-ea"/>
                <a:cs typeface="+mn-cs"/>
              </a:rPr>
              <a:t>•	The All of Us Research Program has Certificates of Confidentiality from the U.S. government. This will help them fight legal demands (such as a court order) to give out information that could identify someone.</a:t>
            </a:r>
          </a:p>
          <a:p>
            <a:pPr marL="0" indent="0">
              <a:buFont typeface="Arial" panose="020B0604020202020204" pitchFamily="34" charset="0"/>
              <a:buNone/>
            </a:pPr>
            <a:endParaRPr lang="en-US" i="1" baseline="0" dirty="0"/>
          </a:p>
          <a:p>
            <a:pPr marL="0" indent="0">
              <a:buFont typeface="Arial" panose="020B0604020202020204" pitchFamily="34" charset="0"/>
              <a:buNone/>
            </a:pPr>
            <a:r>
              <a:rPr lang="en-US" i="0" baseline="0" dirty="0"/>
              <a:t>Learn more about the NNLM </a:t>
            </a:r>
            <a:r>
              <a:rPr lang="en-US" i="1" baseline="0" dirty="0"/>
              <a:t>All of Us</a:t>
            </a:r>
            <a:r>
              <a:rPr lang="en-US" i="0" baseline="0" dirty="0"/>
              <a:t> National Program at nnlm.gov/all-of-us</a:t>
            </a:r>
          </a:p>
          <a:p>
            <a:pPr marL="0" indent="0">
              <a:buFont typeface="Arial" panose="020B0604020202020204" pitchFamily="34" charset="0"/>
              <a:buNone/>
            </a:pPr>
            <a:endParaRPr lang="en-US" i="0" baseline="0" dirty="0"/>
          </a:p>
          <a:p>
            <a:pPr marL="0" indent="0">
              <a:buFont typeface="Arial" panose="020B0604020202020204" pitchFamily="34" charset="0"/>
              <a:buNone/>
            </a:pPr>
            <a:r>
              <a:rPr lang="en-US" i="1" baseline="0" dirty="0"/>
              <a:t>All of Us, </a:t>
            </a:r>
            <a:r>
              <a:rPr lang="en-US" i="0" baseline="0" dirty="0"/>
              <a:t>NNLM, and National Network of Libraries of Medicine are service marks of the US Department of Health and Human Services</a:t>
            </a:r>
          </a:p>
          <a:p>
            <a:pPr marL="0" indent="0">
              <a:buFont typeface="Arial" panose="020B0604020202020204" pitchFamily="34" charset="0"/>
              <a:buNone/>
            </a:pPr>
            <a:r>
              <a:rPr lang="en-US" baseline="0" dirty="0"/>
              <a:t> </a:t>
            </a:r>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54</a:t>
            </a:fld>
            <a:endParaRPr lang="en-US"/>
          </a:p>
        </p:txBody>
      </p:sp>
    </p:spTree>
    <p:extLst>
      <p:ext uri="{BB962C8B-B14F-4D97-AF65-F5344CB8AC3E}">
        <p14:creationId xmlns:p14="http://schemas.microsoft.com/office/powerpoint/2010/main" val="1303844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 for article</a:t>
            </a:r>
            <a:r>
              <a:rPr lang="en-US" baseline="0" dirty="0"/>
              <a:t> pictured</a:t>
            </a:r>
            <a:r>
              <a:rPr lang="en-US" dirty="0"/>
              <a:t>: </a:t>
            </a:r>
          </a:p>
          <a:p>
            <a:r>
              <a:rPr lang="en-US" sz="1200" b="1" i="0" kern="1200" dirty="0">
                <a:solidFill>
                  <a:schemeClr val="tx1"/>
                </a:solidFill>
                <a:effectLst/>
                <a:latin typeface="+mn-lt"/>
                <a:ea typeface="+mn-ea"/>
                <a:cs typeface="+mn-cs"/>
              </a:rPr>
              <a:t>Speaker, S.L. (2018). </a:t>
            </a:r>
            <a:r>
              <a:rPr lang="en-US" sz="1200" b="0" i="0" kern="1200" dirty="0">
                <a:solidFill>
                  <a:schemeClr val="tx1"/>
                </a:solidFill>
                <a:effectLst/>
                <a:latin typeface="+mn-lt"/>
                <a:ea typeface="+mn-ea"/>
                <a:cs typeface="+mn-cs"/>
              </a:rPr>
              <a:t>An Historical Overview of the National Network of Libraries of Medicine, 1985-2015. Journal of the Medical </a:t>
            </a:r>
            <a:r>
              <a:rPr lang="en-US" sz="1200" b="0" i="0" kern="1200">
                <a:solidFill>
                  <a:schemeClr val="tx1"/>
                </a:solidFill>
                <a:effectLst/>
                <a:latin typeface="+mn-lt"/>
                <a:ea typeface="+mn-ea"/>
                <a:cs typeface="+mn-cs"/>
              </a:rPr>
              <a:t>Library Association (JMLA), </a:t>
            </a:r>
            <a:r>
              <a:rPr lang="en-US" sz="1200" b="0" i="0" kern="1200" dirty="0">
                <a:solidFill>
                  <a:schemeClr val="tx1"/>
                </a:solidFill>
                <a:effectLst/>
                <a:latin typeface="+mn-lt"/>
                <a:ea typeface="+mn-ea"/>
                <a:cs typeface="+mn-cs"/>
              </a:rPr>
              <a:t>Apr; 106(2), 162-174 2018</a:t>
            </a:r>
          </a:p>
          <a:p>
            <a:endParaRPr lang="en-US"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[full text via </a:t>
            </a:r>
            <a:r>
              <a:rPr lang="sv-SE" sz="1200" b="0" i="0" u="none" strike="noStrike" kern="1200" dirty="0">
                <a:solidFill>
                  <a:schemeClr val="tx1"/>
                </a:solidFill>
                <a:effectLst/>
                <a:latin typeface="+mn-lt"/>
                <a:ea typeface="+mn-ea"/>
                <a:cs typeface="+mn-cs"/>
                <a:hlinkClick r:id="rId3"/>
              </a:rPr>
              <a:t>JMLA</a:t>
            </a:r>
            <a:r>
              <a:rPr lang="sv-SE" sz="1200" b="0" i="0" kern="1200" dirty="0">
                <a:solidFill>
                  <a:schemeClr val="tx1"/>
                </a:solidFill>
                <a:effectLst/>
                <a:latin typeface="+mn-lt"/>
                <a:ea typeface="+mn-ea"/>
                <a:cs typeface="+mn-cs"/>
              </a:rPr>
              <a:t> | </a:t>
            </a:r>
            <a:r>
              <a:rPr lang="sv-SE" sz="1200" b="0" i="0" u="none" strike="noStrike" kern="1200" dirty="0">
                <a:solidFill>
                  <a:schemeClr val="tx1"/>
                </a:solidFill>
                <a:effectLst/>
                <a:latin typeface="+mn-lt"/>
                <a:ea typeface="+mn-ea"/>
                <a:cs typeface="+mn-cs"/>
                <a:hlinkClick r:id="rId4"/>
              </a:rPr>
              <a:t>PubMed</a:t>
            </a:r>
            <a:r>
              <a:rPr lang="sv-SE" sz="1200" b="0" i="0" kern="1200" dirty="0">
                <a:solidFill>
                  <a:schemeClr val="tx1"/>
                </a:solidFill>
                <a:effectLst/>
                <a:latin typeface="+mn-lt"/>
                <a:ea typeface="+mn-ea"/>
                <a:cs typeface="+mn-cs"/>
              </a:rPr>
              <a:t>]</a:t>
            </a:r>
          </a:p>
          <a:p>
            <a:endParaRPr lang="sv-SE" sz="1200" b="0" i="0" kern="120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On the horizon </a:t>
            </a:r>
            <a:r>
              <a:rPr lang="sv-SE" sz="1200" b="0" i="0" kern="1200" baseline="0" dirty="0">
                <a:solidFill>
                  <a:schemeClr val="tx1"/>
                </a:solidFill>
                <a:effectLst/>
                <a:latin typeface="+mn-lt"/>
                <a:ea typeface="+mn-ea"/>
                <a:cs typeface="+mn-cs"/>
              </a:rPr>
              <a:t>for</a:t>
            </a:r>
            <a:r>
              <a:rPr lang="sv-SE" sz="1200" b="0" i="0" kern="1200" dirty="0">
                <a:solidFill>
                  <a:schemeClr val="tx1"/>
                </a:solidFill>
                <a:effectLst/>
                <a:latin typeface="+mn-lt"/>
                <a:ea typeface="+mn-ea"/>
                <a:cs typeface="+mn-cs"/>
              </a:rPr>
              <a:t> 2018-19: citizen science &amp; the NIH HEAL initiative (https://www.nih.gov/news-events/news-releases/nih-launches-heal-initiative-doubles-funding-accelerate-scientific-solutions-stem-national-opioid-epidemic and https://www.nih.gov/heal-initiative)</a:t>
            </a:r>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55</a:t>
            </a:fld>
            <a:endParaRPr lang="en-US"/>
          </a:p>
        </p:txBody>
      </p:sp>
    </p:spTree>
    <p:extLst>
      <p:ext uri="{BB962C8B-B14F-4D97-AF65-F5344CB8AC3E}">
        <p14:creationId xmlns:p14="http://schemas.microsoft.com/office/powerpoint/2010/main" val="9737918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https://www.youtube.com/watch?v=9iV0bx-_Ug4</a:t>
            </a:r>
          </a:p>
          <a:p>
            <a:endParaRPr lang="en-US" dirty="0"/>
          </a:p>
          <a:p>
            <a:r>
              <a:rPr lang="en-US" dirty="0"/>
              <a:t>Transcript:</a:t>
            </a:r>
          </a:p>
          <a:p>
            <a:r>
              <a:rPr lang="en-US" sz="1200" kern="1200" dirty="0">
                <a:solidFill>
                  <a:schemeClr val="tx1"/>
                </a:solidFill>
                <a:effectLst/>
                <a:latin typeface="+mn-lt"/>
                <a:ea typeface="+mn-ea"/>
                <a:cs typeface="+mn-cs"/>
              </a:rPr>
              <a:t>[Music]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[Olivia </a:t>
            </a:r>
            <a:r>
              <a:rPr lang="en-US" sz="1200" kern="1200" dirty="0" err="1">
                <a:solidFill>
                  <a:schemeClr val="tx1"/>
                </a:solidFill>
                <a:effectLst/>
                <a:latin typeface="+mn-lt"/>
                <a:ea typeface="+mn-ea"/>
                <a:cs typeface="+mn-cs"/>
              </a:rPr>
              <a:t>Glotfelty</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Our nurse residency program is what this grant project was about and halfway through our first cohort we started to notice that they needed some more hands-on out of the classroom learning and that really led us to think of this really cool escape room idea.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[Stephanie </a:t>
            </a:r>
            <a:r>
              <a:rPr lang="en-US" sz="1200" kern="1200" dirty="0" err="1">
                <a:solidFill>
                  <a:schemeClr val="tx1"/>
                </a:solidFill>
                <a:effectLst/>
                <a:latin typeface="+mn-lt"/>
                <a:ea typeface="+mn-ea"/>
                <a:cs typeface="+mn-cs"/>
              </a:rPr>
              <a:t>Chlosta</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groups meet once a month for four hours and I try to cover topics that they may not have covered in school or nursing orientation there were skills that we noticed they were lacking out on the floor that were related to patient safety and their own safety.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[Nurse]</a:t>
            </a:r>
          </a:p>
          <a:p>
            <a:r>
              <a:rPr lang="en-US" sz="1200" kern="1200" dirty="0">
                <a:solidFill>
                  <a:schemeClr val="tx1"/>
                </a:solidFill>
                <a:effectLst/>
                <a:latin typeface="+mn-lt"/>
                <a:ea typeface="+mn-ea"/>
                <a:cs typeface="+mn-cs"/>
              </a:rPr>
              <a:t>What is that you have?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[Patient]</a:t>
            </a:r>
          </a:p>
          <a:p>
            <a:r>
              <a:rPr lang="en-US" sz="1200" kern="1200" dirty="0">
                <a:solidFill>
                  <a:schemeClr val="tx1"/>
                </a:solidFill>
                <a:effectLst/>
                <a:latin typeface="+mn-lt"/>
                <a:ea typeface="+mn-ea"/>
                <a:cs typeface="+mn-cs"/>
              </a:rPr>
              <a:t>You are not taking these.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[Ian Cummins]</a:t>
            </a:r>
          </a:p>
          <a:p>
            <a:r>
              <a:rPr lang="en-US" sz="1200" kern="1200" dirty="0">
                <a:solidFill>
                  <a:schemeClr val="tx1"/>
                </a:solidFill>
                <a:effectLst/>
                <a:latin typeface="+mn-lt"/>
                <a:ea typeface="+mn-ea"/>
                <a:cs typeface="+mn-cs"/>
              </a:rPr>
              <a:t>There's a kind of a fun part to it where it's you know I'm playing a patient in that specific room but you're also learning as well and I think I think you it really does hit home a lot more than sitting in a lecture.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[Nicole </a:t>
            </a:r>
            <a:r>
              <a:rPr lang="en-US" sz="1200" kern="1200" dirty="0" err="1">
                <a:solidFill>
                  <a:schemeClr val="tx1"/>
                </a:solidFill>
                <a:effectLst/>
                <a:latin typeface="+mn-lt"/>
                <a:ea typeface="+mn-ea"/>
                <a:cs typeface="+mn-cs"/>
              </a:rPr>
              <a:t>Gravante</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is actually one of the more creative learning tools that we've done and also it's learning but it's also been nice to get you in a like cooperative fun environment with your coworkers it goes beyond sitting in a classroom with people and discussing getting to know them into it like we're actually interacting together and working as a team.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[Olivia </a:t>
            </a:r>
            <a:r>
              <a:rPr lang="en-US" sz="1200" kern="1200" dirty="0" err="1">
                <a:solidFill>
                  <a:schemeClr val="tx1"/>
                </a:solidFill>
                <a:effectLst/>
                <a:latin typeface="+mn-lt"/>
                <a:ea typeface="+mn-ea"/>
                <a:cs typeface="+mn-cs"/>
              </a:rPr>
              <a:t>Glotfelty</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We’re fortunate to have our mid-</a:t>
            </a:r>
            <a:r>
              <a:rPr lang="en-US" sz="1200" kern="1200" dirty="0" err="1">
                <a:solidFill>
                  <a:schemeClr val="tx1"/>
                </a:solidFill>
                <a:effectLst/>
                <a:latin typeface="+mn-lt"/>
                <a:ea typeface="+mn-ea"/>
                <a:cs typeface="+mn-cs"/>
              </a:rPr>
              <a:t>atlantic</a:t>
            </a:r>
            <a:r>
              <a:rPr lang="en-US" sz="1200" kern="1200" dirty="0">
                <a:solidFill>
                  <a:schemeClr val="tx1"/>
                </a:solidFill>
                <a:effectLst/>
                <a:latin typeface="+mn-lt"/>
                <a:ea typeface="+mn-ea"/>
                <a:cs typeface="+mn-cs"/>
              </a:rPr>
              <a:t> region office in Pittsburgh.  The staff there are just absolutely incredible. They’re such wonderful resources.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[Kate </a:t>
            </a:r>
            <a:r>
              <a:rPr lang="en-US" sz="1200" kern="1200" dirty="0" err="1">
                <a:solidFill>
                  <a:schemeClr val="tx1"/>
                </a:solidFill>
                <a:effectLst/>
                <a:latin typeface="+mn-lt"/>
                <a:ea typeface="+mn-ea"/>
                <a:cs typeface="+mn-cs"/>
              </a:rPr>
              <a:t>Flewelling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We are essentially the major outreach arm of the National Library of Medicine and we are the boots on the ground going into libraries of all kinds including Health Sciences libraries but also public libraries, school libraries, community-based organizations.  We do a lot of promotion of our available funding we encourage potential applicants to talk to us about projects that they're thinking about before they apply we do grants and proposal writing training to really teach to the application.  We really want to make sure that we're funding successful applications that are going to advance the goals of NLM.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[Olivia </a:t>
            </a:r>
            <a:r>
              <a:rPr lang="en-US" sz="1200" kern="1200" dirty="0" err="1">
                <a:solidFill>
                  <a:schemeClr val="tx1"/>
                </a:solidFill>
                <a:effectLst/>
                <a:latin typeface="+mn-lt"/>
                <a:ea typeface="+mn-ea"/>
                <a:cs typeface="+mn-cs"/>
              </a:rPr>
              <a:t>Glotfelty</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Originally in my funding application I hadn't applied for funding for any escape room materials or anything like that so we were able to revise our grant part of the way through and get funding for our escape room which has been one of the biggest parts of this project.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[Kate </a:t>
            </a:r>
            <a:r>
              <a:rPr lang="en-US" sz="1200" kern="1200" dirty="0" err="1">
                <a:solidFill>
                  <a:schemeClr val="tx1"/>
                </a:solidFill>
                <a:effectLst/>
                <a:latin typeface="+mn-lt"/>
                <a:ea typeface="+mn-ea"/>
                <a:cs typeface="+mn-cs"/>
              </a:rPr>
              <a:t>Flewelling</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is a great example of a project where Olivia had a fantastic idea to begin with and then she heard more from her target population and the people here and so she was super flexible about then thinking about more creative ways to meet their needs.  And we were part of that discussion because it's not like we just say here here's your money and let us know in a year how you've done.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[Olivia </a:t>
            </a:r>
            <a:r>
              <a:rPr lang="en-US" sz="1200" kern="1200" dirty="0" err="1">
                <a:solidFill>
                  <a:schemeClr val="tx1"/>
                </a:solidFill>
                <a:effectLst/>
                <a:latin typeface="+mn-lt"/>
                <a:ea typeface="+mn-ea"/>
                <a:cs typeface="+mn-cs"/>
              </a:rPr>
              <a:t>Glotfelty</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It's been really </a:t>
            </a:r>
            <a:r>
              <a:rPr lang="en-US" sz="1200" kern="1200" dirty="0" err="1">
                <a:solidFill>
                  <a:schemeClr val="tx1"/>
                </a:solidFill>
                <a:effectLst/>
                <a:latin typeface="+mn-lt"/>
                <a:ea typeface="+mn-ea"/>
                <a:cs typeface="+mn-cs"/>
              </a:rPr>
              <a:t>really</a:t>
            </a:r>
            <a:r>
              <a:rPr lang="en-US" sz="1200" kern="1200" dirty="0">
                <a:solidFill>
                  <a:schemeClr val="tx1"/>
                </a:solidFill>
                <a:effectLst/>
                <a:latin typeface="+mn-lt"/>
                <a:ea typeface="+mn-ea"/>
                <a:cs typeface="+mn-cs"/>
              </a:rPr>
              <a:t> successful, honestly more than I ever could have anticipated.  The grant that I received was for a year-long project and the year is out so this really was seed money for building up our nurse residency program and it's opened so many doors for me here and within the UPMC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[Nurses]</a:t>
            </a:r>
          </a:p>
          <a:p>
            <a:r>
              <a:rPr lang="en-US" sz="1200" kern="1200" dirty="0">
                <a:solidFill>
                  <a:schemeClr val="tx1"/>
                </a:solidFill>
                <a:effectLst/>
                <a:latin typeface="+mn-lt"/>
                <a:ea typeface="+mn-ea"/>
                <a:cs typeface="+mn-cs"/>
              </a:rPr>
              <a:t>It worked! Perfect! Right here. We’re free!  We escaped the unit!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[Music]</a:t>
            </a:r>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56</a:t>
            </a:fld>
            <a:endParaRPr lang="en-US"/>
          </a:p>
        </p:txBody>
      </p:sp>
    </p:spTree>
    <p:extLst>
      <p:ext uri="{BB962C8B-B14F-4D97-AF65-F5344CB8AC3E}">
        <p14:creationId xmlns:p14="http://schemas.microsoft.com/office/powerpoint/2010/main" val="1803354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6ADFA8-00D0-3946-824E-7E16AEFE1058}" type="slidenum">
              <a:rPr lang="en-US" smtClean="0"/>
              <a:t>57</a:t>
            </a:fld>
            <a:endParaRPr lang="en-US"/>
          </a:p>
        </p:txBody>
      </p:sp>
    </p:spTree>
    <p:extLst>
      <p:ext uri="{BB962C8B-B14F-4D97-AF65-F5344CB8AC3E}">
        <p14:creationId xmlns:p14="http://schemas.microsoft.com/office/powerpoint/2010/main" val="2660727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Goal 1</a:t>
            </a:r>
          </a:p>
          <a:p>
            <a:endParaRPr lang="en-US" dirty="0"/>
          </a:p>
          <a:p>
            <a:pPr marL="0" indent="0">
              <a:lnSpc>
                <a:spcPts val="3000"/>
              </a:lnSpc>
              <a:spcBef>
                <a:spcPts val="0"/>
              </a:spcBef>
              <a:buNone/>
            </a:pPr>
            <a:r>
              <a:rPr lang="en-US" sz="1200" b="1" dirty="0">
                <a:latin typeface="Arial" panose="020B0604020202020204" pitchFamily="34" charset="0"/>
                <a:cs typeface="Arial" panose="020B0604020202020204" pitchFamily="34" charset="0"/>
              </a:rPr>
              <a:t>1.1 </a:t>
            </a:r>
            <a:r>
              <a:rPr lang="en-US" sz="1200" dirty="0">
                <a:latin typeface="Arial" panose="020B0604020202020204" pitchFamily="34" charset="0"/>
                <a:cs typeface="Arial" panose="020B0604020202020204" pitchFamily="34" charset="0"/>
              </a:rPr>
              <a:t>Connect the resources of a digital research enterprise</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1.2 </a:t>
            </a:r>
            <a:r>
              <a:rPr lang="en-US" sz="1200" dirty="0">
                <a:latin typeface="Arial" panose="020B0604020202020204" pitchFamily="34" charset="0"/>
                <a:cs typeface="Arial" panose="020B0604020202020204" pitchFamily="34" charset="0"/>
              </a:rPr>
              <a:t>Advance research and development in biomedical informatics and data science</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1.3 </a:t>
            </a:r>
            <a:r>
              <a:rPr lang="en-US" sz="1200" dirty="0">
                <a:latin typeface="Arial" panose="020B0604020202020204" pitchFamily="34" charset="0"/>
                <a:cs typeface="Arial" panose="020B0604020202020204" pitchFamily="34" charset="0"/>
              </a:rPr>
              <a:t>Foster open science policies and practices</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1.4 </a:t>
            </a:r>
            <a:r>
              <a:rPr lang="en-US" sz="1200" dirty="0">
                <a:latin typeface="Arial" panose="020B0604020202020204" pitchFamily="34" charset="0"/>
                <a:cs typeface="Arial" panose="020B0604020202020204" pitchFamily="34" charset="0"/>
              </a:rPr>
              <a:t>Create a sustainable institutional, physical, and computational infrastructure</a:t>
            </a:r>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5</a:t>
            </a:fld>
            <a:endParaRPr lang="en-US"/>
          </a:p>
        </p:txBody>
      </p:sp>
    </p:spTree>
    <p:extLst>
      <p:ext uri="{BB962C8B-B14F-4D97-AF65-F5344CB8AC3E}">
        <p14:creationId xmlns:p14="http://schemas.microsoft.com/office/powerpoint/2010/main" val="2331505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NIH, NLM Fostering a ecosphere of discovery</a:t>
            </a:r>
            <a:r>
              <a:rPr lang="en-US" sz="100" dirty="0"/>
              <a:t>  </a:t>
            </a:r>
            <a:br>
              <a:rPr lang="en-US" dirty="0"/>
            </a:br>
            <a:r>
              <a:rPr lang="en-US" sz="900" dirty="0"/>
              <a:t>digital research objects</a:t>
            </a:r>
          </a:p>
          <a:p>
            <a:endParaRPr lang="en-US" sz="9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comprehensive research data infrastructure for NIH connecting NLM and NIH Research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protocols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clinical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study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library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people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instruments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pathways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420BE7-B241-4DA6-86C8-94FDCBAFBE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746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3000"/>
              </a:lnSpc>
              <a:spcBef>
                <a:spcPts val="0"/>
              </a:spcBef>
              <a:buNone/>
            </a:pPr>
            <a:r>
              <a:rPr lang="en-US" sz="1200" b="1" dirty="0">
                <a:latin typeface="Arial" panose="020B0604020202020204" pitchFamily="34" charset="0"/>
                <a:cs typeface="Arial" panose="020B0604020202020204" pitchFamily="34" charset="0"/>
              </a:rPr>
              <a:t>Goal 2</a:t>
            </a:r>
          </a:p>
          <a:p>
            <a:pPr marL="0" indent="0">
              <a:lnSpc>
                <a:spcPts val="3000"/>
              </a:lnSpc>
              <a:spcBef>
                <a:spcPts val="0"/>
              </a:spcBef>
              <a:buNone/>
            </a:pPr>
            <a:endParaRPr lang="en-US" sz="1200" b="1" dirty="0">
              <a:latin typeface="Arial" panose="020B0604020202020204" pitchFamily="34" charset="0"/>
              <a:cs typeface="Arial" panose="020B0604020202020204" pitchFamily="34" charset="0"/>
            </a:endParaRPr>
          </a:p>
          <a:p>
            <a:pPr marL="0" indent="0">
              <a:lnSpc>
                <a:spcPts val="3000"/>
              </a:lnSpc>
              <a:spcBef>
                <a:spcPts val="0"/>
              </a:spcBef>
              <a:buNone/>
            </a:pPr>
            <a:r>
              <a:rPr lang="en-US" sz="1200" b="1" dirty="0">
                <a:latin typeface="Arial" panose="020B0604020202020204" pitchFamily="34" charset="0"/>
                <a:cs typeface="Arial" panose="020B0604020202020204" pitchFamily="34" charset="0"/>
              </a:rPr>
              <a:t>2.1 </a:t>
            </a:r>
            <a:r>
              <a:rPr lang="en-US" sz="1200" dirty="0">
                <a:latin typeface="Arial" panose="020B0604020202020204" pitchFamily="34" charset="0"/>
                <a:cs typeface="Arial" panose="020B0604020202020204" pitchFamily="34" charset="0"/>
              </a:rPr>
              <a:t>Know NLM users and engage with persistence</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2.2</a:t>
            </a:r>
            <a:r>
              <a:rPr lang="en-US" sz="1200" dirty="0">
                <a:latin typeface="Arial" panose="020B0604020202020204" pitchFamily="34" charset="0"/>
                <a:cs typeface="Arial" panose="020B0604020202020204" pitchFamily="34" charset="0"/>
              </a:rPr>
              <a:t> Foster distinctiveness of NLM as a reliable, trustable source of health information and biomedical data </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2.3</a:t>
            </a:r>
            <a:r>
              <a:rPr lang="en-US" sz="1200" dirty="0">
                <a:latin typeface="Arial" panose="020B0604020202020204" pitchFamily="34" charset="0"/>
                <a:cs typeface="Arial" panose="020B0604020202020204" pitchFamily="34" charset="0"/>
              </a:rPr>
              <a:t> Support research in biomedical and health information access methods and information dissemination strategies</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2.4</a:t>
            </a:r>
            <a:r>
              <a:rPr lang="en-US" sz="1200" dirty="0">
                <a:latin typeface="Arial" panose="020B0604020202020204" pitchFamily="34" charset="0"/>
                <a:cs typeface="Arial" panose="020B0604020202020204" pitchFamily="34" charset="0"/>
              </a:rPr>
              <a:t> Enhance information delivery</a:t>
            </a:r>
          </a:p>
          <a:p>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7</a:t>
            </a:fld>
            <a:endParaRPr lang="en-US"/>
          </a:p>
        </p:txBody>
      </p:sp>
    </p:spTree>
    <p:extLst>
      <p:ext uri="{BB962C8B-B14F-4D97-AF65-F5344CB8AC3E}">
        <p14:creationId xmlns:p14="http://schemas.microsoft.com/office/powerpoint/2010/main" val="425468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Data-powered health </a:t>
            </a:r>
            <a:br>
              <a:rPr lang="en-US" sz="1200" dirty="0"/>
            </a:br>
            <a:r>
              <a:rPr lang="en-US" sz="1200" dirty="0"/>
              <a:t>requires new approaches to deliver NLM </a:t>
            </a:r>
            <a:br>
              <a:rPr lang="en-US" sz="1200" dirty="0"/>
            </a:br>
            <a:r>
              <a:rPr lang="en-US" sz="1200" dirty="0"/>
              <a:t>information</a:t>
            </a:r>
            <a:endParaRPr lang="en-US" dirty="0"/>
          </a:p>
        </p:txBody>
      </p:sp>
      <p:sp>
        <p:nvSpPr>
          <p:cNvPr id="4" name="Slide Number Placeholder 3"/>
          <p:cNvSpPr>
            <a:spLocks noGrp="1"/>
          </p:cNvSpPr>
          <p:nvPr>
            <p:ph type="sldNum" sz="quarter" idx="10"/>
          </p:nvPr>
        </p:nvSpPr>
        <p:spPr/>
        <p:txBody>
          <a:bodyPr/>
          <a:lstStyle/>
          <a:p>
            <a:fld id="{FF6ADFA8-00D0-3946-824E-7E16AEFE1058}" type="slidenum">
              <a:rPr lang="en-US" smtClean="0"/>
              <a:t>8</a:t>
            </a:fld>
            <a:endParaRPr lang="en-US"/>
          </a:p>
        </p:txBody>
      </p:sp>
    </p:spTree>
    <p:extLst>
      <p:ext uri="{BB962C8B-B14F-4D97-AF65-F5344CB8AC3E}">
        <p14:creationId xmlns:p14="http://schemas.microsoft.com/office/powerpoint/2010/main" val="3549929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ts val="3000"/>
              </a:lnSpc>
              <a:spcBef>
                <a:spcPts val="0"/>
              </a:spcBef>
              <a:buNone/>
            </a:pPr>
            <a:r>
              <a:rPr lang="en-US" sz="1200" b="1" dirty="0">
                <a:latin typeface="Arial" panose="020B0604020202020204" pitchFamily="34" charset="0"/>
                <a:cs typeface="Arial" panose="020B0604020202020204" pitchFamily="34" charset="0"/>
              </a:rPr>
              <a:t>3.1</a:t>
            </a:r>
            <a:r>
              <a:rPr lang="en-US" sz="1200" dirty="0">
                <a:latin typeface="Arial" panose="020B0604020202020204" pitchFamily="34" charset="0"/>
                <a:cs typeface="Arial" panose="020B0604020202020204" pitchFamily="34" charset="0"/>
              </a:rPr>
              <a:t> Expand and enhance research training for biomedical informatics and data science</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3.2 </a:t>
            </a:r>
            <a:r>
              <a:rPr lang="en-US" sz="1200" dirty="0">
                <a:latin typeface="Arial" panose="020B0604020202020204" pitchFamily="34" charset="0"/>
                <a:cs typeface="Arial" panose="020B0604020202020204" pitchFamily="34" charset="0"/>
              </a:rPr>
              <a:t>Assure data science and open science proficiency</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3.3</a:t>
            </a:r>
            <a:r>
              <a:rPr lang="en-US" sz="1200" dirty="0">
                <a:latin typeface="Arial" panose="020B0604020202020204" pitchFamily="34" charset="0"/>
                <a:cs typeface="Arial" panose="020B0604020202020204" pitchFamily="34" charset="0"/>
              </a:rPr>
              <a:t> Increase workforce diversity</a:t>
            </a:r>
          </a:p>
          <a:p>
            <a:pPr marL="0" indent="0">
              <a:lnSpc>
                <a:spcPts val="3000"/>
              </a:lnSpc>
              <a:spcBef>
                <a:spcPts val="0"/>
              </a:spcBef>
              <a:buNone/>
            </a:pPr>
            <a:r>
              <a:rPr lang="en-US" sz="1200" b="1" dirty="0">
                <a:latin typeface="Arial" panose="020B0604020202020204" pitchFamily="34" charset="0"/>
                <a:cs typeface="Arial" panose="020B0604020202020204" pitchFamily="34" charset="0"/>
              </a:rPr>
              <a:t>3.4 </a:t>
            </a:r>
            <a:r>
              <a:rPr lang="en-US" sz="1200" dirty="0">
                <a:latin typeface="Arial" panose="020B0604020202020204" pitchFamily="34" charset="0"/>
                <a:cs typeface="Arial" panose="020B0604020202020204" pitchFamily="34" charset="0"/>
              </a:rPr>
              <a:t>Engage the next generation and promote data literacy</a:t>
            </a:r>
          </a:p>
          <a:p>
            <a:endParaRPr lang="en-US" dirty="0"/>
          </a:p>
        </p:txBody>
      </p:sp>
      <p:sp>
        <p:nvSpPr>
          <p:cNvPr id="4" name="Slide Number Placeholder 3"/>
          <p:cNvSpPr>
            <a:spLocks noGrp="1"/>
          </p:cNvSpPr>
          <p:nvPr>
            <p:ph type="sldNum" sz="quarter" idx="10"/>
          </p:nvPr>
        </p:nvSpPr>
        <p:spPr/>
        <p:txBody>
          <a:bodyPr/>
          <a:lstStyle/>
          <a:p>
            <a:fld id="{58420BE7-B241-4DA6-86C8-94FDCBAFBE1E}" type="slidenum">
              <a:rPr lang="en-US" smtClean="0"/>
              <a:t>9</a:t>
            </a:fld>
            <a:endParaRPr lang="en-US"/>
          </a:p>
        </p:txBody>
      </p:sp>
    </p:spTree>
    <p:extLst>
      <p:ext uri="{BB962C8B-B14F-4D97-AF65-F5344CB8AC3E}">
        <p14:creationId xmlns:p14="http://schemas.microsoft.com/office/powerpoint/2010/main" val="2490005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FB1E5B7-22CB-5B4D-BA84-1583D1F0B1DB}"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
        <p:nvSpPr>
          <p:cNvPr id="7" name="Rectangle 6"/>
          <p:cNvSpPr/>
          <p:nvPr userDrawn="1"/>
        </p:nvSpPr>
        <p:spPr>
          <a:xfrm>
            <a:off x="0" y="6174581"/>
            <a:ext cx="12192000" cy="822960"/>
          </a:xfrm>
          <a:prstGeom prst="rect">
            <a:avLst/>
          </a:prstGeom>
          <a:solidFill>
            <a:srgbClr val="1B5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8200" y="6259932"/>
            <a:ext cx="3390597" cy="548640"/>
          </a:xfrm>
          <a:prstGeom prst="rect">
            <a:avLst/>
          </a:prstGeom>
        </p:spPr>
      </p:pic>
    </p:spTree>
    <p:extLst>
      <p:ext uri="{BB962C8B-B14F-4D97-AF65-F5344CB8AC3E}">
        <p14:creationId xmlns:p14="http://schemas.microsoft.com/office/powerpoint/2010/main" val="3995741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1E5B7-22CB-5B4D-BA84-1583D1F0B1DB}"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1816784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1E5B7-22CB-5B4D-BA84-1583D1F0B1DB}"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445253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B1E5B7-22CB-5B4D-BA84-1583D1F0B1DB}"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341852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FB1E5B7-22CB-5B4D-BA84-1583D1F0B1DB}" type="datetimeFigureOut">
              <a:rPr lang="en-US" smtClean="0"/>
              <a:t>6/18/2018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3721551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B1E5B7-22CB-5B4D-BA84-1583D1F0B1DB}"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296752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B1E5B7-22CB-5B4D-BA84-1583D1F0B1DB}" type="datetimeFigureOut">
              <a:rPr lang="en-US" smtClean="0"/>
              <a:t>6/18/2018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4181516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B1E5B7-22CB-5B4D-BA84-1583D1F0B1DB}" type="datetimeFigureOut">
              <a:rPr lang="en-US" smtClean="0"/>
              <a:t>6/18/2018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969982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1E5B7-22CB-5B4D-BA84-1583D1F0B1DB}" type="datetimeFigureOut">
              <a:rPr lang="en-US" smtClean="0"/>
              <a:t>6/18/2018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81233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B1E5B7-22CB-5B4D-BA84-1583D1F0B1DB}"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3372945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FB1E5B7-22CB-5B4D-BA84-1583D1F0B1DB}" type="datetimeFigureOut">
              <a:rPr lang="en-US" smtClean="0"/>
              <a:t>6/18/2018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50447-090E-EE47-A647-941B9C4D0F3A}" type="slidenum">
              <a:rPr lang="en-US" smtClean="0"/>
              <a:t>‹#›</a:t>
            </a:fld>
            <a:endParaRPr lang="en-US"/>
          </a:p>
        </p:txBody>
      </p:sp>
    </p:spTree>
    <p:extLst>
      <p:ext uri="{BB962C8B-B14F-4D97-AF65-F5344CB8AC3E}">
        <p14:creationId xmlns:p14="http://schemas.microsoft.com/office/powerpoint/2010/main" val="2347405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1E5B7-22CB-5B4D-BA84-1583D1F0B1DB}" type="datetimeFigureOut">
              <a:rPr lang="en-US" smtClean="0"/>
              <a:t>6/18/2018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50447-090E-EE47-A647-941B9C4D0F3A}" type="slidenum">
              <a:rPr lang="en-US" smtClean="0"/>
              <a:t>‹#›</a:t>
            </a:fld>
            <a:endParaRPr lang="en-US"/>
          </a:p>
        </p:txBody>
      </p:sp>
      <p:sp>
        <p:nvSpPr>
          <p:cNvPr id="7" name="Rectangle 6"/>
          <p:cNvSpPr/>
          <p:nvPr userDrawn="1"/>
        </p:nvSpPr>
        <p:spPr>
          <a:xfrm>
            <a:off x="0" y="6174581"/>
            <a:ext cx="12192000" cy="822960"/>
          </a:xfrm>
          <a:prstGeom prst="rect">
            <a:avLst/>
          </a:prstGeom>
          <a:solidFill>
            <a:srgbClr val="1B57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838200" y="6259932"/>
            <a:ext cx="3390597" cy="548640"/>
          </a:xfrm>
          <a:prstGeom prst="rect">
            <a:avLst/>
          </a:prstGeom>
        </p:spPr>
      </p:pic>
    </p:spTree>
    <p:extLst>
      <p:ext uri="{BB962C8B-B14F-4D97-AF65-F5344CB8AC3E}">
        <p14:creationId xmlns:p14="http://schemas.microsoft.com/office/powerpoint/2010/main" val="6742047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creativecommons.org/licenses/by-nd/3.0/" TargetMode="External"/><Relationship Id="rId5" Type="http://schemas.openxmlformats.org/officeDocument/2006/relationships/hyperlink" Target="https://blog.gvsig.org/2015/11/06/11gvsig-code-sprint-2/" TargetMode="Externa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sv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notesSlide" Target="../notesSlides/notesSlide18.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svg"/><Relationship Id="rId23" Type="http://schemas.openxmlformats.org/officeDocument/2006/relationships/image" Target="../media/image41.svg"/><Relationship Id="rId10" Type="http://schemas.openxmlformats.org/officeDocument/2006/relationships/image" Target="../media/image28.svg"/><Relationship Id="rId19" Type="http://schemas.openxmlformats.org/officeDocument/2006/relationships/image" Target="../media/image37.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45.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image" Target="../media/image81.jpg"/><Relationship Id="rId10" Type="http://schemas.openxmlformats.org/officeDocument/2006/relationships/image" Target="../media/image86.jpg"/><Relationship Id="rId4" Type="http://schemas.openxmlformats.org/officeDocument/2006/relationships/image" Target="../media/image80.jpg"/><Relationship Id="rId9" Type="http://schemas.openxmlformats.org/officeDocument/2006/relationships/image" Target="../media/image85.jpg"/></Relationships>
</file>

<file path=ppt/slides/_rels/slide4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7.png"/><Relationship Id="rId7" Type="http://schemas.microsoft.com/office/2007/relationships/hdphoto" Target="../media/hdphoto1.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g"/><Relationship Id="rId10" Type="http://schemas.openxmlformats.org/officeDocument/2006/relationships/image" Target="../media/image92.jpg"/><Relationship Id="rId4" Type="http://schemas.openxmlformats.org/officeDocument/2006/relationships/image" Target="../media/image88.JPG"/><Relationship Id="rId9" Type="http://schemas.microsoft.com/office/2007/relationships/hdphoto" Target="../media/hdphoto2.wdp"/></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ideo" Target="https://www.youtube.com/embed/lUUDQXQa-Ns" TargetMode="External"/><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5.xml"/><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video" Target="https://www.youtube.com/embed/IoJJmj-F5ME" TargetMode="External"/><Relationship Id="rId4"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02.png"/></Relationships>
</file>

<file path=ppt/slides/_rels/slide5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ideo" Target="https://www.youtube.com/embed/9iV0bx-_Ug4" TargetMode="External"/><Relationship Id="rId4" Type="http://schemas.openxmlformats.org/officeDocument/2006/relationships/image" Target="../media/image105.jpeg"/></Relationships>
</file>

<file path=ppt/slides/_rels/slide5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108.png"/><Relationship Id="rId4"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003" y="966176"/>
            <a:ext cx="9421995" cy="1799650"/>
          </a:xfrm>
        </p:spPr>
        <p:txBody>
          <a:bodyPr>
            <a:normAutofit/>
          </a:bodyPr>
          <a:lstStyle/>
          <a:p>
            <a:r>
              <a:rPr lang="en-US" b="1" dirty="0"/>
              <a:t>National Library of Medicine Update</a:t>
            </a:r>
          </a:p>
        </p:txBody>
      </p:sp>
      <p:cxnSp>
        <p:nvCxnSpPr>
          <p:cNvPr id="5" name="Straight Connector 4" title="Red line"/>
          <p:cNvCxnSpPr/>
          <p:nvPr/>
        </p:nvCxnSpPr>
        <p:spPr>
          <a:xfrm>
            <a:off x="3593939" y="2777697"/>
            <a:ext cx="542925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Subtitle 3"/>
          <p:cNvSpPr>
            <a:spLocks noGrp="1"/>
          </p:cNvSpPr>
          <p:nvPr>
            <p:ph type="subTitle" idx="1"/>
          </p:nvPr>
        </p:nvSpPr>
        <p:spPr>
          <a:xfrm>
            <a:off x="1781033" y="2968606"/>
            <a:ext cx="8629934" cy="2899970"/>
          </a:xfrm>
        </p:spPr>
        <p:txBody>
          <a:bodyPr>
            <a:normAutofit/>
          </a:bodyPr>
          <a:lstStyle/>
          <a:p>
            <a:pPr lvl="1" algn="l"/>
            <a:r>
              <a:rPr lang="en-US" dirty="0"/>
              <a:t>Patricia Flatley Brennan, Director</a:t>
            </a:r>
          </a:p>
          <a:p>
            <a:pPr lvl="1" algn="l"/>
            <a:r>
              <a:rPr lang="en-US" dirty="0"/>
              <a:t>Joyce E.B. Backus, Associate Director for Library Operations</a:t>
            </a:r>
          </a:p>
          <a:p>
            <a:pPr lvl="1" algn="l"/>
            <a:r>
              <a:rPr lang="en-US" dirty="0"/>
              <a:t>Amanda J. Wilson, Head, National Network Coordinating Office of the National Network of Libraries of Medicine</a:t>
            </a:r>
          </a:p>
        </p:txBody>
      </p:sp>
    </p:spTree>
    <p:extLst>
      <p:ext uri="{BB962C8B-B14F-4D97-AF65-F5344CB8AC3E}">
        <p14:creationId xmlns:p14="http://schemas.microsoft.com/office/powerpoint/2010/main" val="1308051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E7917-A896-9D48-8C18-8A63AB1E756E}"/>
              </a:ext>
            </a:extLst>
          </p:cNvPr>
          <p:cNvSpPr>
            <a:spLocks noGrp="1"/>
          </p:cNvSpPr>
          <p:nvPr>
            <p:ph type="title"/>
          </p:nvPr>
        </p:nvSpPr>
        <p:spPr/>
        <p:txBody>
          <a:bodyPr>
            <a:noAutofit/>
          </a:bodyPr>
          <a:lstStyle/>
          <a:p>
            <a:r>
              <a:rPr lang="en-US" sz="4500" dirty="0">
                <a:latin typeface="Franklin Gothic Demi" panose="020B0703020102020204" pitchFamily="34" charset="0"/>
              </a:rPr>
              <a:t>Engage the next generation </a:t>
            </a:r>
            <a:br>
              <a:rPr lang="en-US" sz="4500" dirty="0">
                <a:latin typeface="Franklin Gothic Demi" panose="020B0703020102020204" pitchFamily="34" charset="0"/>
              </a:rPr>
            </a:br>
            <a:r>
              <a:rPr lang="en-US" sz="4500" dirty="0">
                <a:latin typeface="Franklin Gothic Demi" panose="020B0703020102020204" pitchFamily="34" charset="0"/>
              </a:rPr>
              <a:t>&amp; promote data literacy</a:t>
            </a:r>
          </a:p>
        </p:txBody>
      </p:sp>
      <p:pic>
        <p:nvPicPr>
          <p:cNvPr id="19" name="Picture 18" descr="image of a family" title="engage the next generation and promote data literacy">
            <a:extLst>
              <a:ext uri="{FF2B5EF4-FFF2-40B4-BE49-F238E27FC236}">
                <a16:creationId xmlns:a16="http://schemas.microsoft.com/office/drawing/2014/main" id="{586484AB-0FCB-48B2-9CAA-52FD6DC17772}"/>
              </a:ext>
            </a:extLst>
          </p:cNvPr>
          <p:cNvPicPr>
            <a:picLocks noChangeAspect="1"/>
          </p:cNvPicPr>
          <p:nvPr/>
        </p:nvPicPr>
        <p:blipFill rotWithShape="1">
          <a:blip r:embed="rId2">
            <a:extLst>
              <a:ext uri="{28A0092B-C50C-407E-A947-70E740481C1C}">
                <a14:useLocalDpi xmlns:a14="http://schemas.microsoft.com/office/drawing/2010/main" val="0"/>
              </a:ext>
            </a:extLst>
          </a:blip>
          <a:srcRect l="4549" t="2856" r="4521"/>
          <a:stretch/>
        </p:blipFill>
        <p:spPr>
          <a:xfrm>
            <a:off x="1524000" y="2228850"/>
            <a:ext cx="4572000" cy="3257550"/>
          </a:xfrm>
          <a:prstGeom prst="rect">
            <a:avLst/>
          </a:prstGeom>
        </p:spPr>
      </p:pic>
      <p:pic>
        <p:nvPicPr>
          <p:cNvPr id="31" name="Picture 30" descr="image of a map of the United States.  stars on the map indicate the regional medical libraries" title="engage the next generation and promote data literacy  ">
            <a:extLst>
              <a:ext uri="{FF2B5EF4-FFF2-40B4-BE49-F238E27FC236}">
                <a16:creationId xmlns:a16="http://schemas.microsoft.com/office/drawing/2014/main" id="{EF5F1174-4D6C-4062-A7D3-12CD7BA555FC}"/>
              </a:ext>
            </a:extLst>
          </p:cNvPr>
          <p:cNvPicPr>
            <a:picLocks noChangeAspect="1"/>
          </p:cNvPicPr>
          <p:nvPr/>
        </p:nvPicPr>
        <p:blipFill rotWithShape="1">
          <a:blip r:embed="rId3"/>
          <a:srcRect l="16875" t="12551" r="16875" b="20782"/>
          <a:stretch/>
        </p:blipFill>
        <p:spPr>
          <a:xfrm>
            <a:off x="6136094" y="2571750"/>
            <a:ext cx="4543425" cy="2571750"/>
          </a:xfrm>
          <a:prstGeom prst="rect">
            <a:avLst/>
          </a:prstGeom>
        </p:spPr>
      </p:pic>
    </p:spTree>
    <p:extLst>
      <p:ext uri="{BB962C8B-B14F-4D97-AF65-F5344CB8AC3E}">
        <p14:creationId xmlns:p14="http://schemas.microsoft.com/office/powerpoint/2010/main" val="264998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6733" y="393346"/>
            <a:ext cx="10057262" cy="1511655"/>
          </a:xfrm>
        </p:spPr>
        <p:txBody>
          <a:bodyPr>
            <a:normAutofit fontScale="90000"/>
          </a:bodyPr>
          <a:lstStyle/>
          <a:p>
            <a:r>
              <a:rPr lang="en-US" sz="4000" b="1" dirty="0"/>
              <a:t>NLM &amp; NIH Budget</a:t>
            </a:r>
            <a:br>
              <a:rPr lang="en-US" sz="4000" b="1" dirty="0"/>
            </a:br>
            <a:r>
              <a:rPr lang="en-US" sz="4000" b="1" dirty="0"/>
              <a:t>Enacted (FY17), Enacted (FY18), Proposed 2019</a:t>
            </a:r>
            <a:br>
              <a:rPr lang="en-US" sz="4000" b="1" dirty="0"/>
            </a:br>
            <a:endParaRPr lang="en-US" sz="4000" dirty="0"/>
          </a:p>
        </p:txBody>
      </p:sp>
      <p:cxnSp>
        <p:nvCxnSpPr>
          <p:cNvPr id="4" name="Straight Connector 3" descr="image of a red line separating the slide title from the table on the slide" title="a red line"/>
          <p:cNvCxnSpPr/>
          <p:nvPr/>
        </p:nvCxnSpPr>
        <p:spPr>
          <a:xfrm>
            <a:off x="4953000" y="1447800"/>
            <a:ext cx="24003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7" name="Table 6" descr="NLM &amp; NIH Budget&#10;Enacted (FY17), Enacted (FY18), Proposed 2019&#10;&#10;NLM FY 2017 Final $406,604,000&#10;NIH FY 2017 Final $34,229,139,000&#10;&#10;&#10;NLM FY 2017 Omnibus $428,553,000&#10;NIH FY 2017 Omnibus $37,311,349,000&#10;&#10;&#10;NLM FY 2017 President’s Budget $395,493,000&#10;NIH FY 2017 President’s Budget $34,766,707,000&#10;" title="NLM &amp; NIH Budget"/>
          <p:cNvGraphicFramePr>
            <a:graphicFrameLocks noGrp="1"/>
          </p:cNvGraphicFramePr>
          <p:nvPr>
            <p:extLst>
              <p:ext uri="{D42A27DB-BD31-4B8C-83A1-F6EECF244321}">
                <p14:modId xmlns:p14="http://schemas.microsoft.com/office/powerpoint/2010/main" val="3389832475"/>
              </p:ext>
            </p:extLst>
          </p:nvPr>
        </p:nvGraphicFramePr>
        <p:xfrm>
          <a:off x="1752601" y="1905001"/>
          <a:ext cx="8534400" cy="4038599"/>
        </p:xfrm>
        <a:graphic>
          <a:graphicData uri="http://schemas.openxmlformats.org/drawingml/2006/table">
            <a:tbl>
              <a:tblPr firstRow="1" bandRow="1">
                <a:tableStyleId>{5940675A-B579-460E-94D1-54222C63F5DA}</a:tableStyleId>
              </a:tblPr>
              <a:tblGrid>
                <a:gridCol w="1676399">
                  <a:extLst>
                    <a:ext uri="{9D8B030D-6E8A-4147-A177-3AD203B41FA5}">
                      <a16:colId xmlns:a16="http://schemas.microsoft.com/office/drawing/2014/main" val="3454825160"/>
                    </a:ext>
                  </a:extLst>
                </a:gridCol>
                <a:gridCol w="3207641">
                  <a:extLst>
                    <a:ext uri="{9D8B030D-6E8A-4147-A177-3AD203B41FA5}">
                      <a16:colId xmlns:a16="http://schemas.microsoft.com/office/drawing/2014/main" val="2125832266"/>
                    </a:ext>
                  </a:extLst>
                </a:gridCol>
                <a:gridCol w="360341">
                  <a:extLst>
                    <a:ext uri="{9D8B030D-6E8A-4147-A177-3AD203B41FA5}">
                      <a16:colId xmlns:a16="http://schemas.microsoft.com/office/drawing/2014/main" val="20002"/>
                    </a:ext>
                  </a:extLst>
                </a:gridCol>
                <a:gridCol w="3290019">
                  <a:extLst>
                    <a:ext uri="{9D8B030D-6E8A-4147-A177-3AD203B41FA5}">
                      <a16:colId xmlns:a16="http://schemas.microsoft.com/office/drawing/2014/main" val="20003"/>
                    </a:ext>
                  </a:extLst>
                </a:gridCol>
              </a:tblGrid>
              <a:tr h="614641">
                <a:tc>
                  <a:txBody>
                    <a:bodyPr/>
                    <a:lstStyle/>
                    <a:p>
                      <a:endParaRPr lang="en-US" sz="2400" dirty="0"/>
                    </a:p>
                  </a:txBody>
                  <a:tcPr marL="68580" marR="68580" marT="34290" marB="34290"/>
                </a:tc>
                <a:tc>
                  <a:txBody>
                    <a:bodyPr/>
                    <a:lstStyle/>
                    <a:p>
                      <a:pPr algn="ctr"/>
                      <a:r>
                        <a:rPr lang="en-US" sz="2400" b="1" dirty="0"/>
                        <a:t>NLM</a:t>
                      </a:r>
                    </a:p>
                  </a:txBody>
                  <a:tcPr marL="68580" marR="68580" marT="34290" marB="34290"/>
                </a:tc>
                <a:tc>
                  <a:txBody>
                    <a:bodyPr/>
                    <a:lstStyle/>
                    <a:p>
                      <a:pPr algn="ctr"/>
                      <a:endParaRPr lang="en-US" sz="2400" b="1" dirty="0"/>
                    </a:p>
                  </a:txBody>
                  <a:tcPr marL="68580" marR="68580" marT="34290" marB="34290"/>
                </a:tc>
                <a:tc>
                  <a:txBody>
                    <a:bodyPr/>
                    <a:lstStyle/>
                    <a:p>
                      <a:pPr algn="ctr"/>
                      <a:r>
                        <a:rPr lang="en-US" sz="2400" b="1" dirty="0"/>
                        <a:t>NIH</a:t>
                      </a:r>
                    </a:p>
                  </a:txBody>
                  <a:tcPr marL="68580" marR="68580" marT="34290" marB="34290"/>
                </a:tc>
                <a:extLst>
                  <a:ext uri="{0D108BD9-81ED-4DB2-BD59-A6C34878D82A}">
                    <a16:rowId xmlns:a16="http://schemas.microsoft.com/office/drawing/2014/main" val="337318886"/>
                  </a:ext>
                </a:extLst>
              </a:tr>
              <a:tr h="1171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FY 2017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Final</a:t>
                      </a:r>
                    </a:p>
                    <a:p>
                      <a:endParaRPr lang="en-US" sz="2400" b="1"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t>$406,604,000</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t>$34,229,139,000</a:t>
                      </a:r>
                    </a:p>
                  </a:txBody>
                  <a:tcPr marL="68580" marR="68580" marT="34290" marB="34290"/>
                </a:tc>
                <a:extLst>
                  <a:ext uri="{0D108BD9-81ED-4DB2-BD59-A6C34878D82A}">
                    <a16:rowId xmlns:a16="http://schemas.microsoft.com/office/drawing/2014/main" val="2423253471"/>
                  </a:ext>
                </a:extLst>
              </a:tr>
              <a:tr h="10813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FY 2018</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Omnibus  </a:t>
                      </a:r>
                    </a:p>
                  </a:txBody>
                  <a:tcPr marL="68580" marR="68580" marT="34290" marB="34290"/>
                </a:tc>
                <a:tc>
                  <a:txBody>
                    <a:bodyPr/>
                    <a:lstStyle/>
                    <a:p>
                      <a:pPr algn="ctr"/>
                      <a:r>
                        <a:rPr lang="en-US" sz="2400" b="1" dirty="0"/>
                        <a:t>$ 428,553,000</a:t>
                      </a:r>
                    </a:p>
                    <a:p>
                      <a:pPr algn="ctr"/>
                      <a:r>
                        <a:rPr lang="en-US" sz="2400" b="1" dirty="0"/>
                        <a:t> </a:t>
                      </a:r>
                    </a:p>
                  </a:txBody>
                  <a:tcPr marL="68580" marR="68580" marT="34290" marB="34290"/>
                </a:tc>
                <a:tc>
                  <a:txBody>
                    <a:bodyPr/>
                    <a:lstStyle/>
                    <a:p>
                      <a:pPr algn="ctr"/>
                      <a:endParaRPr lang="en-US" sz="2400" b="0" i="1" dirty="0"/>
                    </a:p>
                  </a:txBody>
                  <a:tcPr marL="68580" marR="68580" marT="34290" marB="34290"/>
                </a:tc>
                <a:tc>
                  <a:txBody>
                    <a:bodyPr/>
                    <a:lstStyle/>
                    <a:p>
                      <a:pPr algn="ctr"/>
                      <a:r>
                        <a:rPr lang="en-US" sz="2400" b="1" dirty="0"/>
                        <a:t>$ 37,311,349,000</a:t>
                      </a:r>
                      <a:endParaRPr lang="en-US" sz="2400" b="0" i="1" dirty="0"/>
                    </a:p>
                  </a:txBody>
                  <a:tcPr marL="68580" marR="68580" marT="34290" marB="34290"/>
                </a:tc>
                <a:extLst>
                  <a:ext uri="{0D108BD9-81ED-4DB2-BD59-A6C34878D82A}">
                    <a16:rowId xmlns:a16="http://schemas.microsoft.com/office/drawing/2014/main" val="1468195143"/>
                  </a:ext>
                </a:extLst>
              </a:tr>
              <a:tr h="1171302">
                <a:tc>
                  <a:txBody>
                    <a:bodyPr/>
                    <a:lstStyle/>
                    <a:p>
                      <a:r>
                        <a:rPr lang="en-US" sz="2400" b="1" dirty="0"/>
                        <a:t>FY</a:t>
                      </a:r>
                      <a:r>
                        <a:rPr lang="en-US" sz="2400" b="1" baseline="0" dirty="0"/>
                        <a:t> 2019 President’s Budget</a:t>
                      </a:r>
                      <a:endParaRPr lang="en-US" sz="2400" b="1" dirty="0"/>
                    </a:p>
                  </a:txBody>
                  <a:tcPr marL="68580" marR="68580" marT="34290" marB="34290"/>
                </a:tc>
                <a:tc>
                  <a:txBody>
                    <a:bodyPr/>
                    <a:lstStyle/>
                    <a:p>
                      <a:pPr algn="ctr"/>
                      <a:r>
                        <a:rPr lang="en-US" sz="2400" b="1" kern="1200" dirty="0">
                          <a:solidFill>
                            <a:schemeClr val="tx1"/>
                          </a:solidFill>
                          <a:effectLst/>
                          <a:latin typeface="+mn-lt"/>
                          <a:ea typeface="+mn-ea"/>
                          <a:cs typeface="+mn-cs"/>
                        </a:rPr>
                        <a:t>$ 395,493,000 </a:t>
                      </a:r>
                      <a:endParaRPr lang="en-US" sz="2400" b="0" i="1" dirty="0">
                        <a:solidFill>
                          <a:srgbClr val="FF0000"/>
                        </a:solidFill>
                      </a:endParaRPr>
                    </a:p>
                  </a:txBody>
                  <a:tcPr marL="68580" marR="68580" marT="34290" marB="34290"/>
                </a:tc>
                <a:tc>
                  <a:txBody>
                    <a:bodyPr/>
                    <a:lstStyle/>
                    <a:p>
                      <a:pPr algn="ctr"/>
                      <a:endParaRPr lang="en-US" sz="2400" b="0" i="1" dirty="0"/>
                    </a:p>
                  </a:txBody>
                  <a:tcPr marL="68580" marR="68580" marT="34290" marB="34290"/>
                </a:tc>
                <a:tc>
                  <a:txBody>
                    <a:bodyPr/>
                    <a:lstStyle/>
                    <a:p>
                      <a:pPr algn="ctr"/>
                      <a:r>
                        <a:rPr lang="en-US" sz="2400" b="1" i="0" dirty="0"/>
                        <a:t>$ 34,766,707,000 </a:t>
                      </a:r>
                      <a:endParaRPr lang="en-US" sz="2400" b="0" i="1" dirty="0"/>
                    </a:p>
                  </a:txBody>
                  <a:tcPr marL="68580" marR="68580" marT="34290" marB="3429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32457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799" y="234121"/>
            <a:ext cx="10668000" cy="1061279"/>
          </a:xfrm>
        </p:spPr>
        <p:txBody>
          <a:bodyPr>
            <a:normAutofit fontScale="90000"/>
          </a:bodyPr>
          <a:lstStyle/>
          <a:p>
            <a:r>
              <a:rPr lang="en-US" sz="4000" b="1" dirty="0"/>
              <a:t>NLM &amp; NIH Budget</a:t>
            </a:r>
            <a:br>
              <a:rPr lang="en-US" sz="4000" b="1" dirty="0"/>
            </a:br>
            <a:r>
              <a:rPr lang="en-US" sz="4000" b="1" dirty="0"/>
              <a:t>Enacted (FY17), Enacted (FY18), Proposed 2019</a:t>
            </a:r>
          </a:p>
        </p:txBody>
      </p:sp>
      <p:cxnSp>
        <p:nvCxnSpPr>
          <p:cNvPr id="4" name="Straight Connector 3" descr="image of a red line" title="red line"/>
          <p:cNvCxnSpPr/>
          <p:nvPr/>
        </p:nvCxnSpPr>
        <p:spPr>
          <a:xfrm>
            <a:off x="4953000" y="1447800"/>
            <a:ext cx="24003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7" name="Table 6" descr="NLM &amp; NIH Budget&#10;Enacted (FY17), Enacted (FY18), Proposed 2019&#10;&#10;NLM FY 2017 Final $406,604,000&#10;NIH FY 2017 Final $34,229,139,000&#10;&#10;&#10;NLM FY 2017 Omnibus $428,553,000&#10;NIH FY 2017 Omnibus $37,311,349,000&#10;&#10;&#10;NLM FY 2017 President’s Budget $395,493,000&#10;NIH FY 2017 President’s Budget $34,766,707,000&#10;" title="NLM &amp; NIH Budget Enacted (FY17), Enacted (FY18), Proposed 2019"/>
          <p:cNvGraphicFramePr>
            <a:graphicFrameLocks noGrp="1"/>
          </p:cNvGraphicFramePr>
          <p:nvPr>
            <p:extLst>
              <p:ext uri="{D42A27DB-BD31-4B8C-83A1-F6EECF244321}">
                <p14:modId xmlns:p14="http://schemas.microsoft.com/office/powerpoint/2010/main" val="2715207309"/>
              </p:ext>
            </p:extLst>
          </p:nvPr>
        </p:nvGraphicFramePr>
        <p:xfrm>
          <a:off x="1752601" y="1905001"/>
          <a:ext cx="8534400" cy="4038599"/>
        </p:xfrm>
        <a:graphic>
          <a:graphicData uri="http://schemas.openxmlformats.org/drawingml/2006/table">
            <a:tbl>
              <a:tblPr firstRow="1" bandRow="1">
                <a:tableStyleId>{5940675A-B579-460E-94D1-54222C63F5DA}</a:tableStyleId>
              </a:tblPr>
              <a:tblGrid>
                <a:gridCol w="1676399">
                  <a:extLst>
                    <a:ext uri="{9D8B030D-6E8A-4147-A177-3AD203B41FA5}">
                      <a16:colId xmlns:a16="http://schemas.microsoft.com/office/drawing/2014/main" val="3454825160"/>
                    </a:ext>
                  </a:extLst>
                </a:gridCol>
                <a:gridCol w="3207641">
                  <a:extLst>
                    <a:ext uri="{9D8B030D-6E8A-4147-A177-3AD203B41FA5}">
                      <a16:colId xmlns:a16="http://schemas.microsoft.com/office/drawing/2014/main" val="2125832266"/>
                    </a:ext>
                  </a:extLst>
                </a:gridCol>
                <a:gridCol w="360341">
                  <a:extLst>
                    <a:ext uri="{9D8B030D-6E8A-4147-A177-3AD203B41FA5}">
                      <a16:colId xmlns:a16="http://schemas.microsoft.com/office/drawing/2014/main" val="20002"/>
                    </a:ext>
                  </a:extLst>
                </a:gridCol>
                <a:gridCol w="3290019">
                  <a:extLst>
                    <a:ext uri="{9D8B030D-6E8A-4147-A177-3AD203B41FA5}">
                      <a16:colId xmlns:a16="http://schemas.microsoft.com/office/drawing/2014/main" val="20003"/>
                    </a:ext>
                  </a:extLst>
                </a:gridCol>
              </a:tblGrid>
              <a:tr h="614641">
                <a:tc>
                  <a:txBody>
                    <a:bodyPr/>
                    <a:lstStyle/>
                    <a:p>
                      <a:endParaRPr lang="en-US" sz="2400" dirty="0"/>
                    </a:p>
                  </a:txBody>
                  <a:tcPr marL="68580" marR="68580" marT="34290" marB="34290"/>
                </a:tc>
                <a:tc>
                  <a:txBody>
                    <a:bodyPr/>
                    <a:lstStyle/>
                    <a:p>
                      <a:pPr algn="ctr"/>
                      <a:r>
                        <a:rPr lang="en-US" sz="2400" b="1" dirty="0"/>
                        <a:t>NLM</a:t>
                      </a:r>
                    </a:p>
                  </a:txBody>
                  <a:tcPr marL="68580" marR="68580" marT="34290" marB="34290"/>
                </a:tc>
                <a:tc>
                  <a:txBody>
                    <a:bodyPr/>
                    <a:lstStyle/>
                    <a:p>
                      <a:pPr algn="ctr"/>
                      <a:endParaRPr lang="en-US" sz="2400" b="1" dirty="0"/>
                    </a:p>
                  </a:txBody>
                  <a:tcPr marL="68580" marR="68580" marT="34290" marB="34290"/>
                </a:tc>
                <a:tc>
                  <a:txBody>
                    <a:bodyPr/>
                    <a:lstStyle/>
                    <a:p>
                      <a:pPr algn="ctr"/>
                      <a:r>
                        <a:rPr lang="en-US" sz="2400" b="1" dirty="0"/>
                        <a:t>NIH</a:t>
                      </a:r>
                    </a:p>
                  </a:txBody>
                  <a:tcPr marL="68580" marR="68580" marT="34290" marB="34290"/>
                </a:tc>
                <a:extLst>
                  <a:ext uri="{0D108BD9-81ED-4DB2-BD59-A6C34878D82A}">
                    <a16:rowId xmlns:a16="http://schemas.microsoft.com/office/drawing/2014/main" val="337318886"/>
                  </a:ext>
                </a:extLst>
              </a:tr>
              <a:tr h="117130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FY 2017 </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Final</a:t>
                      </a:r>
                    </a:p>
                    <a:p>
                      <a:endParaRPr lang="en-US" sz="2400" b="1"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t>$406,604,000</a:t>
                      </a:r>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a:p>
                  </a:txBody>
                  <a:tcPr marL="68580" marR="68580" marT="34290" marB="3429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t>$34,229,139,000</a:t>
                      </a:r>
                    </a:p>
                  </a:txBody>
                  <a:tcPr marL="68580" marR="68580" marT="34290" marB="34290"/>
                </a:tc>
                <a:extLst>
                  <a:ext uri="{0D108BD9-81ED-4DB2-BD59-A6C34878D82A}">
                    <a16:rowId xmlns:a16="http://schemas.microsoft.com/office/drawing/2014/main" val="2423253471"/>
                  </a:ext>
                </a:extLst>
              </a:tr>
              <a:tr h="108135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FY 2018</a:t>
                      </a:r>
                    </a:p>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t>Omnibus  </a:t>
                      </a:r>
                    </a:p>
                  </a:txBody>
                  <a:tcPr marL="68580" marR="68580" marT="34290" marB="34290"/>
                </a:tc>
                <a:tc>
                  <a:txBody>
                    <a:bodyPr/>
                    <a:lstStyle/>
                    <a:p>
                      <a:pPr algn="ctr"/>
                      <a:r>
                        <a:rPr lang="en-US" sz="2400" b="1" dirty="0"/>
                        <a:t>$ 428,553,000</a:t>
                      </a:r>
                    </a:p>
                    <a:p>
                      <a:pPr algn="ctr"/>
                      <a:r>
                        <a:rPr lang="en-US" sz="2400" b="1" dirty="0"/>
                        <a:t> </a:t>
                      </a:r>
                    </a:p>
                  </a:txBody>
                  <a:tcPr marL="68580" marR="68580" marT="34290" marB="34290"/>
                </a:tc>
                <a:tc>
                  <a:txBody>
                    <a:bodyPr/>
                    <a:lstStyle/>
                    <a:p>
                      <a:pPr algn="ctr"/>
                      <a:endParaRPr lang="en-US" sz="2400" b="0" i="1" dirty="0"/>
                    </a:p>
                  </a:txBody>
                  <a:tcPr marL="68580" marR="68580" marT="34290" marB="34290"/>
                </a:tc>
                <a:tc>
                  <a:txBody>
                    <a:bodyPr/>
                    <a:lstStyle/>
                    <a:p>
                      <a:pPr algn="ctr"/>
                      <a:r>
                        <a:rPr lang="en-US" sz="2400" b="1" dirty="0"/>
                        <a:t>$ 37,311,349,000</a:t>
                      </a:r>
                      <a:endParaRPr lang="en-US" sz="2400" b="0" i="1" dirty="0"/>
                    </a:p>
                  </a:txBody>
                  <a:tcPr marL="68580" marR="68580" marT="34290" marB="34290"/>
                </a:tc>
                <a:extLst>
                  <a:ext uri="{0D108BD9-81ED-4DB2-BD59-A6C34878D82A}">
                    <a16:rowId xmlns:a16="http://schemas.microsoft.com/office/drawing/2014/main" val="1468195143"/>
                  </a:ext>
                </a:extLst>
              </a:tr>
              <a:tr h="1171302">
                <a:tc>
                  <a:txBody>
                    <a:bodyPr/>
                    <a:lstStyle/>
                    <a:p>
                      <a:r>
                        <a:rPr lang="en-US" sz="2400" b="1" dirty="0"/>
                        <a:t>FY</a:t>
                      </a:r>
                      <a:r>
                        <a:rPr lang="en-US" sz="2400" b="1" baseline="0" dirty="0"/>
                        <a:t> 2019 President’s Budget</a:t>
                      </a:r>
                      <a:endParaRPr lang="en-US" sz="2400" b="1" dirty="0"/>
                    </a:p>
                  </a:txBody>
                  <a:tcPr marL="68580" marR="68580" marT="34290" marB="34290"/>
                </a:tc>
                <a:tc>
                  <a:txBody>
                    <a:bodyPr/>
                    <a:lstStyle/>
                    <a:p>
                      <a:pPr algn="ctr"/>
                      <a:r>
                        <a:rPr lang="en-US" sz="2400" b="1" kern="1200" dirty="0">
                          <a:solidFill>
                            <a:schemeClr val="tx1"/>
                          </a:solidFill>
                          <a:effectLst/>
                          <a:latin typeface="+mn-lt"/>
                          <a:ea typeface="+mn-ea"/>
                          <a:cs typeface="+mn-cs"/>
                        </a:rPr>
                        <a:t>$ 395,493,000 </a:t>
                      </a:r>
                      <a:endParaRPr lang="en-US" sz="2400" b="0" i="1" dirty="0">
                        <a:solidFill>
                          <a:srgbClr val="FF0000"/>
                        </a:solidFill>
                      </a:endParaRPr>
                    </a:p>
                  </a:txBody>
                  <a:tcPr marL="68580" marR="68580" marT="34290" marB="34290"/>
                </a:tc>
                <a:tc>
                  <a:txBody>
                    <a:bodyPr/>
                    <a:lstStyle/>
                    <a:p>
                      <a:pPr algn="ctr"/>
                      <a:endParaRPr lang="en-US" sz="2400" b="0" i="1" dirty="0"/>
                    </a:p>
                  </a:txBody>
                  <a:tcPr marL="68580" marR="68580" marT="34290" marB="34290"/>
                </a:tc>
                <a:tc>
                  <a:txBody>
                    <a:bodyPr/>
                    <a:lstStyle/>
                    <a:p>
                      <a:pPr algn="ctr"/>
                      <a:r>
                        <a:rPr lang="en-US" sz="2400" b="1" i="0" dirty="0"/>
                        <a:t>$ 34,766,707,000 </a:t>
                      </a:r>
                      <a:endParaRPr lang="en-US" sz="2400" b="0" i="1" dirty="0"/>
                    </a:p>
                  </a:txBody>
                  <a:tcPr marL="68580" marR="68580" marT="34290" marB="34290"/>
                </a:tc>
                <a:extLst>
                  <a:ext uri="{0D108BD9-81ED-4DB2-BD59-A6C34878D82A}">
                    <a16:rowId xmlns:a16="http://schemas.microsoft.com/office/drawing/2014/main" val="10005"/>
                  </a:ext>
                </a:extLst>
              </a:tr>
            </a:tbl>
          </a:graphicData>
        </a:graphic>
      </p:graphicFrame>
      <p:sp>
        <p:nvSpPr>
          <p:cNvPr id="2" name="Rounded Rectangle 1" descr="$22M for new investments: Data Science, Accelerated training for librarians, stabilize platforms" title="Overlay to NLM &amp; NIH Budget Information">
            <a:extLst>
              <a:ext uri="{FF2B5EF4-FFF2-40B4-BE49-F238E27FC236}">
                <a16:creationId xmlns:a16="http://schemas.microsoft.com/office/drawing/2014/main" id="{05E85455-A66D-FC48-88B0-89EDEA4D8492}"/>
              </a:ext>
            </a:extLst>
          </p:cNvPr>
          <p:cNvSpPr/>
          <p:nvPr/>
        </p:nvSpPr>
        <p:spPr>
          <a:xfrm rot="19885364">
            <a:off x="2546706" y="2848883"/>
            <a:ext cx="6946186" cy="177052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$22M for new investments:</a:t>
            </a:r>
          </a:p>
          <a:p>
            <a:pPr algn="ctr"/>
            <a:r>
              <a:rPr lang="en-US" sz="3600" b="1" dirty="0"/>
              <a:t>Data Science, Accelerated training for librarians, stabilize platforms</a:t>
            </a:r>
          </a:p>
        </p:txBody>
      </p:sp>
    </p:spTree>
    <p:extLst>
      <p:ext uri="{BB962C8B-B14F-4D97-AF65-F5344CB8AC3E}">
        <p14:creationId xmlns:p14="http://schemas.microsoft.com/office/powerpoint/2010/main" val="1618250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7856" y="365125"/>
            <a:ext cx="9565943" cy="1325563"/>
          </a:xfrm>
        </p:spPr>
        <p:txBody>
          <a:bodyPr/>
          <a:lstStyle/>
          <a:p>
            <a:r>
              <a:rPr lang="en-US" b="1" dirty="0"/>
              <a:t>Key Accomplishments since February</a:t>
            </a:r>
            <a:br>
              <a:rPr lang="en-US" dirty="0"/>
            </a:br>
            <a:endParaRPr lang="en-US" dirty="0"/>
          </a:p>
        </p:txBody>
      </p:sp>
      <p:pic>
        <p:nvPicPr>
          <p:cNvPr id="4" name="Picture 3" descr="blue background image" title="background 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400800"/>
          </a:xfrm>
          <a:prstGeom prst="rect">
            <a:avLst/>
          </a:prstGeom>
        </p:spPr>
      </p:pic>
      <p:sp>
        <p:nvSpPr>
          <p:cNvPr id="5" name="TextBox 4"/>
          <p:cNvSpPr txBox="1"/>
          <p:nvPr/>
        </p:nvSpPr>
        <p:spPr>
          <a:xfrm flipH="1">
            <a:off x="1676400" y="1040847"/>
            <a:ext cx="6760028" cy="3093154"/>
          </a:xfrm>
          <a:prstGeom prst="rect">
            <a:avLst/>
          </a:prstGeom>
        </p:spPr>
        <p:style>
          <a:lnRef idx="0">
            <a:scrgbClr r="0" g="0" b="0"/>
          </a:lnRef>
          <a:fillRef idx="1003">
            <a:schemeClr val="lt1"/>
          </a:fillRef>
          <a:effectRef idx="0">
            <a:scrgbClr r="0" g="0" b="0"/>
          </a:effectRef>
          <a:fontRef idx="major"/>
        </p:style>
        <p:txBody>
          <a:bodyPr wrap="square" rtlCol="0">
            <a:spAutoFit/>
          </a:bodyPr>
          <a:lstStyle/>
          <a:p>
            <a:r>
              <a:rPr lang="en-US" sz="3300" b="1" dirty="0"/>
              <a:t>Key Accomplishments since February</a:t>
            </a:r>
            <a:endParaRPr lang="en-US" dirty="0"/>
          </a:p>
          <a:p>
            <a:pPr marL="214313" indent="-214313">
              <a:buFont typeface="Arial" charset="0"/>
              <a:buChar char="•"/>
            </a:pPr>
            <a:r>
              <a:rPr lang="en-US" dirty="0">
                <a:latin typeface="+mn-lt"/>
              </a:rPr>
              <a:t>Initiated implementation of the Strategic Plan</a:t>
            </a:r>
          </a:p>
          <a:p>
            <a:pPr marL="214313" indent="-214313">
              <a:buFont typeface="Arial" charset="0"/>
              <a:buChar char="•"/>
            </a:pPr>
            <a:r>
              <a:rPr lang="en-US" dirty="0">
                <a:latin typeface="+mn-lt"/>
              </a:rPr>
              <a:t>Enhanced access to Toxicology resources</a:t>
            </a:r>
          </a:p>
          <a:p>
            <a:pPr marL="214313" indent="-214313">
              <a:buFont typeface="Arial" charset="0"/>
              <a:buChar char="•"/>
            </a:pPr>
            <a:r>
              <a:rPr lang="en-US" dirty="0">
                <a:latin typeface="+mn-lt"/>
              </a:rPr>
              <a:t>Launched MEDLINE 2022</a:t>
            </a:r>
          </a:p>
          <a:p>
            <a:pPr marL="214313" indent="-214313">
              <a:buFont typeface="Arial" charset="0"/>
              <a:buChar char="•"/>
            </a:pPr>
            <a:r>
              <a:rPr lang="en-US" dirty="0">
                <a:latin typeface="+mn-lt"/>
              </a:rPr>
              <a:t>Contributed to the NIH HEAL (Helping to End Addiction Long-term)</a:t>
            </a:r>
          </a:p>
          <a:p>
            <a:pPr marL="214313" indent="-214313">
              <a:buFont typeface="Arial" charset="0"/>
              <a:buChar char="•"/>
            </a:pPr>
            <a:r>
              <a:rPr lang="en-US" dirty="0">
                <a:latin typeface="+mn-lt"/>
                <a:ea typeface="Times New Roman" panose="02020603050405020304" pitchFamily="18" charset="0"/>
              </a:rPr>
              <a:t>Assured an energy-efficient data center  </a:t>
            </a:r>
          </a:p>
          <a:p>
            <a:pPr marL="214313" indent="-214313">
              <a:buFont typeface="Arial" charset="0"/>
              <a:buChar char="•"/>
            </a:pPr>
            <a:r>
              <a:rPr lang="en-US" dirty="0">
                <a:latin typeface="+mn-lt"/>
              </a:rPr>
              <a:t>Expanded uses of deep learning and neural networks, improving image interpretation and efficient algorithm deployment</a:t>
            </a:r>
          </a:p>
          <a:p>
            <a:pPr marL="214313" indent="-214313">
              <a:buFont typeface="Arial" charset="0"/>
              <a:buChar char="•"/>
            </a:pPr>
            <a:r>
              <a:rPr lang="en-US" dirty="0">
                <a:latin typeface="+mn-lt"/>
              </a:rPr>
              <a:t>Led the NIH in Identity and Access management needed to move data to commercial clouds</a:t>
            </a:r>
          </a:p>
        </p:txBody>
      </p:sp>
    </p:spTree>
    <p:extLst>
      <p:ext uri="{BB962C8B-B14F-4D97-AF65-F5344CB8AC3E}">
        <p14:creationId xmlns:p14="http://schemas.microsoft.com/office/powerpoint/2010/main" val="1517616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1600" dirty="0"/>
              <a:t>NLM trusted</a:t>
            </a:r>
          </a:p>
        </p:txBody>
      </p:sp>
      <p:pic>
        <p:nvPicPr>
          <p:cNvPr id="9" name="Picture 8" descr="circular image of a seal.  National Library of Medicine text.  Trusted text." title="National Library of Medicine trusted seal">
            <a:extLst>
              <a:ext uri="{FF2B5EF4-FFF2-40B4-BE49-F238E27FC236}">
                <a16:creationId xmlns:a16="http://schemas.microsoft.com/office/drawing/2014/main" id="{FE4ABB5F-E029-473B-9E21-4634266383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956" y="1508920"/>
            <a:ext cx="3287639" cy="3280337"/>
          </a:xfrm>
          <a:prstGeom prst="rect">
            <a:avLst/>
          </a:prstGeom>
          <a:effectLst>
            <a:innerShdw blurRad="63500" dist="50800" dir="18900000">
              <a:prstClr val="black">
                <a:alpha val="50000"/>
              </a:prstClr>
            </a:innerShdw>
          </a:effectLst>
        </p:spPr>
      </p:pic>
    </p:spTree>
    <p:extLst>
      <p:ext uri="{BB962C8B-B14F-4D97-AF65-F5344CB8AC3E}">
        <p14:creationId xmlns:p14="http://schemas.microsoft.com/office/powerpoint/2010/main" val="3221818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24000" y="1122363"/>
            <a:ext cx="9144000" cy="1620837"/>
          </a:xfrm>
        </p:spPr>
        <p:txBody>
          <a:bodyPr>
            <a:normAutofit fontScale="90000"/>
          </a:bodyPr>
          <a:lstStyle/>
          <a:p>
            <a:r>
              <a:rPr lang="en-US" b="1" dirty="0">
                <a:ln w="3175">
                  <a:noFill/>
                </a:ln>
                <a:solidFill>
                  <a:prstClr val="black"/>
                </a:solidFill>
              </a:rPr>
              <a:t>Reaching NLM</a:t>
            </a:r>
            <a:br>
              <a:rPr lang="en-US" b="1" dirty="0">
                <a:ln w="3175">
                  <a:noFill/>
                </a:ln>
                <a:solidFill>
                  <a:prstClr val="black"/>
                </a:solidFill>
              </a:rPr>
            </a:br>
            <a:endParaRPr lang="en-US" dirty="0"/>
          </a:p>
        </p:txBody>
      </p:sp>
      <p:pic>
        <p:nvPicPr>
          <p:cNvPr id="2" name="Picture 1" descr="image of the branding of Patti Brennan's blog, &quot;NLM Musings from the Mezzanine.&quot;" title="NLM Musings from the Mezzanine "/>
          <p:cNvPicPr>
            <a:picLocks noChangeAspect="1"/>
          </p:cNvPicPr>
          <p:nvPr/>
        </p:nvPicPr>
        <p:blipFill>
          <a:blip r:embed="rId3"/>
          <a:stretch>
            <a:fillRect/>
          </a:stretch>
        </p:blipFill>
        <p:spPr>
          <a:xfrm>
            <a:off x="2157976" y="2452148"/>
            <a:ext cx="7923571" cy="1848833"/>
          </a:xfrm>
          <a:prstGeom prst="rect">
            <a:avLst/>
          </a:prstGeom>
          <a:ln>
            <a:solidFill>
              <a:schemeClr val="bg1">
                <a:lumMod val="50000"/>
              </a:schemeClr>
            </a:solidFill>
          </a:ln>
          <a:effectLst>
            <a:outerShdw blurRad="50800" dist="38100" dir="5400000" algn="t" rotWithShape="0">
              <a:prstClr val="black">
                <a:alpha val="40000"/>
              </a:prstClr>
            </a:outerShdw>
          </a:effectLst>
        </p:spPr>
      </p:pic>
      <p:pic>
        <p:nvPicPr>
          <p:cNvPr id="17412" name="Picture 4" descr="twitter ic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6510" y="4647065"/>
            <a:ext cx="692977" cy="69297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DC453BBB-9518-2C47-95CD-1B2E3A3DB5F7}"/>
              </a:ext>
            </a:extLst>
          </p:cNvPr>
          <p:cNvSpPr txBox="1">
            <a:spLocks/>
          </p:cNvSpPr>
          <p:nvPr/>
        </p:nvSpPr>
        <p:spPr>
          <a:xfrm>
            <a:off x="2659486" y="4441024"/>
            <a:ext cx="2614814" cy="412080"/>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defRPr/>
            </a:pPr>
            <a:r>
              <a:rPr lang="en-US" sz="2400" b="1" dirty="0">
                <a:ln w="3175">
                  <a:noFill/>
                </a:ln>
                <a:solidFill>
                  <a:prstClr val="black"/>
                </a:solidFill>
                <a:latin typeface="+mn-lt"/>
              </a:rPr>
              <a:t>@NLM_NEWS</a:t>
            </a:r>
          </a:p>
        </p:txBody>
      </p:sp>
      <p:sp>
        <p:nvSpPr>
          <p:cNvPr id="15" name="Title 1"/>
          <p:cNvSpPr txBox="1">
            <a:spLocks/>
          </p:cNvSpPr>
          <p:nvPr/>
        </p:nvSpPr>
        <p:spPr>
          <a:xfrm>
            <a:off x="2659486" y="4853104"/>
            <a:ext cx="2614814" cy="412080"/>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defRPr/>
            </a:pPr>
            <a:r>
              <a:rPr lang="en-US" sz="2400" b="1" dirty="0">
                <a:ln w="3175">
                  <a:noFill/>
                </a:ln>
                <a:solidFill>
                  <a:prstClr val="black"/>
                </a:solidFill>
                <a:latin typeface="+mn-lt"/>
              </a:rPr>
              <a:t>@NLMdirector</a:t>
            </a:r>
          </a:p>
        </p:txBody>
      </p:sp>
      <p:pic>
        <p:nvPicPr>
          <p:cNvPr id="17414" name="Picture 6" descr="mail ic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3274" y="4640678"/>
            <a:ext cx="692977" cy="69297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6487850" y="4781125"/>
            <a:ext cx="4024338" cy="412080"/>
          </a:xfrm>
          <a:prstGeom prst="rect">
            <a:avLst/>
          </a:prstGeom>
        </p:spPr>
        <p:txBody>
          <a:bodyPr vert="horz" lIns="51435" tIns="25718" rIns="51435" bIns="25718"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defRPr/>
            </a:pPr>
            <a:br>
              <a:rPr lang="en-US" sz="2475" b="1" u="sng" dirty="0">
                <a:solidFill>
                  <a:prstClr val="black"/>
                </a:solidFill>
                <a:latin typeface="Verdana"/>
              </a:rPr>
            </a:br>
            <a:endParaRPr lang="en-US" sz="2475" b="1" u="sng" dirty="0">
              <a:solidFill>
                <a:prstClr val="black"/>
              </a:solidFill>
              <a:latin typeface="Verdana"/>
            </a:endParaRPr>
          </a:p>
          <a:p>
            <a:pPr algn="l" defTabSz="685800">
              <a:defRPr/>
            </a:pPr>
            <a:endParaRPr lang="en-US" sz="2475" b="1" u="sng" dirty="0">
              <a:ln w="3175">
                <a:noFill/>
              </a:ln>
              <a:solidFill>
                <a:prstClr val="black"/>
              </a:solidFill>
              <a:latin typeface="Franklin Gothic Demi" charset="0"/>
              <a:ea typeface="Franklin Gothic Demi" charset="0"/>
              <a:cs typeface="Franklin Gothic Demi" charset="0"/>
            </a:endParaRPr>
          </a:p>
          <a:p>
            <a:pPr algn="l" defTabSz="685800">
              <a:defRPr/>
            </a:pPr>
            <a:endParaRPr lang="en-US" sz="2475" b="1" u="sng" dirty="0">
              <a:ln w="3175">
                <a:noFill/>
              </a:ln>
              <a:solidFill>
                <a:prstClr val="black"/>
              </a:solidFill>
              <a:latin typeface="Franklin Gothic Demi" charset="0"/>
              <a:ea typeface="Franklin Gothic Demi" charset="0"/>
              <a:cs typeface="Franklin Gothic Demi" charset="0"/>
            </a:endParaRPr>
          </a:p>
          <a:p>
            <a:pPr algn="l" defTabSz="685800">
              <a:defRPr/>
            </a:pPr>
            <a:endParaRPr lang="en-US" sz="2475" b="1" u="sng" dirty="0">
              <a:ln w="3175">
                <a:noFill/>
              </a:ln>
              <a:solidFill>
                <a:prstClr val="black"/>
              </a:solidFill>
              <a:latin typeface="Franklin Gothic Demi" charset="0"/>
              <a:ea typeface="Franklin Gothic Demi" charset="0"/>
              <a:cs typeface="Franklin Gothic Demi" charset="0"/>
            </a:endParaRPr>
          </a:p>
          <a:p>
            <a:pPr algn="l" defTabSz="685800">
              <a:defRPr/>
            </a:pPr>
            <a:endParaRPr lang="en-US" sz="2475" b="1" u="sng" dirty="0">
              <a:ln w="3175">
                <a:noFill/>
              </a:ln>
              <a:solidFill>
                <a:prstClr val="black"/>
              </a:solidFill>
              <a:latin typeface="Franklin Gothic Demi" charset="0"/>
              <a:ea typeface="Franklin Gothic Demi" charset="0"/>
              <a:cs typeface="Franklin Gothic Demi" charset="0"/>
            </a:endParaRPr>
          </a:p>
          <a:p>
            <a:pPr algn="l" defTabSz="685800">
              <a:defRPr/>
            </a:pPr>
            <a:endParaRPr lang="en-US" sz="2475" b="1" u="sng" dirty="0">
              <a:ln w="3175">
                <a:noFill/>
              </a:ln>
              <a:solidFill>
                <a:prstClr val="black"/>
              </a:solidFill>
              <a:latin typeface="Franklin Gothic Demi" charset="0"/>
              <a:ea typeface="Franklin Gothic Demi" charset="0"/>
              <a:cs typeface="Franklin Gothic Demi" charset="0"/>
            </a:endParaRPr>
          </a:p>
          <a:p>
            <a:pPr algn="l" defTabSz="685800">
              <a:defRPr/>
            </a:pPr>
            <a:endParaRPr lang="en-US" sz="2475" b="1" dirty="0">
              <a:ln w="3175">
                <a:noFill/>
              </a:ln>
              <a:solidFill>
                <a:prstClr val="black"/>
              </a:solidFill>
              <a:latin typeface="Franklin Gothic Demi" charset="0"/>
              <a:ea typeface="Franklin Gothic Demi" charset="0"/>
              <a:cs typeface="Franklin Gothic Demi" charset="0"/>
            </a:endParaRPr>
          </a:p>
          <a:p>
            <a:pPr algn="l" defTabSz="685800">
              <a:defRPr/>
            </a:pPr>
            <a:endParaRPr lang="en-US" sz="2475" b="1" dirty="0">
              <a:ln w="3175">
                <a:noFill/>
              </a:ln>
              <a:solidFill>
                <a:prstClr val="black"/>
              </a:solidFill>
              <a:latin typeface="Franklin Gothic Demi" charset="0"/>
              <a:ea typeface="Franklin Gothic Demi" charset="0"/>
              <a:cs typeface="Franklin Gothic Demi" charset="0"/>
            </a:endParaRPr>
          </a:p>
          <a:p>
            <a:pPr algn="l" defTabSz="685800">
              <a:defRPr/>
            </a:pPr>
            <a:r>
              <a:rPr lang="en-US" sz="2400" b="1" dirty="0">
                <a:ln w="3175">
                  <a:noFill/>
                </a:ln>
                <a:solidFill>
                  <a:prstClr val="black"/>
                </a:solidFill>
                <a:latin typeface="+mn-lt"/>
              </a:rPr>
              <a:t>patti.brennan@nih.gov</a:t>
            </a:r>
          </a:p>
        </p:txBody>
      </p:sp>
    </p:spTree>
    <p:extLst>
      <p:ext uri="{BB962C8B-B14F-4D97-AF65-F5344CB8AC3E}">
        <p14:creationId xmlns:p14="http://schemas.microsoft.com/office/powerpoint/2010/main" val="4015206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t>Joyce E.B. Backus, MSLS</a:t>
            </a:r>
            <a:br>
              <a:rPr lang="en-US" sz="4000" dirty="0"/>
            </a:br>
            <a:r>
              <a:rPr lang="en-US" sz="3600" b="1" dirty="0"/>
              <a:t>Associate Director for Library Operations</a:t>
            </a:r>
          </a:p>
        </p:txBody>
      </p:sp>
    </p:spTree>
    <p:extLst>
      <p:ext uri="{BB962C8B-B14F-4D97-AF65-F5344CB8AC3E}">
        <p14:creationId xmlns:p14="http://schemas.microsoft.com/office/powerpoint/2010/main" val="2826306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CD57A2-999B-4B6C-AC96-1C16210FEFF9}"/>
              </a:ext>
            </a:extLst>
          </p:cNvPr>
          <p:cNvSpPr>
            <a:spLocks noGrp="1"/>
          </p:cNvSpPr>
          <p:nvPr>
            <p:ph type="title"/>
          </p:nvPr>
        </p:nvSpPr>
        <p:spPr/>
        <p:txBody>
          <a:bodyPr/>
          <a:lstStyle/>
          <a:p>
            <a:r>
              <a:rPr lang="en-US" dirty="0"/>
              <a:t>Next topics</a:t>
            </a:r>
          </a:p>
        </p:txBody>
      </p:sp>
      <p:sp>
        <p:nvSpPr>
          <p:cNvPr id="5" name="Content Placeholder 4">
            <a:extLst>
              <a:ext uri="{FF2B5EF4-FFF2-40B4-BE49-F238E27FC236}">
                <a16:creationId xmlns:a16="http://schemas.microsoft.com/office/drawing/2014/main" id="{7EDBD454-3101-480E-AD5D-E3DBB2457AA5}"/>
              </a:ext>
            </a:extLst>
          </p:cNvPr>
          <p:cNvSpPr>
            <a:spLocks noGrp="1"/>
          </p:cNvSpPr>
          <p:nvPr>
            <p:ph idx="1"/>
          </p:nvPr>
        </p:nvSpPr>
        <p:spPr>
          <a:xfrm>
            <a:off x="838200" y="1825625"/>
            <a:ext cx="6277303" cy="4351338"/>
          </a:xfrm>
        </p:spPr>
        <p:txBody>
          <a:bodyPr/>
          <a:lstStyle/>
          <a:p>
            <a:r>
              <a:rPr lang="en-US" dirty="0"/>
              <a:t>Strategic planning initiatives – MEDLINE 2022 and TOXNET</a:t>
            </a:r>
          </a:p>
          <a:p>
            <a:r>
              <a:rPr lang="en-US" dirty="0"/>
              <a:t>PubMed Labs</a:t>
            </a:r>
          </a:p>
          <a:p>
            <a:r>
              <a:rPr lang="en-US" dirty="0"/>
              <a:t>PubMed Health</a:t>
            </a:r>
          </a:p>
          <a:p>
            <a:r>
              <a:rPr lang="en-US" dirty="0"/>
              <a:t>MedlinePlus</a:t>
            </a:r>
          </a:p>
          <a:p>
            <a:r>
              <a:rPr lang="en-US" dirty="0"/>
              <a:t>People - Fellowships, advisors</a:t>
            </a:r>
          </a:p>
          <a:p>
            <a:r>
              <a:rPr lang="en-US" dirty="0"/>
              <a:t>National Network of Libraries of Medicine</a:t>
            </a:r>
          </a:p>
          <a:p>
            <a:endParaRPr lang="en-US" dirty="0"/>
          </a:p>
          <a:p>
            <a:endParaRPr lang="en-US" dirty="0"/>
          </a:p>
        </p:txBody>
      </p:sp>
      <p:pic>
        <p:nvPicPr>
          <p:cNvPr id="2" name="Picture 1" descr="image of the MLA 2018 annual meeting logo" title="MLA 2018 annual meeting logo">
            <a:extLst>
              <a:ext uri="{FF2B5EF4-FFF2-40B4-BE49-F238E27FC236}">
                <a16:creationId xmlns:a16="http://schemas.microsoft.com/office/drawing/2014/main" id="{17C99013-3E91-45C0-AC9C-91CA527DCD11}"/>
              </a:ext>
            </a:extLst>
          </p:cNvPr>
          <p:cNvPicPr>
            <a:picLocks noChangeAspect="1"/>
          </p:cNvPicPr>
          <p:nvPr/>
        </p:nvPicPr>
        <p:blipFill>
          <a:blip r:embed="rId2"/>
          <a:stretch>
            <a:fillRect/>
          </a:stretch>
        </p:blipFill>
        <p:spPr>
          <a:xfrm>
            <a:off x="7224403" y="2035831"/>
            <a:ext cx="4489010" cy="2861989"/>
          </a:xfrm>
          <a:prstGeom prst="rect">
            <a:avLst/>
          </a:prstGeom>
        </p:spPr>
      </p:pic>
    </p:spTree>
    <p:extLst>
      <p:ext uri="{BB962C8B-B14F-4D97-AF65-F5344CB8AC3E}">
        <p14:creationId xmlns:p14="http://schemas.microsoft.com/office/powerpoint/2010/main" val="32974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D175-443F-460A-94F4-7C8AE54F37C7}"/>
              </a:ext>
            </a:extLst>
          </p:cNvPr>
          <p:cNvSpPr>
            <a:spLocks noGrp="1"/>
          </p:cNvSpPr>
          <p:nvPr>
            <p:ph type="title"/>
          </p:nvPr>
        </p:nvSpPr>
        <p:spPr/>
        <p:txBody>
          <a:bodyPr/>
          <a:lstStyle/>
          <a:p>
            <a:r>
              <a:rPr lang="en-US" dirty="0"/>
              <a:t>Strategic planning activities and outcomes</a:t>
            </a:r>
          </a:p>
        </p:txBody>
      </p:sp>
      <p:pic>
        <p:nvPicPr>
          <p:cNvPr id="10" name="Picture 9" descr="black and white photo of the National Library of Medicine building" title="black and white photo of the National Library of Medicine building">
            <a:extLst>
              <a:ext uri="{FF2B5EF4-FFF2-40B4-BE49-F238E27FC236}">
                <a16:creationId xmlns:a16="http://schemas.microsoft.com/office/drawing/2014/main" id="{22B1C3A3-5A48-4DC3-B92F-9F4B3B93C390}"/>
              </a:ext>
            </a:extLst>
          </p:cNvPr>
          <p:cNvPicPr>
            <a:picLocks noChangeAspect="1"/>
          </p:cNvPicPr>
          <p:nvPr/>
        </p:nvPicPr>
        <p:blipFill rotWithShape="1">
          <a:blip r:embed="rId3"/>
          <a:srcRect l="3586" t="37763" r="3066" b="4647"/>
          <a:stretch/>
        </p:blipFill>
        <p:spPr>
          <a:xfrm>
            <a:off x="1035584" y="1347038"/>
            <a:ext cx="9878443" cy="4921560"/>
          </a:xfrm>
          <a:prstGeom prst="rect">
            <a:avLst/>
          </a:prstGeom>
        </p:spPr>
      </p:pic>
    </p:spTree>
    <p:extLst>
      <p:ext uri="{BB962C8B-B14F-4D97-AF65-F5344CB8AC3E}">
        <p14:creationId xmlns:p14="http://schemas.microsoft.com/office/powerpoint/2010/main" val="556860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BD175-443F-460A-94F4-7C8AE54F37C7}"/>
              </a:ext>
            </a:extLst>
          </p:cNvPr>
          <p:cNvSpPr>
            <a:spLocks noGrp="1"/>
          </p:cNvSpPr>
          <p:nvPr>
            <p:ph type="title"/>
          </p:nvPr>
        </p:nvSpPr>
        <p:spPr/>
        <p:txBody>
          <a:bodyPr/>
          <a:lstStyle/>
          <a:p>
            <a:r>
              <a:rPr lang="en-US" dirty="0"/>
              <a:t>Strategic planning activities and outcomes </a:t>
            </a:r>
          </a:p>
        </p:txBody>
      </p:sp>
      <p:pic>
        <p:nvPicPr>
          <p:cNvPr id="10" name="Picture 9" descr="black and white photgraph of the National Library of Medicine building " title="black and white photgraph of the National Library of Medicine building ">
            <a:extLst>
              <a:ext uri="{FF2B5EF4-FFF2-40B4-BE49-F238E27FC236}">
                <a16:creationId xmlns:a16="http://schemas.microsoft.com/office/drawing/2014/main" id="{22B1C3A3-5A48-4DC3-B92F-9F4B3B93C390}"/>
              </a:ext>
            </a:extLst>
          </p:cNvPr>
          <p:cNvPicPr>
            <a:picLocks noChangeAspect="1"/>
          </p:cNvPicPr>
          <p:nvPr/>
        </p:nvPicPr>
        <p:blipFill rotWithShape="1">
          <a:blip r:embed="rId3"/>
          <a:srcRect l="3586" t="37763" r="3066" b="4647"/>
          <a:stretch/>
        </p:blipFill>
        <p:spPr>
          <a:xfrm>
            <a:off x="1035584" y="1347038"/>
            <a:ext cx="9878443" cy="4921560"/>
          </a:xfrm>
          <a:prstGeom prst="rect">
            <a:avLst/>
          </a:prstGeom>
        </p:spPr>
      </p:pic>
      <p:pic>
        <p:nvPicPr>
          <p:cNvPr id="14" name="Content Placeholder 13" descr="illustration of figures with empty caption bubbles" title="illustration of figures with empty caption bubbles">
            <a:extLst>
              <a:ext uri="{FF2B5EF4-FFF2-40B4-BE49-F238E27FC236}">
                <a16:creationId xmlns:a16="http://schemas.microsoft.com/office/drawing/2014/main" id="{7C1B9895-99A5-4FBF-97E1-A7F1C695F625}"/>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tretch>
            <a:fillRect/>
          </a:stretch>
        </p:blipFill>
        <p:spPr>
          <a:xfrm>
            <a:off x="3725092" y="3193495"/>
            <a:ext cx="4521475" cy="3021852"/>
          </a:xfrm>
        </p:spPr>
      </p:pic>
      <p:sp>
        <p:nvSpPr>
          <p:cNvPr id="15" name="TextBox 14">
            <a:extLst>
              <a:ext uri="{FF2B5EF4-FFF2-40B4-BE49-F238E27FC236}">
                <a16:creationId xmlns:a16="http://schemas.microsoft.com/office/drawing/2014/main" id="{BEEC27E4-6957-42BB-BE6F-1774AF6BEF26}"/>
              </a:ext>
            </a:extLst>
          </p:cNvPr>
          <p:cNvSpPr txBox="1"/>
          <p:nvPr/>
        </p:nvSpPr>
        <p:spPr>
          <a:xfrm>
            <a:off x="8372400" y="6600148"/>
            <a:ext cx="3194384" cy="200055"/>
          </a:xfrm>
          <a:prstGeom prst="rect">
            <a:avLst/>
          </a:prstGeom>
          <a:noFill/>
        </p:spPr>
        <p:txBody>
          <a:bodyPr wrap="square" rtlCol="0">
            <a:spAutoFit/>
          </a:bodyPr>
          <a:lstStyle/>
          <a:p>
            <a:r>
              <a:rPr lang="en-US" sz="700" dirty="0">
                <a:hlinkClick r:id="rId5" tooltip="https://blog.gvsig.org/2015/11/06/11gvsig-code-sprint-2/"/>
              </a:rPr>
              <a:t>This Photo</a:t>
            </a:r>
            <a:r>
              <a:rPr lang="en-US" sz="700" dirty="0"/>
              <a:t> by Unknown Author is licensed under </a:t>
            </a:r>
            <a:r>
              <a:rPr lang="en-US" sz="700" dirty="0">
                <a:hlinkClick r:id="rId6" tooltip="https://creativecommons.org/licenses/by-nd/3.0/"/>
              </a:rPr>
              <a:t>CC BY-ND</a:t>
            </a:r>
            <a:endParaRPr lang="en-US" sz="700" dirty="0"/>
          </a:p>
        </p:txBody>
      </p:sp>
    </p:spTree>
    <p:extLst>
      <p:ext uri="{BB962C8B-B14F-4D97-AF65-F5344CB8AC3E}">
        <p14:creationId xmlns:p14="http://schemas.microsoft.com/office/powerpoint/2010/main" val="2894088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t>Patricia Flatley Brennan, RN, PhD</a:t>
            </a:r>
            <a:br>
              <a:rPr lang="en-US" sz="4400" b="1" dirty="0"/>
            </a:br>
            <a:r>
              <a:rPr lang="en-US" sz="4400" b="1" dirty="0"/>
              <a:t>Director</a:t>
            </a:r>
          </a:p>
        </p:txBody>
      </p:sp>
    </p:spTree>
    <p:extLst>
      <p:ext uri="{BB962C8B-B14F-4D97-AF65-F5344CB8AC3E}">
        <p14:creationId xmlns:p14="http://schemas.microsoft.com/office/powerpoint/2010/main" val="2022553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3" name="Title 2"/>
          <p:cNvSpPr>
            <a:spLocks noGrp="1"/>
          </p:cNvSpPr>
          <p:nvPr>
            <p:ph type="ctrTitle"/>
          </p:nvPr>
        </p:nvSpPr>
        <p:spPr/>
        <p:txBody>
          <a:bodyPr/>
          <a:lstStyle/>
          <a:p>
            <a:r>
              <a:rPr lang="en-US" dirty="0"/>
              <a:t>PubMed Content</a:t>
            </a:r>
          </a:p>
        </p:txBody>
      </p:sp>
      <p:sp>
        <p:nvSpPr>
          <p:cNvPr id="2" name="TextBox 1">
            <a:extLst>
              <a:ext uri="{FF2B5EF4-FFF2-40B4-BE49-F238E27FC236}">
                <a16:creationId xmlns:a16="http://schemas.microsoft.com/office/drawing/2014/main" id="{8EDEC505-4F96-4C4C-8027-6C32664EDCF6}"/>
              </a:ext>
            </a:extLst>
          </p:cNvPr>
          <p:cNvSpPr txBox="1"/>
          <p:nvPr/>
        </p:nvSpPr>
        <p:spPr>
          <a:xfrm>
            <a:off x="143219" y="2880832"/>
            <a:ext cx="3040655" cy="646331"/>
          </a:xfrm>
          <a:prstGeom prst="rect">
            <a:avLst/>
          </a:prstGeom>
          <a:noFill/>
        </p:spPr>
        <p:txBody>
          <a:bodyPr wrap="square" rtlCol="0">
            <a:spAutoFit/>
          </a:bodyPr>
          <a:lstStyle/>
          <a:p>
            <a:r>
              <a:rPr lang="en-US" sz="3600" b="1" dirty="0">
                <a:solidFill>
                  <a:srgbClr val="FF0000"/>
                </a:solidFill>
              </a:rPr>
              <a:t>MEDLINE 2022</a:t>
            </a:r>
          </a:p>
        </p:txBody>
      </p:sp>
      <p:pic>
        <p:nvPicPr>
          <p:cNvPr id="54" name="Shape 54" title="Breakdown of PubMed Content"/>
          <p:cNvPicPr preferRelativeResize="0"/>
          <p:nvPr/>
        </p:nvPicPr>
        <p:blipFill rotWithShape="1">
          <a:blip r:embed="rId3">
            <a:alphaModFix/>
          </a:blip>
          <a:srcRect t="7780" b="4890"/>
          <a:stretch/>
        </p:blipFill>
        <p:spPr>
          <a:xfrm>
            <a:off x="3021230" y="396481"/>
            <a:ext cx="8887401" cy="5646507"/>
          </a:xfrm>
          <a:prstGeom prst="rect">
            <a:avLst/>
          </a:prstGeom>
          <a:noFill/>
          <a:ln>
            <a:noFill/>
          </a:ln>
        </p:spPr>
      </p:pic>
    </p:spTree>
    <p:extLst>
      <p:ext uri="{BB962C8B-B14F-4D97-AF65-F5344CB8AC3E}">
        <p14:creationId xmlns:p14="http://schemas.microsoft.com/office/powerpoint/2010/main" val="4090963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0" y="198484"/>
            <a:ext cx="12192000" cy="1560524"/>
          </a:xfrm>
        </p:spPr>
        <p:txBody>
          <a:bodyPr>
            <a:normAutofit fontScale="90000"/>
          </a:bodyPr>
          <a:lstStyle/>
          <a:p>
            <a:r>
              <a:rPr lang="en-US" sz="5300" b="1" dirty="0">
                <a:latin typeface="Arial" panose="020B0604020202020204" pitchFamily="34" charset="0"/>
                <a:cs typeface="Arial" panose="020B0604020202020204" pitchFamily="34" charset="0"/>
              </a:rPr>
              <a:t>MEDLINE 2022        </a:t>
            </a:r>
            <a:r>
              <a:rPr lang="en-US" sz="3600" dirty="0">
                <a:latin typeface="Arial" panose="020B0604020202020204" pitchFamily="34" charset="0"/>
                <a:cs typeface="Arial" panose="020B0604020202020204" pitchFamily="34" charset="0"/>
              </a:rPr>
              <a:t>Joyce Backus &amp; Jim </a:t>
            </a:r>
            <a:r>
              <a:rPr lang="en-US" sz="3600" dirty="0" err="1">
                <a:latin typeface="Arial" panose="020B0604020202020204" pitchFamily="34" charset="0"/>
                <a:cs typeface="Arial" panose="020B0604020202020204" pitchFamily="34" charset="0"/>
              </a:rPr>
              <a:t>Ostell</a:t>
            </a:r>
            <a:br>
              <a:rPr lang="en-US" dirty="0">
                <a:latin typeface="Arial" panose="020B0604020202020204" pitchFamily="34" charset="0"/>
                <a:cs typeface="Arial" panose="020B0604020202020204" pitchFamily="34" charset="0"/>
              </a:rPr>
            </a:br>
            <a:endParaRPr lang="en-US" dirty="0"/>
          </a:p>
        </p:txBody>
      </p:sp>
      <p:grpSp>
        <p:nvGrpSpPr>
          <p:cNvPr id="8" name="Group 7" descr="Joyce Backus, Jim Ostell" title="MEDLINE 2022"/>
          <p:cNvGrpSpPr/>
          <p:nvPr/>
        </p:nvGrpSpPr>
        <p:grpSpPr>
          <a:xfrm>
            <a:off x="335902" y="1249544"/>
            <a:ext cx="11621414" cy="5355709"/>
            <a:chOff x="335902" y="1249544"/>
            <a:chExt cx="11621414" cy="5355709"/>
          </a:xfrm>
        </p:grpSpPr>
        <p:grpSp>
          <p:nvGrpSpPr>
            <p:cNvPr id="6" name="Group 5"/>
            <p:cNvGrpSpPr/>
            <p:nvPr/>
          </p:nvGrpSpPr>
          <p:grpSpPr>
            <a:xfrm>
              <a:off x="335902" y="1249544"/>
              <a:ext cx="11621414" cy="5355709"/>
              <a:chOff x="426553" y="1295273"/>
              <a:chExt cx="11621414" cy="5355709"/>
            </a:xfrm>
          </p:grpSpPr>
          <p:sp>
            <p:nvSpPr>
              <p:cNvPr id="15" name="Rectangle 14">
                <a:extLst>
                  <a:ext uri="{FF2B5EF4-FFF2-40B4-BE49-F238E27FC236}">
                    <a16:creationId xmlns:a16="http://schemas.microsoft.com/office/drawing/2014/main" id="{15E35668-6E60-4BE8-8A83-6CA562771C1D}"/>
                  </a:ext>
                </a:extLst>
              </p:cNvPr>
              <p:cNvSpPr/>
              <p:nvPr/>
            </p:nvSpPr>
            <p:spPr>
              <a:xfrm>
                <a:off x="430861" y="1305878"/>
                <a:ext cx="3886200" cy="64831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AE74D59-777E-4A47-B318-6B934D2AFF86}"/>
                  </a:ext>
                </a:extLst>
              </p:cNvPr>
              <p:cNvSpPr/>
              <p:nvPr/>
            </p:nvSpPr>
            <p:spPr>
              <a:xfrm>
                <a:off x="426553" y="1295273"/>
                <a:ext cx="3886200" cy="53557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35525AEA-EA52-467C-B905-EEDE222B5C1E}"/>
                  </a:ext>
                </a:extLst>
              </p:cNvPr>
              <p:cNvSpPr/>
              <p:nvPr/>
            </p:nvSpPr>
            <p:spPr>
              <a:xfrm>
                <a:off x="4318780" y="1304965"/>
                <a:ext cx="3886200" cy="64501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89E96F9-789A-4E67-BFE2-01A30DBCD6DC}"/>
                  </a:ext>
                </a:extLst>
              </p:cNvPr>
              <p:cNvSpPr/>
              <p:nvPr/>
            </p:nvSpPr>
            <p:spPr>
              <a:xfrm>
                <a:off x="4299273" y="1301660"/>
                <a:ext cx="3886200" cy="534932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6280DFFE-8648-455E-99C3-52806FD7BC5B}"/>
                  </a:ext>
                </a:extLst>
              </p:cNvPr>
              <p:cNvSpPr/>
              <p:nvPr/>
            </p:nvSpPr>
            <p:spPr>
              <a:xfrm>
                <a:off x="8149713" y="1308048"/>
                <a:ext cx="3886200" cy="64192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B6CCC392-EB67-470C-8FE7-65806431DD6F}"/>
                  </a:ext>
                </a:extLst>
              </p:cNvPr>
              <p:cNvSpPr/>
              <p:nvPr/>
            </p:nvSpPr>
            <p:spPr>
              <a:xfrm>
                <a:off x="8161767" y="1301660"/>
                <a:ext cx="3886200" cy="534932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9" name="Graphic 4" descr="Signal">
              <a:extLst>
                <a:ext uri="{FF2B5EF4-FFF2-40B4-BE49-F238E27FC236}">
                  <a16:creationId xmlns:a16="http://schemas.microsoft.com/office/drawing/2014/main" id="{123FAE2A-9527-4082-8B95-1F56A8570F5F}"/>
                </a:ext>
              </a:extLst>
            </p:cNvPr>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4079" y="1949976"/>
              <a:ext cx="1049942" cy="967732"/>
            </a:xfrm>
            <a:prstGeom prst="rect">
              <a:avLst/>
            </a:prstGeom>
          </p:spPr>
        </p:pic>
        <p:pic>
          <p:nvPicPr>
            <p:cNvPr id="10" name="Graphic 10" descr="Stopwatch">
              <a:extLst>
                <a:ext uri="{FF2B5EF4-FFF2-40B4-BE49-F238E27FC236}">
                  <a16:creationId xmlns:a16="http://schemas.microsoft.com/office/drawing/2014/main" id="{6F801CF6-5A67-475C-BB60-100A74067480}"/>
                </a:ext>
              </a:extLst>
            </p:cNvPr>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079" y="3075001"/>
              <a:ext cx="1024137" cy="945582"/>
            </a:xfrm>
            <a:prstGeom prst="rect">
              <a:avLst/>
            </a:prstGeom>
          </p:spPr>
        </p:pic>
        <p:pic>
          <p:nvPicPr>
            <p:cNvPr id="11" name="Graphic 10" descr="Three column table&#10;&#10;Column 1, Column title:  Curation at Scale&#10;Column 1, Row 1:  1 million or more citations indexed per year, to keep page with publishers&#10;&#10;Column 1, Row 2:  Citations indexed within 24 hours, to meet user need for discovery&#10;&#10;Column 1, Row 3:  Automated indexing applied, to ensure efficient processing&#10;&#10;Column 1, Row 4:  Expert human curation applied, to ensure indexing accuracty and quality&#10;&#10;Column 2, Column title:  Expanded Metadata&#10;&#10;Column 2, Row 1:  Optimized metadata to support access to ClinicalTrials.gov and other trial registries&#10;&#10;Column 2, Row 2:  Comprehensive genetic metadata to support the scientific research community&#10;&#10;Column 2, Row 3:  Improved chemical metadata spanning pharmacological/toxicological research areas&#10;&#10;Column 2, Row 4:  Enhanced funding metadata to support research portfolio analysis&#10;&#10;Column 3, Column title:  Efficient and Connected&#10;&#10;Column 3, Row 1:  Publishers supply metadata and allow metadata extraction from full text&#10;&#10;Column 3, Row 2:  MeSH vocabulary and workflow enhancements support user needs&#10;&#10;Column 3, Row 3:  Authoritative vocabularies in addition to MeSH increase access&#10;&#10;Column 3, Row 4:  Links to datasets support NLM and NIH data science goals" title="MEDLINE 2022 Project">
              <a:extLst>
                <a:ext uri="{FF2B5EF4-FFF2-40B4-BE49-F238E27FC236}">
                  <a16:creationId xmlns:a16="http://schemas.microsoft.com/office/drawing/2014/main" id="{2C656194-CA22-4E05-87C9-7154E61AEAE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02023" y="4312233"/>
              <a:ext cx="811940" cy="844526"/>
            </a:xfrm>
            <a:prstGeom prst="rect">
              <a:avLst/>
            </a:prstGeom>
          </p:spPr>
        </p:pic>
        <p:pic>
          <p:nvPicPr>
            <p:cNvPr id="12" name="Graphic 5" descr="Team">
              <a:extLst>
                <a:ext uri="{FF2B5EF4-FFF2-40B4-BE49-F238E27FC236}">
                  <a16:creationId xmlns:a16="http://schemas.microsoft.com/office/drawing/2014/main" id="{A52D574B-852B-4E26-86A0-6B46543DA104}"/>
                </a:ext>
              </a:extLst>
            </p:cNvPr>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3839" y="5448410"/>
              <a:ext cx="913578" cy="948491"/>
            </a:xfrm>
            <a:prstGeom prst="rect">
              <a:avLst/>
            </a:prstGeom>
          </p:spPr>
        </p:pic>
        <p:pic>
          <p:nvPicPr>
            <p:cNvPr id="13" name="Picture 12" descr="Three column table&#10;&#10;Column 1, Column title:  Curation at Scale&#10;Column 1, Row 1:  1 million or more citations indexed per year, to keep page with publishers&#10;&#10;Column 1, Row 2:  Citations indexed within 24 hours, to meet user need for discovery&#10;&#10;Column 1, Row 3:  Automated indexing applied, to ensure efficient processing&#10;&#10;Column 1, Row 4:  Expert human curation applied, to ensure indexing accuracty and quality&#10;&#10;Column 2, Column title:  Expanded Metadata&#10;&#10;Column 2, Row 1:  Optimized metadata to support access to ClinicalTrials.gov and other trial registries&#10;&#10;Column 2, Row 2:  Comprehensive genetic metadata to support the scientific research community&#10;&#10;Column 2, Row 3:  Improved chemical metadata spanning pharmacological/toxicological research areas&#10;&#10;Column 2, Row 4:  Enhanced funding metadata to support research portfolio analysis&#10;&#10;Column 3, Column title:  Efficient and Connected&#10;&#10;Column 3, Row 1:  Publishers supply metadata and allow metadata extraction from full text&#10;&#10;Column 3, Row 2:  MeSH vocabulary and workflow enhancements support user needs&#10;&#10;Column 3, Row 3:  Authoritative vocabularies in addition to MeSH increase access&#10;&#10;Column 3, Row 4:  Links to datasets support NLM and NIH data science goals" title="MEDLINE 2022  ">
              <a:extLst>
                <a:ext uri="{FF2B5EF4-FFF2-40B4-BE49-F238E27FC236}">
                  <a16:creationId xmlns:a16="http://schemas.microsoft.com/office/drawing/2014/main" id="{782FB485-3BBE-4C6B-8005-44F1E3F1992C}"/>
                </a:ext>
              </a:extLst>
            </p:cNvPr>
            <p:cNvPicPr>
              <a:picLocks noChangeAspect="1"/>
            </p:cNvPicPr>
            <p:nvPr/>
          </p:nvPicPr>
          <p:blipFill>
            <a:blip r:embed="rId11">
              <a:biLevel thresh="75000"/>
            </a:blip>
            <a:stretch>
              <a:fillRect/>
            </a:stretch>
          </p:blipFill>
          <p:spPr>
            <a:xfrm>
              <a:off x="8360387" y="3181404"/>
              <a:ext cx="748094" cy="821436"/>
            </a:xfrm>
            <a:prstGeom prst="rect">
              <a:avLst/>
            </a:prstGeom>
          </p:spPr>
        </p:pic>
        <p:pic>
          <p:nvPicPr>
            <p:cNvPr id="14" name="Graphic 6" descr="DNA">
              <a:extLst>
                <a:ext uri="{FF2B5EF4-FFF2-40B4-BE49-F238E27FC236}">
                  <a16:creationId xmlns:a16="http://schemas.microsoft.com/office/drawing/2014/main" id="{5764C257-3D5F-4DB2-9AD5-0CBC3A2550F5}"/>
                </a:ext>
              </a:extLst>
            </p:cNvPr>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99222" y="3154315"/>
              <a:ext cx="714004" cy="766958"/>
            </a:xfrm>
            <a:prstGeom prst="rect">
              <a:avLst/>
            </a:prstGeom>
          </p:spPr>
        </p:pic>
        <p:pic>
          <p:nvPicPr>
            <p:cNvPr id="16" name="Graphic 15" descr="Flask">
              <a:extLst>
                <a:ext uri="{FF2B5EF4-FFF2-40B4-BE49-F238E27FC236}">
                  <a16:creationId xmlns:a16="http://schemas.microsoft.com/office/drawing/2014/main" id="{199CAD60-0C49-484E-AF01-FC9331FDF9D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295344" y="4222116"/>
              <a:ext cx="913578" cy="948491"/>
            </a:xfrm>
            <a:prstGeom prst="rect">
              <a:avLst/>
            </a:prstGeom>
          </p:spPr>
        </p:pic>
        <p:pic>
          <p:nvPicPr>
            <p:cNvPr id="17" name="Graphic 9" descr="Share">
              <a:extLst>
                <a:ext uri="{FF2B5EF4-FFF2-40B4-BE49-F238E27FC236}">
                  <a16:creationId xmlns:a16="http://schemas.microsoft.com/office/drawing/2014/main" id="{15FDB1CF-7760-473D-82E3-2EA83B425FC7}"/>
                </a:ext>
              </a:extLst>
            </p:cNvPr>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79141" y="2095048"/>
              <a:ext cx="817168" cy="777459"/>
            </a:xfrm>
            <a:prstGeom prst="rect">
              <a:avLst/>
            </a:prstGeom>
          </p:spPr>
        </p:pic>
        <p:pic>
          <p:nvPicPr>
            <p:cNvPr id="20" name="Graphic 19" descr="Money">
              <a:extLst>
                <a:ext uri="{FF2B5EF4-FFF2-40B4-BE49-F238E27FC236}">
                  <a16:creationId xmlns:a16="http://schemas.microsoft.com/office/drawing/2014/main" id="{C51C9AF7-E038-4F04-A994-59B4CBE4B06A}"/>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345965" y="5471450"/>
              <a:ext cx="783067" cy="812993"/>
            </a:xfrm>
            <a:prstGeom prst="rect">
              <a:avLst/>
            </a:prstGeom>
          </p:spPr>
        </p:pic>
        <p:pic>
          <p:nvPicPr>
            <p:cNvPr id="21" name="Graphic 20" descr="Three column table &#10;&#10;Column 1, Column title:  Curation at Scale&#10;Column 1, Row 1:  1 million or more citations indexed per year, to keep page with publishers&#10;&#10;Column 1, Row 2:  Citations indexed within 24 hours, to meet user need for discovery&#10;&#10;Column 1, Row 3:  Automated indexing applied, to ensure efficient processing&#10;&#10;Column 1, Row 4:  Expert human curation applied, to ensure indexing accuracty and quality&#10;&#10;Column 2, Column title:  Expanded Metadata&#10;&#10;Column 2, Row 1:  Optimized metadata to support access to ClinicalTrials.gov and other trial registries&#10;&#10;Column 2, Row 2:  Comprehensive genetic metadata to support the scientific research community&#10;&#10;Column 2, Row 3:  Improved chemical metadata spanning pharmacological/toxicological research areas&#10;&#10;Column 2, Row 4:  Enhanced funding metadata to support research portfolio analysis&#10;&#10;Column 3, Column title:  Efficient and Connected&#10;&#10;Column 3, Row 1:  Publishers supply metadata and allow metadata extraction from full text&#10;&#10;Column 3, Row 2:  MeSH vocabulary and workflow enhancements support user needs&#10;&#10;Column 3, Row 3:  Authoritative vocabularies in addition to MeSH increase access&#10;&#10;Column 3, Row 4:  Links to datasets support NLM and NIH data science goals" title="MEDLINE 2022   ">
              <a:extLst>
                <a:ext uri="{FF2B5EF4-FFF2-40B4-BE49-F238E27FC236}">
                  <a16:creationId xmlns:a16="http://schemas.microsoft.com/office/drawing/2014/main" id="{BF5A87AB-9608-473F-9A0C-78234EF26C5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439539" y="5557987"/>
              <a:ext cx="806697" cy="838914"/>
            </a:xfrm>
            <a:prstGeom prst="rect">
              <a:avLst/>
            </a:prstGeom>
          </p:spPr>
        </p:pic>
        <p:pic>
          <p:nvPicPr>
            <p:cNvPr id="22" name="Graphic 7" descr="Stethoscope">
              <a:extLst>
                <a:ext uri="{FF2B5EF4-FFF2-40B4-BE49-F238E27FC236}">
                  <a16:creationId xmlns:a16="http://schemas.microsoft.com/office/drawing/2014/main" id="{9A51A454-C2F4-49B3-B7CC-A8DE5D81BE2C}"/>
                </a:ext>
              </a:extLst>
            </p:cNvPr>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442755" y="2095048"/>
              <a:ext cx="688960" cy="743458"/>
            </a:xfrm>
            <a:prstGeom prst="rect">
              <a:avLst/>
            </a:prstGeom>
          </p:spPr>
        </p:pic>
        <p:pic>
          <p:nvPicPr>
            <p:cNvPr id="24" name="Picture 23" descr="Three column table&#10;&#10;Column 1, Column title:  Curation at Scale&#10;Column 1, Row 1:  1 million or more citations indexed per year, to keep page with publishers&#10;&#10;Column 1, Row 2:  Citations indexed within 24 hours, to meet user need for discovery&#10;&#10;Column 1, Row 3:  Automated indexing applied, to ensure efficient processing&#10;&#10;Column 1, Row 4:  Expert human curation applied, to ensure indexing accuracty and quality&#10;&#10;Column 2, Column title:  Expanded Metadata&#10;&#10;Column 2, Row 1:  Optimized metadata to support access to ClinicalTrials.gov and other trial registries&#10;&#10;Column 2, Row 2:  Comprehensive genetic metadata to support the scientific research community&#10;&#10;Column 2, Row 3:  Improved chemical metadata spanning pharmacological/toxicological research areas&#10;&#10;Column 2, Row 4:  Enhanced funding metadata to support research portfolio analysis&#10;&#10;Column 3, Column title:  Efficient and Connected&#10;&#10;Column 3, Row 1:  Publishers supply metadata and allow metadata extraction from full text&#10;&#10;Column 3, Row 2:  MeSH vocabulary and workflow enhancements support user needs&#10;&#10;Column 3, Row 3:  Authoritative vocabularies in addition to MeSH increase access&#10;&#10;Column 3, Row 4:  Links to datasets support NLM and NIH data science goals&#10;" title="MEDLINE 2022    ">
              <a:extLst>
                <a:ext uri="{FF2B5EF4-FFF2-40B4-BE49-F238E27FC236}">
                  <a16:creationId xmlns:a16="http://schemas.microsoft.com/office/drawing/2014/main" id="{27622EFE-0586-49A9-9BBA-7FFC7DEBB77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360387" y="4396706"/>
              <a:ext cx="780288" cy="780288"/>
            </a:xfrm>
            <a:prstGeom prst="rect">
              <a:avLst/>
            </a:prstGeom>
          </p:spPr>
        </p:pic>
        <p:sp>
          <p:nvSpPr>
            <p:cNvPr id="25" name="TextBox 24">
              <a:extLst>
                <a:ext uri="{FF2B5EF4-FFF2-40B4-BE49-F238E27FC236}">
                  <a16:creationId xmlns:a16="http://schemas.microsoft.com/office/drawing/2014/main" id="{5E98FA6F-BEC0-4DED-A41E-572E61551EFA}"/>
                </a:ext>
              </a:extLst>
            </p:cNvPr>
            <p:cNvSpPr txBox="1"/>
            <p:nvPr/>
          </p:nvSpPr>
          <p:spPr>
            <a:xfrm>
              <a:off x="1677297" y="2068277"/>
              <a:ext cx="238548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 million or more citations indexed per year, to keep pace with publishers</a:t>
              </a:r>
            </a:p>
          </p:txBody>
        </p:sp>
        <p:sp>
          <p:nvSpPr>
            <p:cNvPr id="26" name="TextBox 25">
              <a:extLst>
                <a:ext uri="{FF2B5EF4-FFF2-40B4-BE49-F238E27FC236}">
                  <a16:creationId xmlns:a16="http://schemas.microsoft.com/office/drawing/2014/main" id="{AE36549D-D599-4B93-8148-6B241739C179}"/>
                </a:ext>
              </a:extLst>
            </p:cNvPr>
            <p:cNvSpPr txBox="1"/>
            <p:nvPr/>
          </p:nvSpPr>
          <p:spPr>
            <a:xfrm>
              <a:off x="1688302" y="3125812"/>
              <a:ext cx="23503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Citations indexed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within 24 hours, to meet user needs for discovery</a:t>
              </a:r>
            </a:p>
          </p:txBody>
        </p:sp>
        <p:sp>
          <p:nvSpPr>
            <p:cNvPr id="27" name="TextBox 26">
              <a:extLst>
                <a:ext uri="{FF2B5EF4-FFF2-40B4-BE49-F238E27FC236}">
                  <a16:creationId xmlns:a16="http://schemas.microsoft.com/office/drawing/2014/main" id="{F522496A-2657-44D2-BA39-CCE5517DA5BF}"/>
                </a:ext>
              </a:extLst>
            </p:cNvPr>
            <p:cNvSpPr txBox="1"/>
            <p:nvPr/>
          </p:nvSpPr>
          <p:spPr>
            <a:xfrm>
              <a:off x="1688302" y="4338196"/>
              <a:ext cx="23503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Automated indexing applied, to ensure efficient processing</a:t>
              </a:r>
            </a:p>
          </p:txBody>
        </p:sp>
        <p:sp>
          <p:nvSpPr>
            <p:cNvPr id="28" name="TextBox 27">
              <a:extLst>
                <a:ext uri="{FF2B5EF4-FFF2-40B4-BE49-F238E27FC236}">
                  <a16:creationId xmlns:a16="http://schemas.microsoft.com/office/drawing/2014/main" id="{1FBA4FB2-CBA7-4A6F-B15A-763FB45FE2E2}"/>
                </a:ext>
              </a:extLst>
            </p:cNvPr>
            <p:cNvSpPr txBox="1"/>
            <p:nvPr/>
          </p:nvSpPr>
          <p:spPr>
            <a:xfrm>
              <a:off x="1677297" y="5494456"/>
              <a:ext cx="255827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Expert human curation applied, to ensure indexing accuracy and quality</a:t>
              </a:r>
            </a:p>
          </p:txBody>
        </p:sp>
        <p:sp>
          <p:nvSpPr>
            <p:cNvPr id="29" name="TextBox 28">
              <a:extLst>
                <a:ext uri="{FF2B5EF4-FFF2-40B4-BE49-F238E27FC236}">
                  <a16:creationId xmlns:a16="http://schemas.microsoft.com/office/drawing/2014/main" id="{8EB049AE-7B40-44EE-82E5-AC56BC5439CE}"/>
                </a:ext>
              </a:extLst>
            </p:cNvPr>
            <p:cNvSpPr txBox="1"/>
            <p:nvPr/>
          </p:nvSpPr>
          <p:spPr>
            <a:xfrm>
              <a:off x="9305269" y="3125812"/>
              <a:ext cx="24615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MeSH vocabulary and workflow enhancements support user needs </a:t>
              </a:r>
            </a:p>
          </p:txBody>
        </p:sp>
        <p:sp>
          <p:nvSpPr>
            <p:cNvPr id="30" name="TextBox 29">
              <a:extLst>
                <a:ext uri="{FF2B5EF4-FFF2-40B4-BE49-F238E27FC236}">
                  <a16:creationId xmlns:a16="http://schemas.microsoft.com/office/drawing/2014/main" id="{9855B00E-16F7-4BB6-8D65-22333E4EE4AA}"/>
                </a:ext>
              </a:extLst>
            </p:cNvPr>
            <p:cNvSpPr txBox="1"/>
            <p:nvPr/>
          </p:nvSpPr>
          <p:spPr>
            <a:xfrm>
              <a:off x="5180610" y="3125812"/>
              <a:ext cx="29262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Comprehensive genetic metadata to support the scientific research community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4A666CB9-EEB7-4FB7-BD26-814FB300D4A9}"/>
                </a:ext>
              </a:extLst>
            </p:cNvPr>
            <p:cNvSpPr txBox="1"/>
            <p:nvPr/>
          </p:nvSpPr>
          <p:spPr>
            <a:xfrm>
              <a:off x="5194296" y="4345997"/>
              <a:ext cx="29125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Improved chemical metadata spanning pharmacological/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toxicological research areas</a:t>
              </a:r>
            </a:p>
          </p:txBody>
        </p:sp>
        <p:sp>
          <p:nvSpPr>
            <p:cNvPr id="32" name="TextBox 31">
              <a:extLst>
                <a:ext uri="{FF2B5EF4-FFF2-40B4-BE49-F238E27FC236}">
                  <a16:creationId xmlns:a16="http://schemas.microsoft.com/office/drawing/2014/main" id="{FE5249B5-2903-4F27-9535-64A6CA00F00F}"/>
                </a:ext>
              </a:extLst>
            </p:cNvPr>
            <p:cNvSpPr txBox="1"/>
            <p:nvPr/>
          </p:nvSpPr>
          <p:spPr>
            <a:xfrm>
              <a:off x="9305269" y="4338196"/>
              <a:ext cx="24165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Authoritative vocabularies in addition to MeSH increase access</a:t>
              </a:r>
            </a:p>
          </p:txBody>
        </p:sp>
        <p:sp>
          <p:nvSpPr>
            <p:cNvPr id="33" name="TextBox 32">
              <a:extLst>
                <a:ext uri="{FF2B5EF4-FFF2-40B4-BE49-F238E27FC236}">
                  <a16:creationId xmlns:a16="http://schemas.microsoft.com/office/drawing/2014/main" id="{39FA8141-CE11-4B5E-9F04-766C5D77EEDE}"/>
                </a:ext>
              </a:extLst>
            </p:cNvPr>
            <p:cNvSpPr txBox="1"/>
            <p:nvPr/>
          </p:nvSpPr>
          <p:spPr>
            <a:xfrm>
              <a:off x="9305269" y="2098315"/>
              <a:ext cx="2503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Publishers supply metadata and allow metadata extraction from full text</a:t>
              </a:r>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42AAEB68-0C13-45CC-93DE-23BDD8DE5C7D}"/>
                </a:ext>
              </a:extLst>
            </p:cNvPr>
            <p:cNvSpPr txBox="1"/>
            <p:nvPr/>
          </p:nvSpPr>
          <p:spPr>
            <a:xfrm>
              <a:off x="5188995" y="5533374"/>
              <a:ext cx="28423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Enhanced funding metadata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support research portfolio analysis</a:t>
              </a:r>
            </a:p>
          </p:txBody>
        </p:sp>
        <p:sp>
          <p:nvSpPr>
            <p:cNvPr id="35" name="TextBox 34">
              <a:extLst>
                <a:ext uri="{FF2B5EF4-FFF2-40B4-BE49-F238E27FC236}">
                  <a16:creationId xmlns:a16="http://schemas.microsoft.com/office/drawing/2014/main" id="{6BA48CDB-E9AB-4FE6-9892-50D38690D273}"/>
                </a:ext>
              </a:extLst>
            </p:cNvPr>
            <p:cNvSpPr txBox="1"/>
            <p:nvPr/>
          </p:nvSpPr>
          <p:spPr>
            <a:xfrm>
              <a:off x="5172026" y="2068278"/>
              <a:ext cx="27901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Optimized metadata to support access to ClinicalTrials.gov and other trial registries</a:t>
              </a:r>
            </a:p>
          </p:txBody>
        </p:sp>
        <p:sp>
          <p:nvSpPr>
            <p:cNvPr id="36" name="TextBox 35">
              <a:extLst>
                <a:ext uri="{FF2B5EF4-FFF2-40B4-BE49-F238E27FC236}">
                  <a16:creationId xmlns:a16="http://schemas.microsoft.com/office/drawing/2014/main" id="{A729C54C-AD52-4D24-8124-5566BB926E70}"/>
                </a:ext>
              </a:extLst>
            </p:cNvPr>
            <p:cNvSpPr txBox="1"/>
            <p:nvPr/>
          </p:nvSpPr>
          <p:spPr>
            <a:xfrm>
              <a:off x="9305269" y="5508500"/>
              <a:ext cx="238896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Links to datasets support NLM and NIH data science goals</a:t>
              </a:r>
            </a:p>
          </p:txBody>
        </p:sp>
        <p:sp>
          <p:nvSpPr>
            <p:cNvPr id="37" name="TextBox 36">
              <a:extLst>
                <a:ext uri="{FF2B5EF4-FFF2-40B4-BE49-F238E27FC236}">
                  <a16:creationId xmlns:a16="http://schemas.microsoft.com/office/drawing/2014/main" id="{17849FEB-3DA6-4D39-914D-C3C552BC689E}"/>
                </a:ext>
              </a:extLst>
            </p:cNvPr>
            <p:cNvSpPr txBox="1"/>
            <p:nvPr/>
          </p:nvSpPr>
          <p:spPr>
            <a:xfrm>
              <a:off x="846622" y="1383517"/>
              <a:ext cx="2851280" cy="395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Curation at Scale</a:t>
              </a:r>
            </a:p>
          </p:txBody>
        </p:sp>
        <p:sp>
          <p:nvSpPr>
            <p:cNvPr id="39" name="TextBox 38">
              <a:extLst>
                <a:ext uri="{FF2B5EF4-FFF2-40B4-BE49-F238E27FC236}">
                  <a16:creationId xmlns:a16="http://schemas.microsoft.com/office/drawing/2014/main" id="{D3DFDC7A-6697-4AEC-BCFE-2F1F09BB923F}"/>
                </a:ext>
              </a:extLst>
            </p:cNvPr>
            <p:cNvSpPr txBox="1"/>
            <p:nvPr/>
          </p:nvSpPr>
          <p:spPr>
            <a:xfrm>
              <a:off x="4591996" y="1394677"/>
              <a:ext cx="31948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Expanded Metadata</a:t>
              </a:r>
            </a:p>
          </p:txBody>
        </p:sp>
        <p:sp>
          <p:nvSpPr>
            <p:cNvPr id="41" name="TextBox 40">
              <a:extLst>
                <a:ext uri="{FF2B5EF4-FFF2-40B4-BE49-F238E27FC236}">
                  <a16:creationId xmlns:a16="http://schemas.microsoft.com/office/drawing/2014/main" id="{70FBDFF3-D470-4BE0-B4F9-8EEE17DEFFB1}"/>
                </a:ext>
              </a:extLst>
            </p:cNvPr>
            <p:cNvSpPr txBox="1"/>
            <p:nvPr/>
          </p:nvSpPr>
          <p:spPr>
            <a:xfrm>
              <a:off x="8502169" y="1383517"/>
              <a:ext cx="3211725" cy="395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Efficient and Connected</a:t>
              </a:r>
            </a:p>
          </p:txBody>
        </p:sp>
      </p:grpSp>
    </p:spTree>
    <p:extLst>
      <p:ext uri="{BB962C8B-B14F-4D97-AF65-F5344CB8AC3E}">
        <p14:creationId xmlns:p14="http://schemas.microsoft.com/office/powerpoint/2010/main" val="1198302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ctrTitle"/>
          </p:nvPr>
        </p:nvSpPr>
        <p:spPr>
          <a:xfrm>
            <a:off x="-2174543" y="-787595"/>
            <a:ext cx="9144000" cy="2387600"/>
          </a:xfrm>
        </p:spPr>
        <p:txBody>
          <a:bodyPr>
            <a:normAutofit/>
          </a:bodyPr>
          <a:lstStyle/>
          <a:p>
            <a:r>
              <a:rPr lang="en-US" sz="4400" b="1" dirty="0">
                <a:latin typeface="Arial" panose="020B0604020202020204" pitchFamily="34" charset="0"/>
                <a:cs typeface="Arial" panose="020B0604020202020204" pitchFamily="34" charset="0"/>
              </a:rPr>
              <a:t>MEDLINE 2022</a:t>
            </a:r>
            <a:br>
              <a:rPr lang="en-US" sz="4400" b="1" dirty="0">
                <a:latin typeface="Arial" panose="020B0604020202020204" pitchFamily="34" charset="0"/>
                <a:cs typeface="Arial" panose="020B0604020202020204" pitchFamily="34" charset="0"/>
              </a:rPr>
            </a:br>
            <a:endParaRPr lang="en-US" sz="4400" dirty="0"/>
          </a:p>
        </p:txBody>
      </p:sp>
      <p:grpSp>
        <p:nvGrpSpPr>
          <p:cNvPr id="15" name="Group 14" descr="MEDLINE 2022 Teams&#10;&#10;Team 1 - Vocabularies&#10;&#10;Team 2 - Indexing Methods&#10;&#10;Team 3 - ClinicalTrials.gov&#10;&#10;Team 4 - Chemical Information&#10;&#10;Team 5 - Funding Information&#10;&#10;Team 6 - Gene Information&#10;&#10;Team 7 - Data Science&#10;&#10;Team 8 - Journal Requirements&#10;&#10;NLM staff involved with the project:&#10;&#10;Stacey Arnesen - SIS&#10;Evan Bolton - NCBI&#10;Jessica Chan - NCBI&#10;Florence Chang - SIS&#10;Dan Cho - LO&#10;David Cissel - LO&#10;Marie Collins - NCBI&#10;Dina Demner-Fushman - LHC&#10;Kin Wah Fung - LHC&#10;Katie Funk - NCBI&#10;Jeanne Goshorn - SIS&#10;Rob Guzman - LO&#10;Nick Ide - NCBI&#10;Brandi Kattman - NCBI&#10;Preeti Gokal Kochar - LO&#10;Stella Koppel - LO&#10;Francois Lang - LHC&#10;Daniel Le - LHC&#10;Zhiyong Lu - NCBI&#10;Kate Majewski - LO&#10;Patrick McLaughlin - LO&#10;Jim Mork - LHC&#10;Carlo Nuss - LO&#10;Deborah Ozga - LO&#10;Jim Pash - LO&#10;Olga Printseva - LO&#10;Will Rogers - LHC&#10;John Rozier - OCCS&#10;Suan Schmidt - LO&#10;Valerie Schneider - NCBI&#10;Conrad Schoch - NCBI&#10;Jules Shore - LO&#10;Rebecca Stanger - LO&#10;Karen Steely - LHC&#10;Caitlin Sticco - LO&#10;Annemieke van der Sluijs - LO&#10;Janice Ward - LO&#10;Sarah Weis - NCBI&#10;Beth Weston - LO&#10;Erin Zellers - NCBI&#10;" title="MEDLINE 2022 teams and staff">
            <a:extLst>
              <a:ext uri="{FF2B5EF4-FFF2-40B4-BE49-F238E27FC236}">
                <a16:creationId xmlns:a16="http://schemas.microsoft.com/office/drawing/2014/main" id="{6D2355C2-A5DF-4D58-96DF-CE190EE1DAD2}"/>
              </a:ext>
            </a:extLst>
          </p:cNvPr>
          <p:cNvGrpSpPr/>
          <p:nvPr/>
        </p:nvGrpSpPr>
        <p:grpSpPr>
          <a:xfrm>
            <a:off x="369140" y="491432"/>
            <a:ext cx="11541679" cy="5672301"/>
            <a:chOff x="329294" y="542303"/>
            <a:chExt cx="11593619" cy="5711092"/>
          </a:xfrm>
        </p:grpSpPr>
        <p:sp>
          <p:nvSpPr>
            <p:cNvPr id="2" name="Rectangle 1">
              <a:extLst>
                <a:ext uri="{FF2B5EF4-FFF2-40B4-BE49-F238E27FC236}">
                  <a16:creationId xmlns:a16="http://schemas.microsoft.com/office/drawing/2014/main" id="{4736B1CB-7B0E-4A12-A02E-EE0E7A81B844}"/>
                </a:ext>
              </a:extLst>
            </p:cNvPr>
            <p:cNvSpPr/>
            <p:nvPr/>
          </p:nvSpPr>
          <p:spPr>
            <a:xfrm>
              <a:off x="329294" y="1435553"/>
              <a:ext cx="5087905" cy="4609321"/>
            </a:xfrm>
            <a:prstGeom prst="rect">
              <a:avLst/>
            </a:prstGeom>
            <a:solidFill>
              <a:schemeClr val="accent1">
                <a:lumMod val="60000"/>
                <a:lumOff val="40000"/>
              </a:schemeClr>
            </a:solidFill>
            <a:effectLst>
              <a:glow>
                <a:schemeClr val="accent1"/>
              </a:glo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E9CAF4CD-562B-4131-ACEB-97FE58FD74BF}"/>
                </a:ext>
              </a:extLst>
            </p:cNvPr>
            <p:cNvSpPr txBox="1"/>
            <p:nvPr/>
          </p:nvSpPr>
          <p:spPr>
            <a:xfrm>
              <a:off x="888781" y="1226701"/>
              <a:ext cx="4069080" cy="457200"/>
            </a:xfrm>
            <a:prstGeom prst="rect">
              <a:avLst/>
            </a:prstGeom>
            <a:solidFill>
              <a:schemeClr val="bg1"/>
            </a:solidFill>
            <a:ln w="22225">
              <a:solidFill>
                <a:schemeClr val="tx2">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Team 1 - Vocabularies</a:t>
              </a:r>
            </a:p>
          </p:txBody>
        </p:sp>
        <p:sp>
          <p:nvSpPr>
            <p:cNvPr id="8" name="TextBox 7">
              <a:extLst>
                <a:ext uri="{FF2B5EF4-FFF2-40B4-BE49-F238E27FC236}">
                  <a16:creationId xmlns:a16="http://schemas.microsoft.com/office/drawing/2014/main" id="{D4930977-09F3-4B22-B7AC-9DF30370D6FB}"/>
                </a:ext>
              </a:extLst>
            </p:cNvPr>
            <p:cNvSpPr txBox="1"/>
            <p:nvPr/>
          </p:nvSpPr>
          <p:spPr>
            <a:xfrm>
              <a:off x="896163" y="1866978"/>
              <a:ext cx="4069080" cy="461665"/>
            </a:xfrm>
            <a:prstGeom prst="rect">
              <a:avLst/>
            </a:prstGeom>
            <a:solidFill>
              <a:schemeClr val="bg1"/>
            </a:solid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Team 2 - Indexing Methods</a:t>
              </a:r>
            </a:p>
          </p:txBody>
        </p:sp>
        <p:sp>
          <p:nvSpPr>
            <p:cNvPr id="12" name="TextBox 11">
              <a:extLst>
                <a:ext uri="{FF2B5EF4-FFF2-40B4-BE49-F238E27FC236}">
                  <a16:creationId xmlns:a16="http://schemas.microsoft.com/office/drawing/2014/main" id="{A38065B4-E4A2-45AE-8731-CA933C0BB0FD}"/>
                </a:ext>
              </a:extLst>
            </p:cNvPr>
            <p:cNvSpPr txBox="1"/>
            <p:nvPr/>
          </p:nvSpPr>
          <p:spPr>
            <a:xfrm>
              <a:off x="888781" y="2513426"/>
              <a:ext cx="4069080" cy="457200"/>
            </a:xfrm>
            <a:prstGeom prst="rect">
              <a:avLst/>
            </a:prstGeom>
            <a:solidFill>
              <a:schemeClr val="bg1"/>
            </a:solid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Team 3 - ClinicalTrials.gov</a:t>
              </a:r>
            </a:p>
          </p:txBody>
        </p:sp>
        <p:sp>
          <p:nvSpPr>
            <p:cNvPr id="9" name="TextBox 8">
              <a:extLst>
                <a:ext uri="{FF2B5EF4-FFF2-40B4-BE49-F238E27FC236}">
                  <a16:creationId xmlns:a16="http://schemas.microsoft.com/office/drawing/2014/main" id="{D217BEDA-AA39-49EA-8F6D-C0519DF5E623}"/>
                </a:ext>
              </a:extLst>
            </p:cNvPr>
            <p:cNvSpPr txBox="1"/>
            <p:nvPr/>
          </p:nvSpPr>
          <p:spPr>
            <a:xfrm>
              <a:off x="888779" y="3158355"/>
              <a:ext cx="4069080" cy="461665"/>
            </a:xfrm>
            <a:prstGeom prst="rect">
              <a:avLst/>
            </a:prstGeom>
            <a:solidFill>
              <a:schemeClr val="bg1"/>
            </a:solid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Team 4 - Chemical Information</a:t>
              </a:r>
            </a:p>
          </p:txBody>
        </p:sp>
        <p:sp>
          <p:nvSpPr>
            <p:cNvPr id="10" name="TextBox 9">
              <a:extLst>
                <a:ext uri="{FF2B5EF4-FFF2-40B4-BE49-F238E27FC236}">
                  <a16:creationId xmlns:a16="http://schemas.microsoft.com/office/drawing/2014/main" id="{1493A6A6-6A65-48FE-AEDC-E98B195D52BA}"/>
                </a:ext>
              </a:extLst>
            </p:cNvPr>
            <p:cNvSpPr txBox="1"/>
            <p:nvPr/>
          </p:nvSpPr>
          <p:spPr>
            <a:xfrm>
              <a:off x="888781" y="3800151"/>
              <a:ext cx="4069080" cy="461665"/>
            </a:xfrm>
            <a:prstGeom prst="rect">
              <a:avLst/>
            </a:prstGeom>
            <a:solidFill>
              <a:schemeClr val="bg1"/>
            </a:solid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Team 5 - Funding Information</a:t>
              </a:r>
            </a:p>
          </p:txBody>
        </p:sp>
        <p:sp>
          <p:nvSpPr>
            <p:cNvPr id="11" name="TextBox 10">
              <a:extLst>
                <a:ext uri="{FF2B5EF4-FFF2-40B4-BE49-F238E27FC236}">
                  <a16:creationId xmlns:a16="http://schemas.microsoft.com/office/drawing/2014/main" id="{0CD37E07-6C9F-4191-AE6E-95D795973563}"/>
                </a:ext>
              </a:extLst>
            </p:cNvPr>
            <p:cNvSpPr txBox="1"/>
            <p:nvPr/>
          </p:nvSpPr>
          <p:spPr>
            <a:xfrm>
              <a:off x="888781" y="4480533"/>
              <a:ext cx="4069080" cy="461665"/>
            </a:xfrm>
            <a:prstGeom prst="rect">
              <a:avLst/>
            </a:prstGeom>
            <a:solidFill>
              <a:schemeClr val="bg1"/>
            </a:solid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Team 6 - Gene Information</a:t>
              </a:r>
            </a:p>
          </p:txBody>
        </p:sp>
        <p:sp>
          <p:nvSpPr>
            <p:cNvPr id="5" name="TextBox 4">
              <a:extLst>
                <a:ext uri="{FF2B5EF4-FFF2-40B4-BE49-F238E27FC236}">
                  <a16:creationId xmlns:a16="http://schemas.microsoft.com/office/drawing/2014/main" id="{D6EFE1F2-B9E4-4090-8842-CBA197CD70AF}"/>
                </a:ext>
              </a:extLst>
            </p:cNvPr>
            <p:cNvSpPr txBox="1"/>
            <p:nvPr/>
          </p:nvSpPr>
          <p:spPr>
            <a:xfrm>
              <a:off x="888781" y="5143089"/>
              <a:ext cx="4069080" cy="457200"/>
            </a:xfrm>
            <a:prstGeom prst="rect">
              <a:avLst/>
            </a:prstGeom>
            <a:solidFill>
              <a:schemeClr val="bg1"/>
            </a:solid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Team 7 - Data Science</a:t>
              </a:r>
            </a:p>
          </p:txBody>
        </p:sp>
        <p:sp>
          <p:nvSpPr>
            <p:cNvPr id="6" name="TextBox 5">
              <a:extLst>
                <a:ext uri="{FF2B5EF4-FFF2-40B4-BE49-F238E27FC236}">
                  <a16:creationId xmlns:a16="http://schemas.microsoft.com/office/drawing/2014/main" id="{56B3E48E-17BC-468A-8AB2-A311845D18E5}"/>
                </a:ext>
              </a:extLst>
            </p:cNvPr>
            <p:cNvSpPr txBox="1"/>
            <p:nvPr/>
          </p:nvSpPr>
          <p:spPr>
            <a:xfrm>
              <a:off x="888781" y="5791730"/>
              <a:ext cx="4069080" cy="461665"/>
            </a:xfrm>
            <a:prstGeom prst="rect">
              <a:avLst/>
            </a:prstGeom>
            <a:solidFill>
              <a:schemeClr val="bg1"/>
            </a:solid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Team 8 - Journal Requirements</a:t>
              </a:r>
            </a:p>
          </p:txBody>
        </p:sp>
        <p:sp>
          <p:nvSpPr>
            <p:cNvPr id="4" name="TextBox 3">
              <a:extLst>
                <a:ext uri="{FF2B5EF4-FFF2-40B4-BE49-F238E27FC236}">
                  <a16:creationId xmlns:a16="http://schemas.microsoft.com/office/drawing/2014/main" id="{D418D743-DE60-415E-9734-D7E1695D4ED1}"/>
                </a:ext>
              </a:extLst>
            </p:cNvPr>
            <p:cNvSpPr txBox="1"/>
            <p:nvPr/>
          </p:nvSpPr>
          <p:spPr>
            <a:xfrm>
              <a:off x="5714366" y="543909"/>
              <a:ext cx="2999232" cy="5669280"/>
            </a:xfrm>
            <a:prstGeom prst="rect">
              <a:avLst/>
            </a:prstGeom>
            <a:no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Stacey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Arnesen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Evan Bolton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Jessica Chan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Florence Chang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Dan Cho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David Cissel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Marie Collins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Dina Demner-Fushman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Kin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Wah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Fung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Katie Funk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Jeanne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Goshorn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Rob Guzman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Nick Ide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Brandi Kattman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Preeti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Gokal</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Kochar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Stella Koppel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Francois Lang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Daniel Le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Zhiyong Lu</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Kate Majewski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p:txBody>
        </p:sp>
        <p:sp>
          <p:nvSpPr>
            <p:cNvPr id="14" name="TextBox 13">
              <a:extLst>
                <a:ext uri="{FF2B5EF4-FFF2-40B4-BE49-F238E27FC236}">
                  <a16:creationId xmlns:a16="http://schemas.microsoft.com/office/drawing/2014/main" id="{56E7E74E-332F-4574-8E48-6EFE274096A2}"/>
                </a:ext>
              </a:extLst>
            </p:cNvPr>
            <p:cNvSpPr txBox="1"/>
            <p:nvPr/>
          </p:nvSpPr>
          <p:spPr>
            <a:xfrm>
              <a:off x="8923681" y="542303"/>
              <a:ext cx="2999232" cy="5669280"/>
            </a:xfrm>
            <a:prstGeom prst="rect">
              <a:avLst/>
            </a:prstGeom>
            <a:noFill/>
            <a:ln w="22225">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Patrick McLaughlin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Jim Mork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Carlo Nuss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Deborah Ozga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Jim Pash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Olga Printseva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Will Rogers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John Rozier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OCCS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Susan Schmidt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Valerie Schneider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Conrad Schoch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Jules Shore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Rebecca Stanger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Karen Steely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Caitlin Sticco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Annemieke van der Sluijs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Janice Ward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Sarah Weis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Beth Weston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Erin Zellers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NCBI</a:t>
              </a:r>
            </a:p>
          </p:txBody>
        </p:sp>
      </p:grpSp>
    </p:spTree>
    <p:extLst>
      <p:ext uri="{BB962C8B-B14F-4D97-AF65-F5344CB8AC3E}">
        <p14:creationId xmlns:p14="http://schemas.microsoft.com/office/powerpoint/2010/main" val="834209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C62F-A3C3-2741-BA91-154A342F63D4}"/>
              </a:ext>
            </a:extLst>
          </p:cNvPr>
          <p:cNvSpPr>
            <a:spLocks noGrp="1"/>
          </p:cNvSpPr>
          <p:nvPr>
            <p:ph type="title"/>
          </p:nvPr>
        </p:nvSpPr>
        <p:spPr>
          <a:xfrm>
            <a:off x="609600" y="274638"/>
            <a:ext cx="10972800" cy="1143000"/>
          </a:xfrm>
        </p:spPr>
        <p:txBody>
          <a:bodyPr>
            <a:normAutofit/>
          </a:bodyPr>
          <a:lstStyle/>
          <a:p>
            <a:r>
              <a:rPr lang="en-US" sz="5300" dirty="0">
                <a:latin typeface="Arial" panose="020B0604020202020204" pitchFamily="34" charset="0"/>
                <a:cs typeface="Arial" panose="020B0604020202020204" pitchFamily="34" charset="0"/>
              </a:rPr>
              <a:t>Next generation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1D8EC15-8679-544E-B67D-023EC4FDDA55}"/>
              </a:ext>
            </a:extLst>
          </p:cNvPr>
          <p:cNvSpPr>
            <a:spLocks noGrp="1"/>
          </p:cNvSpPr>
          <p:nvPr>
            <p:ph idx="1"/>
          </p:nvPr>
        </p:nvSpPr>
        <p:spPr>
          <a:xfrm>
            <a:off x="290053" y="1528577"/>
            <a:ext cx="6574574" cy="4481570"/>
          </a:xfrm>
        </p:spPr>
        <p:txBody>
          <a:bodyPr vert="horz" lIns="91440" tIns="45720" rIns="91440" bIns="45720" rtlCol="0" anchor="t">
            <a:normAutofit/>
          </a:bodyPr>
          <a:lstStyle/>
          <a:p>
            <a:r>
              <a:rPr lang="en-US" dirty="0"/>
              <a:t>Curation by SIS toxicology and chemical information team</a:t>
            </a:r>
          </a:p>
          <a:p>
            <a:pPr lvl="1"/>
            <a:r>
              <a:rPr lang="en-US" dirty="0"/>
              <a:t>Enhance the content</a:t>
            </a:r>
          </a:p>
          <a:p>
            <a:pPr lvl="1"/>
            <a:r>
              <a:rPr lang="en-US" dirty="0"/>
              <a:t>Expand the collections</a:t>
            </a:r>
          </a:p>
          <a:p>
            <a:pPr marL="0"/>
            <a:r>
              <a:rPr lang="en-US" dirty="0"/>
              <a:t>Service by NCBI platforms </a:t>
            </a:r>
          </a:p>
          <a:p>
            <a:pPr lvl="1"/>
            <a:r>
              <a:rPr lang="en-US" dirty="0"/>
              <a:t>PubMed, PubChem, Bookshelf</a:t>
            </a:r>
          </a:p>
          <a:p>
            <a:pPr lvl="1"/>
            <a:r>
              <a:rPr lang="en-US" dirty="0"/>
              <a:t>Web search interface</a:t>
            </a:r>
          </a:p>
          <a:p>
            <a:pPr lvl="1"/>
            <a:r>
              <a:rPr lang="en-US" dirty="0"/>
              <a:t>API</a:t>
            </a:r>
          </a:p>
          <a:p>
            <a:endParaRPr lang="en-US" dirty="0"/>
          </a:p>
        </p:txBody>
      </p:sp>
      <p:pic>
        <p:nvPicPr>
          <p:cNvPr id="5" name="Picture 2" descr="illustration of beaker, DNA, microscope lungs, pill, globe" title="TOXNET Graphic">
            <a:extLst>
              <a:ext uri="{FF2B5EF4-FFF2-40B4-BE49-F238E27FC236}">
                <a16:creationId xmlns:a16="http://schemas.microsoft.com/office/drawing/2014/main" id="{F52D9E6A-5918-4518-909D-496C26B35DCC}"/>
              </a:ext>
            </a:extLst>
          </p:cNvPr>
          <p:cNvPicPr>
            <a:picLocks noChangeAspect="1"/>
          </p:cNvPicPr>
          <p:nvPr/>
        </p:nvPicPr>
        <p:blipFill>
          <a:blip r:embed="rId3"/>
          <a:stretch>
            <a:fillRect/>
          </a:stretch>
        </p:blipFill>
        <p:spPr>
          <a:xfrm>
            <a:off x="5122843" y="2107095"/>
            <a:ext cx="6983754" cy="3177607"/>
          </a:xfrm>
          <a:prstGeom prst="rect">
            <a:avLst/>
          </a:prstGeom>
        </p:spPr>
      </p:pic>
      <p:pic>
        <p:nvPicPr>
          <p:cNvPr id="4" name="Picture 4" descr="A collection of three logos:  PubMed, PubChem, Bookshelf" title="PubMed PubChem Bookshelf logos">
            <a:extLst>
              <a:ext uri="{FF2B5EF4-FFF2-40B4-BE49-F238E27FC236}">
                <a16:creationId xmlns:a16="http://schemas.microsoft.com/office/drawing/2014/main" id="{23B70E5B-72F0-4589-B553-0D7B6C5802D2}"/>
              </a:ext>
            </a:extLst>
          </p:cNvPr>
          <p:cNvPicPr>
            <a:picLocks noChangeAspect="1"/>
          </p:cNvPicPr>
          <p:nvPr/>
        </p:nvPicPr>
        <p:blipFill>
          <a:blip r:embed="rId4"/>
          <a:stretch>
            <a:fillRect/>
          </a:stretch>
        </p:blipFill>
        <p:spPr>
          <a:xfrm>
            <a:off x="2208360" y="5245529"/>
            <a:ext cx="7904671" cy="795170"/>
          </a:xfrm>
          <a:prstGeom prst="rect">
            <a:avLst/>
          </a:prstGeom>
        </p:spPr>
      </p:pic>
    </p:spTree>
    <p:extLst>
      <p:ext uri="{BB962C8B-B14F-4D97-AF65-F5344CB8AC3E}">
        <p14:creationId xmlns:p14="http://schemas.microsoft.com/office/powerpoint/2010/main" val="928826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A35AD7-1DD6-4262-8841-8745F521E53B}"/>
              </a:ext>
            </a:extLst>
          </p:cNvPr>
          <p:cNvSpPr>
            <a:spLocks noGrp="1"/>
          </p:cNvSpPr>
          <p:nvPr>
            <p:ph type="ctrTitle"/>
          </p:nvPr>
        </p:nvSpPr>
        <p:spPr/>
        <p:txBody>
          <a:bodyPr/>
          <a:lstStyle/>
          <a:p>
            <a:r>
              <a:rPr lang="en-US" dirty="0" err="1"/>
              <a:t>Pubmed</a:t>
            </a:r>
            <a:r>
              <a:rPr lang="en-US" dirty="0"/>
              <a:t> </a:t>
            </a:r>
            <a:r>
              <a:rPr lang="en-US" dirty="0" err="1"/>
              <a:t>Llabs</a:t>
            </a:r>
            <a:r>
              <a:rPr lang="en-US" dirty="0"/>
              <a:t> usage </a:t>
            </a:r>
          </a:p>
        </p:txBody>
      </p:sp>
      <p:sp>
        <p:nvSpPr>
          <p:cNvPr id="12" name="TextBox 11"/>
          <p:cNvSpPr txBox="1"/>
          <p:nvPr/>
        </p:nvSpPr>
        <p:spPr>
          <a:xfrm>
            <a:off x="838200" y="768728"/>
            <a:ext cx="4572000" cy="1569660"/>
          </a:xfrm>
          <a:prstGeom prst="rect">
            <a:avLst/>
          </a:prstGeom>
          <a:noFill/>
          <a:ln>
            <a:solidFill>
              <a:srgbClr val="000000"/>
            </a:solidFill>
          </a:ln>
        </p:spPr>
        <p:txBody>
          <a:bodyPr wrap="square" rtlCol="0">
            <a:spAutoFit/>
          </a:bodyPr>
          <a:lstStyle/>
          <a:p>
            <a:pPr marL="285750" indent="-285750">
              <a:buFont typeface="Wingdings" charset="2"/>
              <a:buChar char="Ø"/>
            </a:pPr>
            <a:r>
              <a:rPr lang="en-US" sz="2400" dirty="0"/>
              <a:t>28+ million citations</a:t>
            </a:r>
          </a:p>
          <a:p>
            <a:pPr marL="285750" indent="-285750">
              <a:buFont typeface="Wingdings" charset="2"/>
              <a:buChar char="Ø"/>
            </a:pPr>
            <a:r>
              <a:rPr lang="en-US" sz="2400" dirty="0"/>
              <a:t>2.5 million daily users</a:t>
            </a:r>
          </a:p>
          <a:p>
            <a:pPr marL="285750" indent="-285750">
              <a:buFont typeface="Wingdings" charset="2"/>
              <a:buChar char="Ø"/>
            </a:pPr>
            <a:r>
              <a:rPr lang="en-US" sz="2400" dirty="0"/>
              <a:t>~ 3 million daily searches</a:t>
            </a:r>
          </a:p>
          <a:p>
            <a:pPr marL="285750" indent="-285750">
              <a:buFont typeface="Wingdings" charset="2"/>
              <a:buChar char="Ø"/>
            </a:pPr>
            <a:r>
              <a:rPr lang="en-US" sz="2400" dirty="0"/>
              <a:t> 9 million daily page views</a:t>
            </a:r>
            <a:endParaRPr lang="en-US" dirty="0"/>
          </a:p>
        </p:txBody>
      </p:sp>
      <p:sp>
        <p:nvSpPr>
          <p:cNvPr id="2" name="Slide Number Placeholder 1"/>
          <p:cNvSpPr>
            <a:spLocks noGrp="1"/>
          </p:cNvSpPr>
          <p:nvPr>
            <p:ph type="sldNum" sz="quarter" idx="12"/>
          </p:nvPr>
        </p:nvSpPr>
        <p:spPr/>
        <p:txBody>
          <a:bodyPr/>
          <a:lstStyle/>
          <a:p>
            <a:fld id="{D54D4AC7-2F76-476D-888B-31A3BD812DCE}" type="slidenum">
              <a:rPr lang="en-US" smtClean="0"/>
              <a:pPr/>
              <a:t>24</a:t>
            </a:fld>
            <a:endParaRPr lang="en-US"/>
          </a:p>
        </p:txBody>
      </p:sp>
      <p:pic>
        <p:nvPicPr>
          <p:cNvPr id="4" name="Picture 3" descr="North America 40%&#10;South America 4%&#10;Europe 23%&#10;Africa 4%&#10;Asia 25%&#10;Oceania 4%" title="PubMed usage by contin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144" y="2473890"/>
            <a:ext cx="9144000" cy="4231711"/>
          </a:xfrm>
          <a:prstGeom prst="rect">
            <a:avLst/>
          </a:prstGeom>
        </p:spPr>
      </p:pic>
      <p:sp>
        <p:nvSpPr>
          <p:cNvPr id="6" name="Oval 5"/>
          <p:cNvSpPr/>
          <p:nvPr/>
        </p:nvSpPr>
        <p:spPr>
          <a:xfrm>
            <a:off x="2285999" y="3388289"/>
            <a:ext cx="1382617" cy="1143000"/>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North America</a:t>
            </a:r>
          </a:p>
          <a:p>
            <a:pPr algn="ctr"/>
            <a:r>
              <a:rPr lang="en-US" sz="1600" b="1" dirty="0"/>
              <a:t>40%</a:t>
            </a:r>
          </a:p>
        </p:txBody>
      </p:sp>
      <p:sp>
        <p:nvSpPr>
          <p:cNvPr id="7" name="Oval 6"/>
          <p:cNvSpPr/>
          <p:nvPr/>
        </p:nvSpPr>
        <p:spPr>
          <a:xfrm>
            <a:off x="3428999" y="4988489"/>
            <a:ext cx="1296203" cy="106680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South America</a:t>
            </a:r>
          </a:p>
          <a:p>
            <a:pPr algn="ctr"/>
            <a:r>
              <a:rPr lang="en-US" sz="1600" b="1" dirty="0"/>
              <a:t>4%</a:t>
            </a:r>
          </a:p>
        </p:txBody>
      </p:sp>
      <p:sp>
        <p:nvSpPr>
          <p:cNvPr id="8" name="Oval 7"/>
          <p:cNvSpPr/>
          <p:nvPr/>
        </p:nvSpPr>
        <p:spPr>
          <a:xfrm>
            <a:off x="7467599" y="3159689"/>
            <a:ext cx="1382617" cy="1143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Asia </a:t>
            </a:r>
          </a:p>
          <a:p>
            <a:pPr algn="ctr"/>
            <a:r>
              <a:rPr lang="en-US" sz="1600" b="1" dirty="0"/>
              <a:t>25%</a:t>
            </a:r>
          </a:p>
        </p:txBody>
      </p:sp>
      <p:sp>
        <p:nvSpPr>
          <p:cNvPr id="9" name="Oval 8"/>
          <p:cNvSpPr/>
          <p:nvPr/>
        </p:nvSpPr>
        <p:spPr>
          <a:xfrm>
            <a:off x="8762999" y="5369489"/>
            <a:ext cx="1382617" cy="1143000"/>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Oceania</a:t>
            </a:r>
          </a:p>
          <a:p>
            <a:pPr algn="ctr"/>
            <a:r>
              <a:rPr lang="en-US" sz="1600" b="1" dirty="0"/>
              <a:t>4%</a:t>
            </a:r>
          </a:p>
        </p:txBody>
      </p:sp>
      <p:sp>
        <p:nvSpPr>
          <p:cNvPr id="10" name="Oval 9"/>
          <p:cNvSpPr/>
          <p:nvPr/>
        </p:nvSpPr>
        <p:spPr>
          <a:xfrm>
            <a:off x="5257799" y="4416989"/>
            <a:ext cx="1382617" cy="114300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Africa</a:t>
            </a:r>
          </a:p>
          <a:p>
            <a:pPr algn="ctr"/>
            <a:r>
              <a:rPr lang="en-US" sz="1600" b="1" dirty="0"/>
              <a:t>4%</a:t>
            </a:r>
          </a:p>
        </p:txBody>
      </p:sp>
      <p:sp>
        <p:nvSpPr>
          <p:cNvPr id="11" name="Oval 10"/>
          <p:cNvSpPr/>
          <p:nvPr/>
        </p:nvSpPr>
        <p:spPr>
          <a:xfrm>
            <a:off x="5410199" y="2550089"/>
            <a:ext cx="1382617" cy="1143000"/>
          </a:xfrm>
          <a:prstGeom prst="ellipse">
            <a:avLst/>
          </a:prstGeom>
          <a:solidFill>
            <a:srgbClr val="1BA11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Europe</a:t>
            </a:r>
          </a:p>
          <a:p>
            <a:pPr algn="ctr"/>
            <a:r>
              <a:rPr lang="en-US" sz="1600" b="1" dirty="0"/>
              <a:t>23%</a:t>
            </a:r>
          </a:p>
        </p:txBody>
      </p:sp>
      <p:pic>
        <p:nvPicPr>
          <p:cNvPr id="14" name="Content Placeholder 4" descr="PubMed labs logo&#10;blue background with white text" title="PubMed labs logo">
            <a:extLst>
              <a:ext uri="{FF2B5EF4-FFF2-40B4-BE49-F238E27FC236}">
                <a16:creationId xmlns:a16="http://schemas.microsoft.com/office/drawing/2014/main" id="{697770C2-EBAD-4F6E-AE8A-203361E3239D}"/>
              </a:ext>
            </a:extLst>
          </p:cNvPr>
          <p:cNvPicPr>
            <a:picLocks noChangeAspect="1"/>
          </p:cNvPicPr>
          <p:nvPr/>
        </p:nvPicPr>
        <p:blipFill>
          <a:blip r:embed="rId4"/>
          <a:stretch>
            <a:fillRect/>
          </a:stretch>
        </p:blipFill>
        <p:spPr>
          <a:xfrm>
            <a:off x="6939122" y="805978"/>
            <a:ext cx="5060543" cy="2010812"/>
          </a:xfrm>
          <a:prstGeom prst="rect">
            <a:avLst/>
          </a:prstGeom>
        </p:spPr>
      </p:pic>
    </p:spTree>
    <p:extLst>
      <p:ext uri="{BB962C8B-B14F-4D97-AF65-F5344CB8AC3E}">
        <p14:creationId xmlns:p14="http://schemas.microsoft.com/office/powerpoint/2010/main" val="166958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llustration of the word goal.  the &quot;O&quot; is an archery target." title="Goal">
            <a:extLst>
              <a:ext uri="{FF2B5EF4-FFF2-40B4-BE49-F238E27FC236}">
                <a16:creationId xmlns:a16="http://schemas.microsoft.com/office/drawing/2014/main" id="{B4322034-F949-4583-9B05-F9FCB844F723}"/>
              </a:ext>
            </a:extLst>
          </p:cNvPr>
          <p:cNvPicPr>
            <a:picLocks noChangeAspect="1"/>
          </p:cNvPicPr>
          <p:nvPr/>
        </p:nvPicPr>
        <p:blipFill>
          <a:blip r:embed="rId3"/>
          <a:stretch>
            <a:fillRect/>
          </a:stretch>
        </p:blipFill>
        <p:spPr>
          <a:xfrm>
            <a:off x="267526" y="345850"/>
            <a:ext cx="2866667" cy="1085714"/>
          </a:xfrm>
          <a:prstGeom prst="rect">
            <a:avLst/>
          </a:prstGeom>
        </p:spPr>
      </p:pic>
      <p:sp>
        <p:nvSpPr>
          <p:cNvPr id="2" name="Title 1">
            <a:extLst>
              <a:ext uri="{FF2B5EF4-FFF2-40B4-BE49-F238E27FC236}">
                <a16:creationId xmlns:a16="http://schemas.microsoft.com/office/drawing/2014/main" id="{9978F6E1-DC4D-46C1-9096-F70BC7C6C521}"/>
              </a:ext>
            </a:extLst>
          </p:cNvPr>
          <p:cNvSpPr>
            <a:spLocks noGrp="1"/>
          </p:cNvSpPr>
          <p:nvPr>
            <p:ph type="title"/>
          </p:nvPr>
        </p:nvSpPr>
        <p:spPr>
          <a:xfrm>
            <a:off x="68778" y="1517853"/>
            <a:ext cx="3189767" cy="2929160"/>
          </a:xfrm>
        </p:spPr>
        <p:txBody>
          <a:bodyPr>
            <a:normAutofit/>
          </a:bodyPr>
          <a:lstStyle/>
          <a:p>
            <a:pPr algn="ctr"/>
            <a:r>
              <a:rPr lang="en-US" sz="3600" dirty="0"/>
              <a:t>Create an outstanding design and user experience for </a:t>
            </a:r>
            <a:br>
              <a:rPr lang="en-US" sz="3600" dirty="0"/>
            </a:br>
            <a:r>
              <a:rPr lang="en-US" sz="3600" dirty="0"/>
              <a:t> PubMed 2.0</a:t>
            </a:r>
          </a:p>
        </p:txBody>
      </p:sp>
      <p:pic>
        <p:nvPicPr>
          <p:cNvPr id="5" name="Picture 4" descr="screen shot of PubMed Labs" title="screen shot of PubMed Labs">
            <a:extLst>
              <a:ext uri="{FF2B5EF4-FFF2-40B4-BE49-F238E27FC236}">
                <a16:creationId xmlns:a16="http://schemas.microsoft.com/office/drawing/2014/main" id="{14AA98C9-C687-45D6-8BFA-ADA452F89E97}"/>
              </a:ext>
            </a:extLst>
          </p:cNvPr>
          <p:cNvPicPr>
            <a:picLocks noChangeAspect="1"/>
          </p:cNvPicPr>
          <p:nvPr/>
        </p:nvPicPr>
        <p:blipFill>
          <a:blip r:embed="rId4"/>
          <a:stretch>
            <a:fillRect/>
          </a:stretch>
        </p:blipFill>
        <p:spPr>
          <a:xfrm>
            <a:off x="3430541" y="345850"/>
            <a:ext cx="8313860" cy="5204346"/>
          </a:xfrm>
          <a:prstGeom prst="rect">
            <a:avLst/>
          </a:prstGeom>
          <a:ln w="19050">
            <a:solidFill>
              <a:schemeClr val="tx1"/>
            </a:solidFill>
          </a:ln>
        </p:spPr>
      </p:pic>
      <p:pic>
        <p:nvPicPr>
          <p:cNvPr id="7" name="Picture 6" descr="screen shot of PubMed 2.0" title="screen shot of PubMed 2.0">
            <a:extLst>
              <a:ext uri="{FF2B5EF4-FFF2-40B4-BE49-F238E27FC236}">
                <a16:creationId xmlns:a16="http://schemas.microsoft.com/office/drawing/2014/main" id="{BBC2D1BE-52E0-47D1-B466-3AFD7164CF7C}"/>
              </a:ext>
            </a:extLst>
          </p:cNvPr>
          <p:cNvPicPr>
            <a:picLocks noChangeAspect="1"/>
          </p:cNvPicPr>
          <p:nvPr/>
        </p:nvPicPr>
        <p:blipFill>
          <a:blip r:embed="rId5"/>
          <a:stretch>
            <a:fillRect/>
          </a:stretch>
        </p:blipFill>
        <p:spPr>
          <a:xfrm>
            <a:off x="3726889" y="66788"/>
            <a:ext cx="7721164" cy="6080004"/>
          </a:xfrm>
          <a:prstGeom prst="rect">
            <a:avLst/>
          </a:prstGeom>
          <a:ln w="19050">
            <a:solidFill>
              <a:schemeClr val="tx1"/>
            </a:solidFill>
          </a:ln>
        </p:spPr>
      </p:pic>
      <p:sp>
        <p:nvSpPr>
          <p:cNvPr id="8" name="TextBox 7">
            <a:extLst>
              <a:ext uri="{FF2B5EF4-FFF2-40B4-BE49-F238E27FC236}">
                <a16:creationId xmlns:a16="http://schemas.microsoft.com/office/drawing/2014/main" id="{2FFAC173-B085-4745-9631-C25E1245CD31}"/>
              </a:ext>
            </a:extLst>
          </p:cNvPr>
          <p:cNvSpPr txBox="1"/>
          <p:nvPr/>
        </p:nvSpPr>
        <p:spPr>
          <a:xfrm>
            <a:off x="1141196" y="4133766"/>
            <a:ext cx="1955800" cy="1938992"/>
          </a:xfrm>
          <a:prstGeom prst="rect">
            <a:avLst/>
          </a:prstGeom>
          <a:noFill/>
        </p:spPr>
        <p:txBody>
          <a:bodyPr wrap="square" rtlCol="0">
            <a:spAutoFit/>
          </a:bodyPr>
          <a:lstStyle/>
          <a:p>
            <a:r>
              <a:rPr lang="en-US" sz="12000" dirty="0">
                <a:solidFill>
                  <a:srgbClr val="FF0000"/>
                </a:solidFill>
              </a:rPr>
              <a:t>?</a:t>
            </a:r>
          </a:p>
        </p:txBody>
      </p:sp>
    </p:spTree>
    <p:extLst>
      <p:ext uri="{BB962C8B-B14F-4D97-AF65-F5344CB8AC3E}">
        <p14:creationId xmlns:p14="http://schemas.microsoft.com/office/powerpoint/2010/main" val="388274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1DE48-0149-4827-8E16-6E2DD0731B18}"/>
              </a:ext>
            </a:extLst>
          </p:cNvPr>
          <p:cNvSpPr>
            <a:spLocks noGrp="1"/>
          </p:cNvSpPr>
          <p:nvPr>
            <p:ph type="title"/>
          </p:nvPr>
        </p:nvSpPr>
        <p:spPr>
          <a:xfrm>
            <a:off x="4582886" y="548639"/>
            <a:ext cx="6507480" cy="1791767"/>
          </a:xfrm>
        </p:spPr>
        <p:txBody>
          <a:bodyPr>
            <a:normAutofit fontScale="90000"/>
          </a:bodyPr>
          <a:lstStyle/>
          <a:p>
            <a:r>
              <a:rPr lang="en-US" dirty="0">
                <a:latin typeface="Helvetica" panose="020B0604020202020204" pitchFamily="34" charset="0"/>
                <a:cs typeface="Helvetica" panose="020B0604020202020204" pitchFamily="34" charset="0"/>
              </a:rPr>
              <a:t>PubMed Labs supports the NLM Strategic Plan</a:t>
            </a:r>
            <a:br>
              <a:rPr lang="en-US" dirty="0">
                <a:latin typeface="Helvetica" panose="020B0604020202020204" pitchFamily="34" charset="0"/>
                <a:cs typeface="Helvetica" panose="020B0604020202020204" pitchFamily="34" charset="0"/>
              </a:rPr>
            </a:br>
            <a:endParaRPr lang="en-US" dirty="0"/>
          </a:p>
        </p:txBody>
      </p:sp>
      <p:sp>
        <p:nvSpPr>
          <p:cNvPr id="4" name="Rectangle 3">
            <a:extLst>
              <a:ext uri="{FF2B5EF4-FFF2-40B4-BE49-F238E27FC236}">
                <a16:creationId xmlns:a16="http://schemas.microsoft.com/office/drawing/2014/main" id="{4BBD6E4B-94B1-478F-940D-38A1AE93B72B}"/>
              </a:ext>
            </a:extLst>
          </p:cNvPr>
          <p:cNvSpPr/>
          <p:nvPr/>
        </p:nvSpPr>
        <p:spPr>
          <a:xfrm>
            <a:off x="1188721" y="2986383"/>
            <a:ext cx="10295708" cy="2677656"/>
          </a:xfrm>
          <a:prstGeom prst="rect">
            <a:avLst/>
          </a:prstGeom>
        </p:spPr>
        <p:txBody>
          <a:bodyPr wrap="square">
            <a:spAutoFit/>
          </a:bodyPr>
          <a:lstStyle/>
          <a:p>
            <a:r>
              <a:rPr lang="en-US" sz="2800" dirty="0">
                <a:latin typeface="Helvetica" panose="020B0604020202020204" pitchFamily="34" charset="0"/>
                <a:cs typeface="Helvetica" panose="020B0604020202020204" pitchFamily="34" charset="0"/>
              </a:rPr>
              <a:t>GOAL 2: Reach more people in more ways through enhanced dissemination and engagement pathways</a:t>
            </a:r>
          </a:p>
          <a:p>
            <a:endParaRPr lang="en-US" sz="2800" dirty="0">
              <a:latin typeface="Helvetica" panose="020B0604020202020204" pitchFamily="34" charset="0"/>
              <a:cs typeface="Helvetica" panose="020B0604020202020204" pitchFamily="34" charset="0"/>
            </a:endParaRPr>
          </a:p>
          <a:p>
            <a:pPr lvl="1"/>
            <a:r>
              <a:rPr lang="en-US" sz="2800" dirty="0">
                <a:latin typeface="Helvetica" panose="020B0604020202020204" pitchFamily="34" charset="0"/>
                <a:cs typeface="Helvetica" panose="020B0604020202020204" pitchFamily="34" charset="0"/>
              </a:rPr>
              <a:t>Objective 2.1: Know NLM users and engage with persistence</a:t>
            </a:r>
          </a:p>
          <a:p>
            <a:endParaRPr lang="en-US" sz="2800" dirty="0">
              <a:latin typeface="Helvetica" panose="020B0604020202020204" pitchFamily="34" charset="0"/>
              <a:cs typeface="Helvetica" panose="020B0604020202020204" pitchFamily="34" charset="0"/>
            </a:endParaRPr>
          </a:p>
          <a:p>
            <a:pPr lvl="1"/>
            <a:r>
              <a:rPr lang="en-US" sz="2800" dirty="0">
                <a:latin typeface="Helvetica" panose="020B0604020202020204" pitchFamily="34" charset="0"/>
                <a:cs typeface="Helvetica" panose="020B0604020202020204" pitchFamily="34" charset="0"/>
              </a:rPr>
              <a:t>Objective 2.4: Enhance information delivery</a:t>
            </a:r>
          </a:p>
        </p:txBody>
      </p:sp>
      <p:pic>
        <p:nvPicPr>
          <p:cNvPr id="6" name="Picture 5" descr="Image of the earth with NIH institute names and text circling around it.  Image is  the cover of the printed publication National Library of Medicine Strategic Plan 2017–2027: A Platform for Biomedical Discovery and Data-Powered Health.  " title="Branding image for NLM Strategic Plan">
            <a:extLst>
              <a:ext uri="{FF2B5EF4-FFF2-40B4-BE49-F238E27FC236}">
                <a16:creationId xmlns:a16="http://schemas.microsoft.com/office/drawing/2014/main" id="{DBD730CE-4DC3-4D12-BD10-35A57DB56207}"/>
              </a:ext>
            </a:extLst>
          </p:cNvPr>
          <p:cNvPicPr>
            <a:picLocks noChangeAspect="1"/>
          </p:cNvPicPr>
          <p:nvPr/>
        </p:nvPicPr>
        <p:blipFill>
          <a:blip r:embed="rId3"/>
          <a:stretch>
            <a:fillRect/>
          </a:stretch>
        </p:blipFill>
        <p:spPr>
          <a:xfrm>
            <a:off x="0" y="0"/>
            <a:ext cx="3701461" cy="2649466"/>
          </a:xfrm>
          <a:prstGeom prst="rect">
            <a:avLst/>
          </a:prstGeom>
        </p:spPr>
      </p:pic>
    </p:spTree>
    <p:extLst>
      <p:ext uri="{BB962C8B-B14F-4D97-AF65-F5344CB8AC3E}">
        <p14:creationId xmlns:p14="http://schemas.microsoft.com/office/powerpoint/2010/main" val="3071101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890B6-FA34-46FA-AF6E-BBDB4EDAC79D}"/>
              </a:ext>
            </a:extLst>
          </p:cNvPr>
          <p:cNvSpPr>
            <a:spLocks noGrp="1"/>
          </p:cNvSpPr>
          <p:nvPr>
            <p:ph type="ctrTitle"/>
          </p:nvPr>
        </p:nvSpPr>
        <p:spPr>
          <a:xfrm>
            <a:off x="2616200" y="1281580"/>
            <a:ext cx="3000044" cy="2387600"/>
          </a:xfrm>
        </p:spPr>
        <p:txBody>
          <a:bodyPr>
            <a:normAutofit/>
          </a:bodyPr>
          <a:lstStyle/>
          <a:p>
            <a:r>
              <a:rPr lang="en-US" sz="2000" dirty="0" err="1"/>
              <a:t>PubOne</a:t>
            </a:r>
            <a:r>
              <a:rPr lang="en-US" sz="2000" dirty="0"/>
              <a:t> XML format</a:t>
            </a:r>
          </a:p>
        </p:txBody>
      </p:sp>
      <p:sp>
        <p:nvSpPr>
          <p:cNvPr id="5" name="TextBox 4">
            <a:extLst>
              <a:ext uri="{FF2B5EF4-FFF2-40B4-BE49-F238E27FC236}">
                <a16:creationId xmlns:a16="http://schemas.microsoft.com/office/drawing/2014/main" id="{117FFFAB-0554-45CA-A41F-2C385789F8B7}"/>
              </a:ext>
            </a:extLst>
          </p:cNvPr>
          <p:cNvSpPr txBox="1"/>
          <p:nvPr/>
        </p:nvSpPr>
        <p:spPr>
          <a:xfrm>
            <a:off x="1249290" y="2801573"/>
            <a:ext cx="3162300" cy="1015663"/>
          </a:xfrm>
          <a:prstGeom prst="rect">
            <a:avLst/>
          </a:prstGeom>
          <a:noFill/>
        </p:spPr>
        <p:txBody>
          <a:bodyPr wrap="square" rtlCol="0">
            <a:spAutoFit/>
          </a:bodyPr>
          <a:lstStyle/>
          <a:p>
            <a:pPr algn="ctr"/>
            <a:r>
              <a:rPr lang="en-US" sz="6000" b="1" dirty="0" err="1">
                <a:solidFill>
                  <a:schemeClr val="bg1"/>
                </a:solidFill>
                <a:latin typeface="Arial" panose="020B0604020202020204" pitchFamily="34" charset="0"/>
                <a:cs typeface="Arial" panose="020B0604020202020204" pitchFamily="34" charset="0"/>
              </a:rPr>
              <a:t>PubOne</a:t>
            </a:r>
            <a:endParaRPr lang="en-US" sz="6000" b="1" dirty="0">
              <a:solidFill>
                <a:schemeClr val="bg1"/>
              </a:solidFill>
              <a:latin typeface="Arial" panose="020B0604020202020204" pitchFamily="34" charset="0"/>
              <a:cs typeface="Arial" panose="020B0604020202020204" pitchFamily="34" charset="0"/>
            </a:endParaRPr>
          </a:p>
        </p:txBody>
      </p:sp>
      <p:pic>
        <p:nvPicPr>
          <p:cNvPr id="6" name="Picture 5" descr="screen shot of Frodo and the ring from Lord of the rings.  overlay text says PubOne." title="screen shot of Frodo and the ring from Lord of the rings.  overlay text says PubOne">
            <a:extLst>
              <a:ext uri="{FF2B5EF4-FFF2-40B4-BE49-F238E27FC236}">
                <a16:creationId xmlns:a16="http://schemas.microsoft.com/office/drawing/2014/main" id="{B92BD596-B43D-4E79-B6AF-D8AB0FF02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11" y="231829"/>
            <a:ext cx="4572000" cy="5105400"/>
          </a:xfrm>
          <a:prstGeom prst="rect">
            <a:avLst/>
          </a:prstGeom>
        </p:spPr>
      </p:pic>
      <p:sp>
        <p:nvSpPr>
          <p:cNvPr id="9" name="TextBox 8">
            <a:extLst>
              <a:ext uri="{FF2B5EF4-FFF2-40B4-BE49-F238E27FC236}">
                <a16:creationId xmlns:a16="http://schemas.microsoft.com/office/drawing/2014/main" id="{DF19E14D-4D98-4725-8635-2F8DBD4463AD}"/>
              </a:ext>
            </a:extLst>
          </p:cNvPr>
          <p:cNvSpPr txBox="1"/>
          <p:nvPr/>
        </p:nvSpPr>
        <p:spPr>
          <a:xfrm>
            <a:off x="456557" y="5337229"/>
            <a:ext cx="4684240" cy="830997"/>
          </a:xfrm>
          <a:prstGeom prst="rect">
            <a:avLst/>
          </a:prstGeom>
          <a:noFill/>
        </p:spPr>
        <p:txBody>
          <a:bodyPr wrap="square" rtlCol="0">
            <a:spAutoFit/>
          </a:bodyPr>
          <a:lstStyle/>
          <a:p>
            <a:pPr algn="ctr"/>
            <a:r>
              <a:rPr lang="en-US" sz="2400" b="1" cap="small" dirty="0"/>
              <a:t>One XML Format </a:t>
            </a:r>
          </a:p>
          <a:p>
            <a:pPr algn="ctr"/>
            <a:r>
              <a:rPr lang="en-US" sz="2400" b="1" cap="small" dirty="0"/>
              <a:t>To Rule </a:t>
            </a:r>
            <a:r>
              <a:rPr lang="en-US" sz="2400" b="1" cap="small" dirty="0">
                <a:effectLst>
                  <a:outerShdw blurRad="38100" dist="38100" dir="2700000" algn="tl">
                    <a:srgbClr val="000000">
                      <a:alpha val="43137"/>
                    </a:srgbClr>
                  </a:outerShdw>
                </a:effectLst>
              </a:rPr>
              <a:t>Them</a:t>
            </a:r>
            <a:r>
              <a:rPr lang="en-US" sz="2400" b="1" cap="small" dirty="0"/>
              <a:t> All </a:t>
            </a:r>
          </a:p>
        </p:txBody>
      </p:sp>
    </p:spTree>
    <p:extLst>
      <p:ext uri="{BB962C8B-B14F-4D97-AF65-F5344CB8AC3E}">
        <p14:creationId xmlns:p14="http://schemas.microsoft.com/office/powerpoint/2010/main" val="2290452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6892D-9323-457E-94C7-97A7EFEB929A}"/>
              </a:ext>
            </a:extLst>
          </p:cNvPr>
          <p:cNvSpPr>
            <a:spLocks noGrp="1"/>
          </p:cNvSpPr>
          <p:nvPr>
            <p:ph type="ctrTitle"/>
          </p:nvPr>
        </p:nvSpPr>
        <p:spPr>
          <a:xfrm>
            <a:off x="1524000" y="1122363"/>
            <a:ext cx="4508500" cy="2387600"/>
          </a:xfrm>
        </p:spPr>
        <p:txBody>
          <a:bodyPr>
            <a:normAutofit/>
          </a:bodyPr>
          <a:lstStyle/>
          <a:p>
            <a:r>
              <a:rPr lang="en-US" sz="2000" dirty="0" err="1"/>
              <a:t>PubOne</a:t>
            </a:r>
            <a:r>
              <a:rPr lang="en-US" sz="2000" dirty="0"/>
              <a:t> XML format </a:t>
            </a:r>
          </a:p>
        </p:txBody>
      </p:sp>
      <p:sp>
        <p:nvSpPr>
          <p:cNvPr id="5" name="TextBox 4">
            <a:extLst>
              <a:ext uri="{FF2B5EF4-FFF2-40B4-BE49-F238E27FC236}">
                <a16:creationId xmlns:a16="http://schemas.microsoft.com/office/drawing/2014/main" id="{117FFFAB-0554-45CA-A41F-2C385789F8B7}"/>
              </a:ext>
            </a:extLst>
          </p:cNvPr>
          <p:cNvSpPr txBox="1"/>
          <p:nvPr/>
        </p:nvSpPr>
        <p:spPr>
          <a:xfrm>
            <a:off x="1249290" y="2801573"/>
            <a:ext cx="3162300" cy="1938992"/>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Pub One</a:t>
            </a:r>
          </a:p>
        </p:txBody>
      </p:sp>
      <p:pic>
        <p:nvPicPr>
          <p:cNvPr id="6" name="Picture 5" descr="screen shot of Frodo and the ring from Lord of the rings.  overlay text says PubOne." title="screen shot of Frodo and the ring from Lord of the rings.  overlay text says PubOne.">
            <a:extLst>
              <a:ext uri="{FF2B5EF4-FFF2-40B4-BE49-F238E27FC236}">
                <a16:creationId xmlns:a16="http://schemas.microsoft.com/office/drawing/2014/main" id="{B92BD596-B43D-4E79-B6AF-D8AB0FF02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40" y="210753"/>
            <a:ext cx="4572000" cy="5105400"/>
          </a:xfrm>
          <a:prstGeom prst="rect">
            <a:avLst/>
          </a:prstGeom>
        </p:spPr>
      </p:pic>
      <p:sp>
        <p:nvSpPr>
          <p:cNvPr id="9" name="TextBox 8">
            <a:extLst>
              <a:ext uri="{FF2B5EF4-FFF2-40B4-BE49-F238E27FC236}">
                <a16:creationId xmlns:a16="http://schemas.microsoft.com/office/drawing/2014/main" id="{DF19E14D-4D98-4725-8635-2F8DBD4463AD}"/>
              </a:ext>
            </a:extLst>
          </p:cNvPr>
          <p:cNvSpPr txBox="1"/>
          <p:nvPr/>
        </p:nvSpPr>
        <p:spPr>
          <a:xfrm>
            <a:off x="456557" y="5337229"/>
            <a:ext cx="4684240" cy="830997"/>
          </a:xfrm>
          <a:prstGeom prst="rect">
            <a:avLst/>
          </a:prstGeom>
          <a:noFill/>
        </p:spPr>
        <p:txBody>
          <a:bodyPr wrap="square" rtlCol="0">
            <a:spAutoFit/>
          </a:bodyPr>
          <a:lstStyle/>
          <a:p>
            <a:pPr algn="ctr"/>
            <a:r>
              <a:rPr lang="en-US" sz="2400" b="1" cap="small" dirty="0"/>
              <a:t>One XML Format </a:t>
            </a:r>
          </a:p>
          <a:p>
            <a:pPr algn="ctr"/>
            <a:r>
              <a:rPr lang="en-US" sz="2400" b="1" cap="small" dirty="0"/>
              <a:t>To Rule </a:t>
            </a:r>
            <a:r>
              <a:rPr lang="en-US" sz="2400" b="1" cap="small" dirty="0">
                <a:effectLst>
                  <a:outerShdw blurRad="38100" dist="38100" dir="2700000" algn="tl">
                    <a:srgbClr val="000000">
                      <a:alpha val="43137"/>
                    </a:srgbClr>
                  </a:outerShdw>
                </a:effectLst>
              </a:rPr>
              <a:t>Them</a:t>
            </a:r>
            <a:r>
              <a:rPr lang="en-US" sz="2400" b="1" cap="small" dirty="0"/>
              <a:t> All </a:t>
            </a:r>
          </a:p>
        </p:txBody>
      </p:sp>
      <p:sp>
        <p:nvSpPr>
          <p:cNvPr id="8" name="Content Placeholder 2">
            <a:extLst>
              <a:ext uri="{FF2B5EF4-FFF2-40B4-BE49-F238E27FC236}">
                <a16:creationId xmlns:a16="http://schemas.microsoft.com/office/drawing/2014/main" id="{0CF980AB-EAE1-45B9-A154-A228DDC47F7B}"/>
              </a:ext>
            </a:extLst>
          </p:cNvPr>
          <p:cNvSpPr txBox="1">
            <a:spLocks/>
          </p:cNvSpPr>
          <p:nvPr/>
        </p:nvSpPr>
        <p:spPr>
          <a:xfrm>
            <a:off x="5523469" y="531522"/>
            <a:ext cx="6215449" cy="45401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dirty="0"/>
              <a:t>A common XML format unifying metadata from PubMed, PMC, and Bookshelf</a:t>
            </a:r>
            <a:endParaRPr lang="en-US" dirty="0"/>
          </a:p>
          <a:p>
            <a:pPr lvl="1"/>
            <a:r>
              <a:rPr lang="en-US" sz="2800" dirty="0"/>
              <a:t>All 3 databases are converted to the PubOne format; records describing the same document are then merged into one single record</a:t>
            </a:r>
            <a:endParaRPr lang="en-US" dirty="0"/>
          </a:p>
          <a:p>
            <a:pPr lvl="1"/>
            <a:r>
              <a:rPr lang="en-US" sz="2800" dirty="0"/>
              <a:t>The merging process uses best </a:t>
            </a:r>
            <a:r>
              <a:rPr lang="en-US" sz="2800" dirty="0" err="1"/>
              <a:t>data,e.g</a:t>
            </a:r>
            <a:r>
              <a:rPr lang="en-US" sz="2800" dirty="0"/>
              <a:t>. MeSH terms from PubMed enhanced by reference citations from PMC</a:t>
            </a:r>
          </a:p>
          <a:p>
            <a:endParaRPr lang="en-US" dirty="0"/>
          </a:p>
          <a:p>
            <a:endParaRPr lang="en-US" dirty="0"/>
          </a:p>
          <a:p>
            <a:endParaRPr lang="en-US" dirty="0"/>
          </a:p>
        </p:txBody>
      </p:sp>
    </p:spTree>
    <p:extLst>
      <p:ext uri="{BB962C8B-B14F-4D97-AF65-F5344CB8AC3E}">
        <p14:creationId xmlns:p14="http://schemas.microsoft.com/office/powerpoint/2010/main" val="3750062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5461-374D-49A6-AE51-F56357730A7C}"/>
              </a:ext>
            </a:extLst>
          </p:cNvPr>
          <p:cNvSpPr>
            <a:spLocks noGrp="1"/>
          </p:cNvSpPr>
          <p:nvPr>
            <p:ph type="title"/>
          </p:nvPr>
        </p:nvSpPr>
        <p:spPr>
          <a:xfrm>
            <a:off x="2095500" y="49371"/>
            <a:ext cx="9309100" cy="1325563"/>
          </a:xfrm>
        </p:spPr>
        <p:txBody>
          <a:bodyPr>
            <a:normAutofit/>
          </a:bodyPr>
          <a:lstStyle/>
          <a:p>
            <a:pPr algn="ctr"/>
            <a:r>
              <a:rPr lang="en-US" sz="3600" dirty="0"/>
              <a:t>PubMed Labs launched in October 2017</a:t>
            </a:r>
          </a:p>
        </p:txBody>
      </p:sp>
      <p:pic>
        <p:nvPicPr>
          <p:cNvPr id="5" name="Picture 4" descr="screen shot of pubmed labs desktop version" title="PubMed labs">
            <a:extLst>
              <a:ext uri="{FF2B5EF4-FFF2-40B4-BE49-F238E27FC236}">
                <a16:creationId xmlns:a16="http://schemas.microsoft.com/office/drawing/2014/main" id="{149C0631-77AB-4EE5-8EE3-441D96B28DA7}"/>
              </a:ext>
            </a:extLst>
          </p:cNvPr>
          <p:cNvPicPr>
            <a:picLocks noChangeAspect="1"/>
          </p:cNvPicPr>
          <p:nvPr/>
        </p:nvPicPr>
        <p:blipFill>
          <a:blip r:embed="rId2"/>
          <a:stretch>
            <a:fillRect/>
          </a:stretch>
        </p:blipFill>
        <p:spPr>
          <a:xfrm>
            <a:off x="394549" y="1579561"/>
            <a:ext cx="6780186" cy="4412297"/>
          </a:xfrm>
          <a:prstGeom prst="rect">
            <a:avLst/>
          </a:prstGeom>
          <a:ln>
            <a:noFill/>
          </a:ln>
          <a:effectLst>
            <a:outerShdw blurRad="292100" dist="139700" dir="2700000" algn="tl" rotWithShape="0">
              <a:srgbClr val="333333">
                <a:alpha val="65000"/>
              </a:srgbClr>
            </a:outerShdw>
          </a:effectLst>
        </p:spPr>
      </p:pic>
      <p:pic>
        <p:nvPicPr>
          <p:cNvPr id="7" name="Picture 6" descr="screen shot of pubmed labs mobile version" title="PubMed labs mobile version">
            <a:extLst>
              <a:ext uri="{FF2B5EF4-FFF2-40B4-BE49-F238E27FC236}">
                <a16:creationId xmlns:a16="http://schemas.microsoft.com/office/drawing/2014/main" id="{4318C4B8-2EE5-44EB-B878-53560A480B73}"/>
              </a:ext>
            </a:extLst>
          </p:cNvPr>
          <p:cNvPicPr>
            <a:picLocks noChangeAspect="1"/>
          </p:cNvPicPr>
          <p:nvPr/>
        </p:nvPicPr>
        <p:blipFill>
          <a:blip r:embed="rId3"/>
          <a:stretch>
            <a:fillRect/>
          </a:stretch>
        </p:blipFill>
        <p:spPr>
          <a:xfrm>
            <a:off x="7854949" y="1579561"/>
            <a:ext cx="2946345" cy="4412297"/>
          </a:xfrm>
          <a:prstGeom prst="rect">
            <a:avLst/>
          </a:prstGeom>
          <a:ln>
            <a:noFill/>
          </a:ln>
          <a:effectLst>
            <a:outerShdw blurRad="292100" dist="139700" dir="2700000" algn="tl" rotWithShape="0">
              <a:srgbClr val="333333">
                <a:alpha val="65000"/>
              </a:srgbClr>
            </a:outerShdw>
          </a:effectLst>
        </p:spPr>
      </p:pic>
      <p:pic>
        <p:nvPicPr>
          <p:cNvPr id="4" name="Picture 3" descr="illustration of a rocket" title="illustration of a rocket">
            <a:extLst>
              <a:ext uri="{FF2B5EF4-FFF2-40B4-BE49-F238E27FC236}">
                <a16:creationId xmlns:a16="http://schemas.microsoft.com/office/drawing/2014/main" id="{DDE14033-64EC-4A29-9884-DE4E38361BB4}"/>
              </a:ext>
            </a:extLst>
          </p:cNvPr>
          <p:cNvPicPr>
            <a:picLocks noChangeAspect="1"/>
          </p:cNvPicPr>
          <p:nvPr/>
        </p:nvPicPr>
        <p:blipFill>
          <a:blip r:embed="rId4"/>
          <a:stretch>
            <a:fillRect/>
          </a:stretch>
        </p:blipFill>
        <p:spPr>
          <a:xfrm>
            <a:off x="0" y="36671"/>
            <a:ext cx="1638095" cy="1276190"/>
          </a:xfrm>
          <a:prstGeom prst="rect">
            <a:avLst/>
          </a:prstGeom>
        </p:spPr>
      </p:pic>
    </p:spTree>
    <p:extLst>
      <p:ext uri="{BB962C8B-B14F-4D97-AF65-F5344CB8AC3E}">
        <p14:creationId xmlns:p14="http://schemas.microsoft.com/office/powerpoint/2010/main" val="3347626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ctrTitle"/>
          </p:nvPr>
        </p:nvSpPr>
        <p:spPr/>
        <p:txBody>
          <a:bodyPr/>
          <a:lstStyle/>
          <a:p>
            <a:r>
              <a:rPr lang="en-US" dirty="0"/>
              <a:t>NLM Strategic Plan</a:t>
            </a:r>
            <a:br>
              <a:rPr lang="en-US" dirty="0"/>
            </a:br>
            <a:r>
              <a:rPr lang="en-US" dirty="0"/>
              <a:t>2017-2027</a:t>
            </a:r>
          </a:p>
        </p:txBody>
      </p:sp>
      <p:pic>
        <p:nvPicPr>
          <p:cNvPr id="8" name="Picture 7" descr="Image of the earth with NIH institute names and text circling around it.  Image is  the cover of the printed publication National Library of Medicine Strategic Plan 2017–2027: A Platform for Biomedical Discovery and Data-Powered Health.  " title="National Library of Medicine Strategic Plan 2017–2027: A Platform for Biomedical Discovery and Data-Powered Health">
            <a:extLst>
              <a:ext uri="{FF2B5EF4-FFF2-40B4-BE49-F238E27FC236}">
                <a16:creationId xmlns:a16="http://schemas.microsoft.com/office/drawing/2014/main" id="{5998EC18-CCB0-4210-96B7-441D0322AFBB}"/>
              </a:ext>
            </a:extLst>
          </p:cNvPr>
          <p:cNvPicPr>
            <a:picLocks noChangeAspect="1"/>
          </p:cNvPicPr>
          <p:nvPr/>
        </p:nvPicPr>
        <p:blipFill>
          <a:blip r:embed="rId3"/>
          <a:stretch>
            <a:fillRect/>
          </a:stretch>
        </p:blipFill>
        <p:spPr>
          <a:xfrm>
            <a:off x="1524000" y="-27203"/>
            <a:ext cx="9232232" cy="6211435"/>
          </a:xfrm>
          <a:prstGeom prst="rect">
            <a:avLst/>
          </a:prstGeom>
        </p:spPr>
      </p:pic>
    </p:spTree>
    <p:extLst>
      <p:ext uri="{BB962C8B-B14F-4D97-AF65-F5344CB8AC3E}">
        <p14:creationId xmlns:p14="http://schemas.microsoft.com/office/powerpoint/2010/main" val="301037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51B645-7CDE-41E7-8A56-9B965D4E1966}"/>
              </a:ext>
            </a:extLst>
          </p:cNvPr>
          <p:cNvSpPr>
            <a:spLocks noGrp="1"/>
          </p:cNvSpPr>
          <p:nvPr>
            <p:ph type="ctrTitle"/>
          </p:nvPr>
        </p:nvSpPr>
        <p:spPr/>
        <p:txBody>
          <a:bodyPr/>
          <a:lstStyle/>
          <a:p>
            <a:r>
              <a:rPr lang="en-US" dirty="0"/>
              <a:t>PubMed Labs search</a:t>
            </a:r>
          </a:p>
        </p:txBody>
      </p:sp>
      <p:pic>
        <p:nvPicPr>
          <p:cNvPr id="5" name="Content Placeholder 4" descr="screen shot of pubmed labs " title="PubMed Labs ">
            <a:extLst>
              <a:ext uri="{FF2B5EF4-FFF2-40B4-BE49-F238E27FC236}">
                <a16:creationId xmlns:a16="http://schemas.microsoft.com/office/drawing/2014/main" id="{4094FF89-D9C4-41B0-BFBE-1C9D9B9E7F68}"/>
              </a:ext>
            </a:extLst>
          </p:cNvPr>
          <p:cNvPicPr>
            <a:picLocks noGrp="1" noChangeAspect="1"/>
          </p:cNvPicPr>
          <p:nvPr>
            <p:ph idx="4294967295"/>
          </p:nvPr>
        </p:nvPicPr>
        <p:blipFill>
          <a:blip r:embed="rId2"/>
          <a:stretch>
            <a:fillRect/>
          </a:stretch>
        </p:blipFill>
        <p:spPr>
          <a:xfrm>
            <a:off x="673100" y="166213"/>
            <a:ext cx="10795000" cy="5927725"/>
          </a:xfrm>
          <a:ln w="28575">
            <a:solidFill>
              <a:schemeClr val="tx1"/>
            </a:solidFill>
          </a:ln>
        </p:spPr>
      </p:pic>
      <p:pic>
        <p:nvPicPr>
          <p:cNvPr id="9" name="Picture 8" descr="screen shot of pubmed labs with search box and text multiple sclerosis" title="PubMed Labs search">
            <a:extLst>
              <a:ext uri="{FF2B5EF4-FFF2-40B4-BE49-F238E27FC236}">
                <a16:creationId xmlns:a16="http://schemas.microsoft.com/office/drawing/2014/main" id="{95E8CA6E-72E4-49A4-AE85-804AE4E39AE0}"/>
              </a:ext>
            </a:extLst>
          </p:cNvPr>
          <p:cNvPicPr>
            <a:picLocks noChangeAspect="1"/>
          </p:cNvPicPr>
          <p:nvPr/>
        </p:nvPicPr>
        <p:blipFill>
          <a:blip r:embed="rId3"/>
          <a:stretch>
            <a:fillRect/>
          </a:stretch>
        </p:blipFill>
        <p:spPr>
          <a:xfrm>
            <a:off x="3761741" y="1824990"/>
            <a:ext cx="5095238" cy="2514286"/>
          </a:xfrm>
          <a:prstGeom prst="rect">
            <a:avLst/>
          </a:prstGeom>
        </p:spPr>
      </p:pic>
    </p:spTree>
    <p:extLst>
      <p:ext uri="{BB962C8B-B14F-4D97-AF65-F5344CB8AC3E}">
        <p14:creationId xmlns:p14="http://schemas.microsoft.com/office/powerpoint/2010/main" val="361397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7A1CD-FA8F-4CC3-9A04-9E362230CEE1}"/>
              </a:ext>
            </a:extLst>
          </p:cNvPr>
          <p:cNvSpPr>
            <a:spLocks noGrp="1"/>
          </p:cNvSpPr>
          <p:nvPr>
            <p:ph type="ctrTitle"/>
          </p:nvPr>
        </p:nvSpPr>
        <p:spPr>
          <a:xfrm>
            <a:off x="3759200" y="53865"/>
            <a:ext cx="7340600" cy="654052"/>
          </a:xfrm>
        </p:spPr>
        <p:txBody>
          <a:bodyPr>
            <a:normAutofit fontScale="90000"/>
          </a:bodyPr>
          <a:lstStyle/>
          <a:p>
            <a:r>
              <a:rPr lang="en-US" sz="3200" dirty="0">
                <a:latin typeface="Helvetica" panose="020B0604020202020204" pitchFamily="34" charset="0"/>
                <a:cs typeface="Helvetica" panose="020B0604020202020204" pitchFamily="34" charset="0"/>
              </a:rPr>
              <a:t>Overwhelmingly Positive Feedback</a:t>
            </a:r>
            <a:r>
              <a:rPr lang="en-US" sz="4400" dirty="0">
                <a:latin typeface="Helvetica" panose="020B0604020202020204" pitchFamily="34" charset="0"/>
                <a:cs typeface="Helvetica" panose="020B0604020202020204" pitchFamily="34" charset="0"/>
              </a:rPr>
              <a:t>! </a:t>
            </a:r>
          </a:p>
        </p:txBody>
      </p:sp>
      <p:pic>
        <p:nvPicPr>
          <p:cNvPr id="6" name="Picture 5" descr="images of human hands pointing thumbs up" title="images of human hands pointing thumbs up">
            <a:extLst>
              <a:ext uri="{FF2B5EF4-FFF2-40B4-BE49-F238E27FC236}">
                <a16:creationId xmlns:a16="http://schemas.microsoft.com/office/drawing/2014/main" id="{C94DE00E-D649-4E4F-8403-C83965A49CCF}"/>
              </a:ext>
            </a:extLst>
          </p:cNvPr>
          <p:cNvPicPr>
            <a:picLocks noChangeAspect="1"/>
          </p:cNvPicPr>
          <p:nvPr/>
        </p:nvPicPr>
        <p:blipFill>
          <a:blip r:embed="rId2"/>
          <a:stretch>
            <a:fillRect/>
          </a:stretch>
        </p:blipFill>
        <p:spPr>
          <a:xfrm>
            <a:off x="193120" y="10631"/>
            <a:ext cx="2952381" cy="1561905"/>
          </a:xfrm>
          <a:prstGeom prst="rect">
            <a:avLst/>
          </a:prstGeom>
        </p:spPr>
      </p:pic>
      <p:sp>
        <p:nvSpPr>
          <p:cNvPr id="7" name="TextBox 6">
            <a:extLst>
              <a:ext uri="{FF2B5EF4-FFF2-40B4-BE49-F238E27FC236}">
                <a16:creationId xmlns:a16="http://schemas.microsoft.com/office/drawing/2014/main" id="{98AC1A92-7B97-4A77-8C09-5D8C602A18EA}"/>
              </a:ext>
            </a:extLst>
          </p:cNvPr>
          <p:cNvSpPr txBox="1"/>
          <p:nvPr/>
        </p:nvSpPr>
        <p:spPr>
          <a:xfrm>
            <a:off x="311001" y="1960400"/>
            <a:ext cx="4401881" cy="461665"/>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I </a:t>
            </a:r>
            <a:r>
              <a:rPr lang="en-US" sz="2400" dirty="0">
                <a:solidFill>
                  <a:srgbClr val="FF0000"/>
                </a:solidFill>
                <a:latin typeface="Helvetica" panose="020B0604020202020204" pitchFamily="34" charset="0"/>
                <a:cs typeface="Helvetica" panose="020B0604020202020204" pitchFamily="34" charset="0"/>
              </a:rPr>
              <a:t>love</a:t>
            </a:r>
            <a:r>
              <a:rPr lang="en-US" sz="2400" dirty="0">
                <a:latin typeface="Helvetica" panose="020B0604020202020204" pitchFamily="34" charset="0"/>
                <a:cs typeface="Helvetica" panose="020B0604020202020204" pitchFamily="34" charset="0"/>
              </a:rPr>
              <a:t> the new website design</a:t>
            </a:r>
          </a:p>
        </p:txBody>
      </p:sp>
      <p:sp>
        <p:nvSpPr>
          <p:cNvPr id="8" name="TextBox 7">
            <a:extLst>
              <a:ext uri="{FF2B5EF4-FFF2-40B4-BE49-F238E27FC236}">
                <a16:creationId xmlns:a16="http://schemas.microsoft.com/office/drawing/2014/main" id="{813E2C52-ED1C-4364-8714-954D6890E9BA}"/>
              </a:ext>
            </a:extLst>
          </p:cNvPr>
          <p:cNvSpPr txBox="1"/>
          <p:nvPr/>
        </p:nvSpPr>
        <p:spPr>
          <a:xfrm>
            <a:off x="404037" y="2756084"/>
            <a:ext cx="5252484" cy="1938992"/>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I </a:t>
            </a:r>
            <a:r>
              <a:rPr lang="en-US" sz="2400" dirty="0">
                <a:solidFill>
                  <a:srgbClr val="FF0000"/>
                </a:solidFill>
                <a:latin typeface="Helvetica" panose="020B0604020202020204" pitchFamily="34" charset="0"/>
                <a:cs typeface="Helvetica" panose="020B0604020202020204" pitchFamily="34" charset="0"/>
              </a:rPr>
              <a:t>prefer this layout </a:t>
            </a:r>
            <a:r>
              <a:rPr lang="en-US" sz="2400" dirty="0">
                <a:latin typeface="Helvetica" panose="020B0604020202020204" pitchFamily="34" charset="0"/>
                <a:cs typeface="Helvetica" panose="020B0604020202020204" pitchFamily="34" charset="0"/>
              </a:rPr>
              <a:t>than the official version. Actually, the mobile version looks very good. Sometimes the </a:t>
            </a:r>
            <a:r>
              <a:rPr lang="en-US" sz="2400" dirty="0">
                <a:solidFill>
                  <a:srgbClr val="FF0000"/>
                </a:solidFill>
                <a:latin typeface="Helvetica" panose="020B0604020202020204" pitchFamily="34" charset="0"/>
                <a:cs typeface="Helvetica" panose="020B0604020202020204" pitchFamily="34" charset="0"/>
              </a:rPr>
              <a:t>simpler the better</a:t>
            </a:r>
            <a:r>
              <a:rPr lang="en-US" sz="2400" dirty="0">
                <a:latin typeface="Helvetica" panose="020B0604020202020204" pitchFamily="34" charset="0"/>
                <a:cs typeface="Helvetica" panose="020B0604020202020204" pitchFamily="34" charset="0"/>
              </a:rPr>
              <a:t>. Thanks for good work!</a:t>
            </a:r>
          </a:p>
        </p:txBody>
      </p:sp>
      <p:sp>
        <p:nvSpPr>
          <p:cNvPr id="9" name="TextBox 8">
            <a:extLst>
              <a:ext uri="{FF2B5EF4-FFF2-40B4-BE49-F238E27FC236}">
                <a16:creationId xmlns:a16="http://schemas.microsoft.com/office/drawing/2014/main" id="{AF81A108-C0C1-4732-AC3D-6CD7A980A0BA}"/>
              </a:ext>
            </a:extLst>
          </p:cNvPr>
          <p:cNvSpPr txBox="1"/>
          <p:nvPr/>
        </p:nvSpPr>
        <p:spPr>
          <a:xfrm>
            <a:off x="765543" y="4664270"/>
            <a:ext cx="3721396" cy="1107996"/>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I </a:t>
            </a:r>
            <a:r>
              <a:rPr lang="en-US" sz="2400" dirty="0">
                <a:solidFill>
                  <a:srgbClr val="FF0000"/>
                </a:solidFill>
                <a:latin typeface="Helvetica" panose="020B0604020202020204" pitchFamily="34" charset="0"/>
                <a:cs typeface="Helvetica" panose="020B0604020202020204" pitchFamily="34" charset="0"/>
              </a:rPr>
              <a:t>love</a:t>
            </a:r>
            <a:r>
              <a:rPr lang="en-US" sz="2400" dirty="0">
                <a:latin typeface="Helvetica" panose="020B0604020202020204" pitchFamily="34" charset="0"/>
                <a:cs typeface="Helvetica" panose="020B0604020202020204" pitchFamily="34" charset="0"/>
              </a:rPr>
              <a:t> this new layout! Modern look and feel.</a:t>
            </a:r>
          </a:p>
          <a:p>
            <a:endParaRPr lang="en-US" dirty="0"/>
          </a:p>
        </p:txBody>
      </p:sp>
      <p:sp>
        <p:nvSpPr>
          <p:cNvPr id="10" name="TextBox 9">
            <a:extLst>
              <a:ext uri="{FF2B5EF4-FFF2-40B4-BE49-F238E27FC236}">
                <a16:creationId xmlns:a16="http://schemas.microsoft.com/office/drawing/2014/main" id="{4B56599C-0367-4728-A6E2-96CC814ED8BD}"/>
              </a:ext>
            </a:extLst>
          </p:cNvPr>
          <p:cNvSpPr txBox="1"/>
          <p:nvPr/>
        </p:nvSpPr>
        <p:spPr>
          <a:xfrm>
            <a:off x="4814812" y="718775"/>
            <a:ext cx="3636334" cy="2215991"/>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Very </a:t>
            </a:r>
            <a:r>
              <a:rPr lang="en-US" sz="2400" dirty="0">
                <a:solidFill>
                  <a:srgbClr val="FF0000"/>
                </a:solidFill>
                <a:latin typeface="Helvetica" panose="020B0604020202020204" pitchFamily="34" charset="0"/>
                <a:cs typeface="Helvetica" panose="020B0604020202020204" pitchFamily="34" charset="0"/>
              </a:rPr>
              <a:t>straightforward and pleasant</a:t>
            </a:r>
            <a:r>
              <a:rPr lang="en-US" sz="2400" dirty="0">
                <a:latin typeface="Helvetica" panose="020B0604020202020204" pitchFamily="34" charset="0"/>
                <a:cs typeface="Helvetica" panose="020B0604020202020204" pitchFamily="34" charset="0"/>
              </a:rPr>
              <a:t>. You reinvented the pleasure to browse through the bibliography. Many thanks.</a:t>
            </a:r>
          </a:p>
          <a:p>
            <a:endParaRPr lang="en-US" dirty="0"/>
          </a:p>
        </p:txBody>
      </p:sp>
      <p:sp>
        <p:nvSpPr>
          <p:cNvPr id="11" name="TextBox 10">
            <a:extLst>
              <a:ext uri="{FF2B5EF4-FFF2-40B4-BE49-F238E27FC236}">
                <a16:creationId xmlns:a16="http://schemas.microsoft.com/office/drawing/2014/main" id="{62D5D91D-2292-4FC8-ADAF-93D53C7DA9FA}"/>
              </a:ext>
            </a:extLst>
          </p:cNvPr>
          <p:cNvSpPr txBox="1"/>
          <p:nvPr/>
        </p:nvSpPr>
        <p:spPr>
          <a:xfrm>
            <a:off x="8864080" y="1018857"/>
            <a:ext cx="3976577" cy="1200329"/>
          </a:xfrm>
          <a:prstGeom prst="rect">
            <a:avLst/>
          </a:prstGeom>
          <a:noFill/>
        </p:spPr>
        <p:txBody>
          <a:bodyPr wrap="square" rtlCol="0">
            <a:spAutoFit/>
          </a:bodyPr>
          <a:lstStyle/>
          <a:p>
            <a:r>
              <a:rPr lang="en-US" sz="2400" dirty="0">
                <a:solidFill>
                  <a:srgbClr val="FF0000"/>
                </a:solidFill>
                <a:latin typeface="Helvetica" panose="020B0604020202020204" pitchFamily="34" charset="0"/>
                <a:cs typeface="Helvetica" panose="020B0604020202020204" pitchFamily="34" charset="0"/>
              </a:rPr>
              <a:t>Love the layout </a:t>
            </a:r>
            <a:r>
              <a:rPr lang="en-US" sz="2400" dirty="0">
                <a:latin typeface="Helvetica" panose="020B0604020202020204" pitchFamily="34" charset="0"/>
                <a:cs typeface="Helvetica" panose="020B0604020202020204" pitchFamily="34" charset="0"/>
              </a:rPr>
              <a:t>and readability of the test website.</a:t>
            </a:r>
          </a:p>
        </p:txBody>
      </p:sp>
      <p:sp>
        <p:nvSpPr>
          <p:cNvPr id="12" name="TextBox 11">
            <a:extLst>
              <a:ext uri="{FF2B5EF4-FFF2-40B4-BE49-F238E27FC236}">
                <a16:creationId xmlns:a16="http://schemas.microsoft.com/office/drawing/2014/main" id="{E5B34C24-AFB1-49C6-B6E9-1E01401E107B}"/>
              </a:ext>
            </a:extLst>
          </p:cNvPr>
          <p:cNvSpPr txBox="1"/>
          <p:nvPr/>
        </p:nvSpPr>
        <p:spPr>
          <a:xfrm>
            <a:off x="6873948" y="2602179"/>
            <a:ext cx="5114261" cy="830997"/>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The new </a:t>
            </a:r>
            <a:r>
              <a:rPr lang="en-US" sz="2400" dirty="0" err="1">
                <a:latin typeface="Helvetica" panose="020B0604020202020204" pitchFamily="34" charset="0"/>
                <a:cs typeface="Helvetica" panose="020B0604020202020204" pitchFamily="34" charset="0"/>
              </a:rPr>
              <a:t>pubmed</a:t>
            </a:r>
            <a:r>
              <a:rPr lang="en-US" sz="2400" dirty="0">
                <a:latin typeface="Helvetica" panose="020B0604020202020204" pitchFamily="34" charset="0"/>
                <a:cs typeface="Helvetica" panose="020B0604020202020204" pitchFamily="34" charset="0"/>
              </a:rPr>
              <a:t> labs format is very </a:t>
            </a:r>
            <a:r>
              <a:rPr lang="en-US" sz="2400" dirty="0">
                <a:solidFill>
                  <a:srgbClr val="FF0000"/>
                </a:solidFill>
                <a:latin typeface="Helvetica" panose="020B0604020202020204" pitchFamily="34" charset="0"/>
                <a:cs typeface="Helvetica" panose="020B0604020202020204" pitchFamily="34" charset="0"/>
              </a:rPr>
              <a:t>fast, simple and amazing </a:t>
            </a:r>
            <a:r>
              <a:rPr lang="en-US" sz="2400" dirty="0">
                <a:latin typeface="Helvetica" panose="020B0604020202020204" pitchFamily="34" charset="0"/>
                <a:cs typeface="Helvetica" panose="020B0604020202020204" pitchFamily="34" charset="0"/>
              </a:rPr>
              <a:t>thank you </a:t>
            </a:r>
          </a:p>
        </p:txBody>
      </p:sp>
      <p:sp>
        <p:nvSpPr>
          <p:cNvPr id="13" name="TextBox 12">
            <a:extLst>
              <a:ext uri="{FF2B5EF4-FFF2-40B4-BE49-F238E27FC236}">
                <a16:creationId xmlns:a16="http://schemas.microsoft.com/office/drawing/2014/main" id="{DD2E2CB9-821A-4122-A720-49369B0E958F}"/>
              </a:ext>
            </a:extLst>
          </p:cNvPr>
          <p:cNvSpPr txBox="1"/>
          <p:nvPr/>
        </p:nvSpPr>
        <p:spPr>
          <a:xfrm>
            <a:off x="5752213" y="3733258"/>
            <a:ext cx="6235996" cy="1569660"/>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Good job this version is more efficient than the old one. I am </a:t>
            </a:r>
            <a:r>
              <a:rPr lang="en-US" sz="2400" dirty="0">
                <a:solidFill>
                  <a:srgbClr val="FF0000"/>
                </a:solidFill>
                <a:latin typeface="Helvetica" panose="020B0604020202020204" pitchFamily="34" charset="0"/>
                <a:cs typeface="Helvetica" panose="020B0604020202020204" pitchFamily="34" charset="0"/>
              </a:rPr>
              <a:t>using only this PubMed Labs</a:t>
            </a:r>
            <a:r>
              <a:rPr lang="en-US" sz="2400" dirty="0">
                <a:latin typeface="Helvetica" panose="020B0604020202020204" pitchFamily="34" charset="0"/>
                <a:cs typeface="Helvetica" panose="020B0604020202020204" pitchFamily="34" charset="0"/>
              </a:rPr>
              <a:t> version and advising it to my colleagues.</a:t>
            </a:r>
          </a:p>
        </p:txBody>
      </p:sp>
      <p:sp>
        <p:nvSpPr>
          <p:cNvPr id="14" name="TextBox 13">
            <a:extLst>
              <a:ext uri="{FF2B5EF4-FFF2-40B4-BE49-F238E27FC236}">
                <a16:creationId xmlns:a16="http://schemas.microsoft.com/office/drawing/2014/main" id="{37B4C12D-2664-4E94-BCDE-E16078453193}"/>
              </a:ext>
            </a:extLst>
          </p:cNvPr>
          <p:cNvSpPr txBox="1"/>
          <p:nvPr/>
        </p:nvSpPr>
        <p:spPr>
          <a:xfrm>
            <a:off x="2785472" y="5580434"/>
            <a:ext cx="9516398" cy="738664"/>
          </a:xfrm>
          <a:prstGeom prst="rect">
            <a:avLst/>
          </a:prstGeom>
          <a:noFill/>
        </p:spPr>
        <p:txBody>
          <a:bodyPr wrap="square" rtlCol="0">
            <a:spAutoFit/>
          </a:bodyPr>
          <a:lstStyle/>
          <a:p>
            <a:r>
              <a:rPr lang="en-US" sz="2400" dirty="0">
                <a:solidFill>
                  <a:srgbClr val="FF0000"/>
                </a:solidFill>
                <a:latin typeface="Helvetica" panose="020B0604020202020204" pitchFamily="34" charset="0"/>
                <a:cs typeface="Helvetica" panose="020B0604020202020204" pitchFamily="34" charset="0"/>
              </a:rPr>
              <a:t>Nice job</a:t>
            </a:r>
            <a:r>
              <a:rPr lang="en-US" sz="2400" dirty="0">
                <a:latin typeface="Helvetica" panose="020B0604020202020204" pitchFamily="34" charset="0"/>
                <a:cs typeface="Helvetica" panose="020B0604020202020204" pitchFamily="34" charset="0"/>
              </a:rPr>
              <a:t> with new design, </a:t>
            </a:r>
            <a:r>
              <a:rPr lang="en-US" sz="2400" dirty="0">
                <a:solidFill>
                  <a:srgbClr val="FF0000"/>
                </a:solidFill>
                <a:latin typeface="Helvetica" panose="020B0604020202020204" pitchFamily="34" charset="0"/>
                <a:cs typeface="Helvetica" panose="020B0604020202020204" pitchFamily="34" charset="0"/>
              </a:rPr>
              <a:t>works</a:t>
            </a:r>
            <a:r>
              <a:rPr lang="en-US" sz="2400" dirty="0">
                <a:latin typeface="Helvetica" panose="020B0604020202020204" pitchFamily="34" charset="0"/>
                <a:cs typeface="Helvetica" panose="020B0604020202020204" pitchFamily="34" charset="0"/>
              </a:rPr>
              <a:t> </a:t>
            </a:r>
            <a:r>
              <a:rPr lang="en-US" sz="2400" dirty="0">
                <a:solidFill>
                  <a:srgbClr val="FF0000"/>
                </a:solidFill>
                <a:latin typeface="Helvetica" panose="020B0604020202020204" pitchFamily="34" charset="0"/>
                <a:cs typeface="Helvetica" panose="020B0604020202020204" pitchFamily="34" charset="0"/>
              </a:rPr>
              <a:t>well</a:t>
            </a:r>
            <a:r>
              <a:rPr lang="en-US" sz="2400" dirty="0">
                <a:latin typeface="Helvetica" panose="020B0604020202020204" pitchFamily="34" charset="0"/>
                <a:cs typeface="Helvetica" panose="020B0604020202020204" pitchFamily="34" charset="0"/>
              </a:rPr>
              <a:t> with Mac and iPhone browsers.</a:t>
            </a:r>
          </a:p>
          <a:p>
            <a:endParaRPr lang="en-US" dirty="0"/>
          </a:p>
        </p:txBody>
      </p:sp>
    </p:spTree>
    <p:extLst>
      <p:ext uri="{BB962C8B-B14F-4D97-AF65-F5344CB8AC3E}">
        <p14:creationId xmlns:p14="http://schemas.microsoft.com/office/powerpoint/2010/main" val="4006467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862507F-AEB2-4C4C-B9A1-CBD00BFB482D}"/>
              </a:ext>
            </a:extLst>
          </p:cNvPr>
          <p:cNvSpPr>
            <a:spLocks noGrp="1"/>
          </p:cNvSpPr>
          <p:nvPr>
            <p:ph type="ctrTitle"/>
          </p:nvPr>
        </p:nvSpPr>
        <p:spPr>
          <a:xfrm>
            <a:off x="2863688" y="1219646"/>
            <a:ext cx="7607300" cy="554037"/>
          </a:xfrm>
        </p:spPr>
        <p:txBody>
          <a:bodyPr>
            <a:normAutofit fontScale="90000"/>
          </a:bodyPr>
          <a:lstStyle/>
          <a:p>
            <a:r>
              <a:rPr lang="en-US" sz="4400" dirty="0"/>
              <a:t>Hey, where is the feature…?</a:t>
            </a:r>
            <a:br>
              <a:rPr lang="en-US" dirty="0"/>
            </a:br>
            <a:endParaRPr lang="en-US" dirty="0"/>
          </a:p>
        </p:txBody>
      </p:sp>
      <p:pic>
        <p:nvPicPr>
          <p:cNvPr id="4" name="Picture 3" descr="green rectangle with text Feedback" title="feedback">
            <a:extLst>
              <a:ext uri="{FF2B5EF4-FFF2-40B4-BE49-F238E27FC236}">
                <a16:creationId xmlns:a16="http://schemas.microsoft.com/office/drawing/2014/main" id="{E2BA7358-B1AB-4F97-BE4A-FF057AC91780}"/>
              </a:ext>
            </a:extLst>
          </p:cNvPr>
          <p:cNvPicPr>
            <a:picLocks noChangeAspect="1"/>
          </p:cNvPicPr>
          <p:nvPr/>
        </p:nvPicPr>
        <p:blipFill>
          <a:blip r:embed="rId2"/>
          <a:stretch>
            <a:fillRect/>
          </a:stretch>
        </p:blipFill>
        <p:spPr>
          <a:xfrm>
            <a:off x="256895" y="212652"/>
            <a:ext cx="2144352" cy="695850"/>
          </a:xfrm>
          <a:prstGeom prst="rect">
            <a:avLst/>
          </a:prstGeom>
        </p:spPr>
      </p:pic>
      <p:sp>
        <p:nvSpPr>
          <p:cNvPr id="5" name="TextBox 4">
            <a:extLst>
              <a:ext uri="{FF2B5EF4-FFF2-40B4-BE49-F238E27FC236}">
                <a16:creationId xmlns:a16="http://schemas.microsoft.com/office/drawing/2014/main" id="{ECAD170E-0918-4B26-9DB3-3906DED0DF63}"/>
              </a:ext>
            </a:extLst>
          </p:cNvPr>
          <p:cNvSpPr txBox="1"/>
          <p:nvPr/>
        </p:nvSpPr>
        <p:spPr>
          <a:xfrm>
            <a:off x="7060875" y="1573177"/>
            <a:ext cx="3984551" cy="1938992"/>
          </a:xfrm>
          <a:prstGeom prst="rect">
            <a:avLst/>
          </a:prstGeom>
          <a:noFill/>
        </p:spPr>
        <p:txBody>
          <a:bodyPr wrap="square" rtlCol="0">
            <a:spAutoFit/>
          </a:bodyPr>
          <a:lstStyle/>
          <a:p>
            <a:r>
              <a:rPr lang="en-US" sz="2400" dirty="0"/>
              <a:t>I suppose the Lab version does not show the definitive layout with all the options available, since some essential features are missing -Search history.</a:t>
            </a:r>
          </a:p>
        </p:txBody>
      </p:sp>
      <p:sp>
        <p:nvSpPr>
          <p:cNvPr id="6" name="TextBox 5">
            <a:extLst>
              <a:ext uri="{FF2B5EF4-FFF2-40B4-BE49-F238E27FC236}">
                <a16:creationId xmlns:a16="http://schemas.microsoft.com/office/drawing/2014/main" id="{D5A79BDB-0C92-4D97-A69B-57B62F03F237}"/>
              </a:ext>
            </a:extLst>
          </p:cNvPr>
          <p:cNvSpPr txBox="1"/>
          <p:nvPr/>
        </p:nvSpPr>
        <p:spPr>
          <a:xfrm>
            <a:off x="3028588" y="3928418"/>
            <a:ext cx="6200492" cy="830997"/>
          </a:xfrm>
          <a:prstGeom prst="rect">
            <a:avLst/>
          </a:prstGeom>
          <a:noFill/>
        </p:spPr>
        <p:txBody>
          <a:bodyPr wrap="square" rtlCol="0">
            <a:spAutoFit/>
          </a:bodyPr>
          <a:lstStyle/>
          <a:p>
            <a:r>
              <a:rPr lang="en-US" sz="2400" dirty="0"/>
              <a:t>How will Advanced Search be accessed in the new interface? </a:t>
            </a:r>
          </a:p>
        </p:txBody>
      </p:sp>
      <p:sp>
        <p:nvSpPr>
          <p:cNvPr id="7" name="TextBox 6">
            <a:extLst>
              <a:ext uri="{FF2B5EF4-FFF2-40B4-BE49-F238E27FC236}">
                <a16:creationId xmlns:a16="http://schemas.microsoft.com/office/drawing/2014/main" id="{574A0D27-BA6C-469A-8E20-C3A24F35B9F8}"/>
              </a:ext>
            </a:extLst>
          </p:cNvPr>
          <p:cNvSpPr txBox="1"/>
          <p:nvPr/>
        </p:nvSpPr>
        <p:spPr>
          <a:xfrm>
            <a:off x="1329071" y="1557117"/>
            <a:ext cx="4944729" cy="1569660"/>
          </a:xfrm>
          <a:prstGeom prst="rect">
            <a:avLst/>
          </a:prstGeom>
          <a:noFill/>
        </p:spPr>
        <p:txBody>
          <a:bodyPr wrap="square" rtlCol="0">
            <a:spAutoFit/>
          </a:bodyPr>
          <a:lstStyle/>
          <a:p>
            <a:r>
              <a:rPr lang="en-US" sz="2400" dirty="0"/>
              <a:t>I use the history of my queries (advanced search) to combine queries I cannot find this function on the test platform.</a:t>
            </a:r>
          </a:p>
        </p:txBody>
      </p:sp>
      <p:sp>
        <p:nvSpPr>
          <p:cNvPr id="2" name="TextBox 1">
            <a:extLst>
              <a:ext uri="{FF2B5EF4-FFF2-40B4-BE49-F238E27FC236}">
                <a16:creationId xmlns:a16="http://schemas.microsoft.com/office/drawing/2014/main" id="{F7CCBF9C-3841-4334-8DCA-E25F23E74342}"/>
              </a:ext>
            </a:extLst>
          </p:cNvPr>
          <p:cNvSpPr txBox="1"/>
          <p:nvPr/>
        </p:nvSpPr>
        <p:spPr>
          <a:xfrm>
            <a:off x="1539128" y="3313727"/>
            <a:ext cx="5263116" cy="461665"/>
          </a:xfrm>
          <a:prstGeom prst="rect">
            <a:avLst/>
          </a:prstGeom>
          <a:noFill/>
        </p:spPr>
        <p:txBody>
          <a:bodyPr wrap="square" rtlCol="0">
            <a:spAutoFit/>
          </a:bodyPr>
          <a:lstStyle/>
          <a:p>
            <a:r>
              <a:rPr lang="en-US" sz="2400" dirty="0"/>
              <a:t>We need advanced searching!</a:t>
            </a:r>
            <a:endParaRPr lang="en-US" dirty="0"/>
          </a:p>
        </p:txBody>
      </p:sp>
      <p:sp>
        <p:nvSpPr>
          <p:cNvPr id="3" name="TextBox 2">
            <a:extLst>
              <a:ext uri="{FF2B5EF4-FFF2-40B4-BE49-F238E27FC236}">
                <a16:creationId xmlns:a16="http://schemas.microsoft.com/office/drawing/2014/main" id="{777F3D73-1E5A-413C-B8F3-10B5BBC0FBC1}"/>
              </a:ext>
            </a:extLst>
          </p:cNvPr>
          <p:cNvSpPr txBox="1"/>
          <p:nvPr/>
        </p:nvSpPr>
        <p:spPr>
          <a:xfrm>
            <a:off x="6802244" y="4821076"/>
            <a:ext cx="4243182" cy="1077218"/>
          </a:xfrm>
          <a:prstGeom prst="rect">
            <a:avLst/>
          </a:prstGeom>
          <a:noFill/>
        </p:spPr>
        <p:txBody>
          <a:bodyPr wrap="square" rtlCol="0">
            <a:spAutoFit/>
          </a:bodyPr>
          <a:lstStyle/>
          <a:p>
            <a:r>
              <a:rPr lang="en-US" sz="3200" dirty="0">
                <a:solidFill>
                  <a:srgbClr val="FF0000"/>
                </a:solidFill>
              </a:rPr>
              <a:t>We are listening and </a:t>
            </a:r>
          </a:p>
          <a:p>
            <a:r>
              <a:rPr lang="en-US" sz="3200" dirty="0">
                <a:solidFill>
                  <a:srgbClr val="FF0000"/>
                </a:solidFill>
              </a:rPr>
              <a:t>we are working on it!</a:t>
            </a:r>
          </a:p>
        </p:txBody>
      </p:sp>
    </p:spTree>
    <p:extLst>
      <p:ext uri="{BB962C8B-B14F-4D97-AF65-F5344CB8AC3E}">
        <p14:creationId xmlns:p14="http://schemas.microsoft.com/office/powerpoint/2010/main" val="2923109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8F07-FE18-4236-B776-227AFD66ED50}"/>
              </a:ext>
            </a:extLst>
          </p:cNvPr>
          <p:cNvSpPr>
            <a:spLocks noGrp="1"/>
          </p:cNvSpPr>
          <p:nvPr>
            <p:ph type="title"/>
          </p:nvPr>
        </p:nvSpPr>
        <p:spPr>
          <a:xfrm>
            <a:off x="168366" y="345715"/>
            <a:ext cx="10515600" cy="582226"/>
          </a:xfrm>
        </p:spPr>
        <p:txBody>
          <a:bodyPr>
            <a:normAutofit fontScale="90000"/>
          </a:bodyPr>
          <a:lstStyle/>
          <a:p>
            <a:r>
              <a:rPr lang="en-US"/>
              <a:t>PubMed 2.0 release roadmap and beyond</a:t>
            </a:r>
            <a:endParaRPr lang="en-US" dirty="0"/>
          </a:p>
        </p:txBody>
      </p:sp>
      <p:grpSp>
        <p:nvGrpSpPr>
          <p:cNvPr id="28" name="Group 27" descr="October 2017" title="October 2017">
            <a:extLst>
              <a:ext uri="{FF2B5EF4-FFF2-40B4-BE49-F238E27FC236}">
                <a16:creationId xmlns:a16="http://schemas.microsoft.com/office/drawing/2014/main" id="{CABEEFC9-F5B8-4091-8042-2A3FFB7B68B5}"/>
              </a:ext>
            </a:extLst>
          </p:cNvPr>
          <p:cNvGrpSpPr/>
          <p:nvPr/>
        </p:nvGrpSpPr>
        <p:grpSpPr>
          <a:xfrm>
            <a:off x="1796208" y="1158009"/>
            <a:ext cx="1069430" cy="2378408"/>
            <a:chOff x="2673433" y="335522"/>
            <a:chExt cx="1069430" cy="6125176"/>
          </a:xfrm>
        </p:grpSpPr>
        <p:cxnSp>
          <p:nvCxnSpPr>
            <p:cNvPr id="25" name="Straight Connector 24">
              <a:extLst>
                <a:ext uri="{FF2B5EF4-FFF2-40B4-BE49-F238E27FC236}">
                  <a16:creationId xmlns:a16="http://schemas.microsoft.com/office/drawing/2014/main" id="{9DF00640-B35B-47F6-951B-180A54BFF29A}"/>
                </a:ext>
              </a:extLst>
            </p:cNvPr>
            <p:cNvCxnSpPr>
              <a:cxnSpLocks/>
            </p:cNvCxnSpPr>
            <p:nvPr/>
          </p:nvCxnSpPr>
          <p:spPr>
            <a:xfrm>
              <a:off x="3171568" y="1299432"/>
              <a:ext cx="0" cy="516126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529B0DE8-D57E-47F5-844F-17B500326339}"/>
                </a:ext>
              </a:extLst>
            </p:cNvPr>
            <p:cNvSpPr txBox="1"/>
            <p:nvPr/>
          </p:nvSpPr>
          <p:spPr>
            <a:xfrm>
              <a:off x="2673433" y="335522"/>
              <a:ext cx="1069430" cy="951150"/>
            </a:xfrm>
            <a:prstGeom prst="rect">
              <a:avLst/>
            </a:prstGeom>
            <a:noFill/>
          </p:spPr>
          <p:txBody>
            <a:bodyPr wrap="square" rtlCol="0">
              <a:spAutoFit/>
            </a:bodyPr>
            <a:lstStyle/>
            <a:p>
              <a:r>
                <a:rPr lang="en-US" dirty="0"/>
                <a:t>Oct 2017</a:t>
              </a:r>
            </a:p>
          </p:txBody>
        </p:sp>
      </p:grpSp>
      <p:sp>
        <p:nvSpPr>
          <p:cNvPr id="10" name="Arrow: Up 9" descr="blue arrow pointing up" title="blue arrow">
            <a:extLst>
              <a:ext uri="{FF2B5EF4-FFF2-40B4-BE49-F238E27FC236}">
                <a16:creationId xmlns:a16="http://schemas.microsoft.com/office/drawing/2014/main" id="{50BFD261-6E57-4F9C-855C-C0B64623B496}"/>
              </a:ext>
            </a:extLst>
          </p:cNvPr>
          <p:cNvSpPr/>
          <p:nvPr/>
        </p:nvSpPr>
        <p:spPr>
          <a:xfrm>
            <a:off x="8738455" y="3673232"/>
            <a:ext cx="617173" cy="87368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descr="March 2018" title="March 2018">
            <a:extLst>
              <a:ext uri="{FF2B5EF4-FFF2-40B4-BE49-F238E27FC236}">
                <a16:creationId xmlns:a16="http://schemas.microsoft.com/office/drawing/2014/main" id="{CEB3FCD2-E015-4C86-A4E1-39C20BCC78E1}"/>
              </a:ext>
            </a:extLst>
          </p:cNvPr>
          <p:cNvGrpSpPr/>
          <p:nvPr/>
        </p:nvGrpSpPr>
        <p:grpSpPr>
          <a:xfrm>
            <a:off x="5138330" y="1137261"/>
            <a:ext cx="1176993" cy="2399156"/>
            <a:chOff x="2700987" y="358953"/>
            <a:chExt cx="1176993" cy="6101745"/>
          </a:xfrm>
        </p:grpSpPr>
        <p:cxnSp>
          <p:nvCxnSpPr>
            <p:cNvPr id="30" name="Straight Connector 29">
              <a:extLst>
                <a:ext uri="{FF2B5EF4-FFF2-40B4-BE49-F238E27FC236}">
                  <a16:creationId xmlns:a16="http://schemas.microsoft.com/office/drawing/2014/main" id="{81C24988-3691-4F50-99FC-62706E2326B4}"/>
                </a:ext>
              </a:extLst>
            </p:cNvPr>
            <p:cNvCxnSpPr>
              <a:cxnSpLocks/>
            </p:cNvCxnSpPr>
            <p:nvPr/>
          </p:nvCxnSpPr>
          <p:spPr>
            <a:xfrm>
              <a:off x="3171568" y="1299432"/>
              <a:ext cx="0" cy="516126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B08D13CF-87DD-4D21-BBDD-A1E64F4979B8}"/>
                </a:ext>
              </a:extLst>
            </p:cNvPr>
            <p:cNvSpPr txBox="1"/>
            <p:nvPr/>
          </p:nvSpPr>
          <p:spPr>
            <a:xfrm>
              <a:off x="2700987" y="358953"/>
              <a:ext cx="1176993" cy="939318"/>
            </a:xfrm>
            <a:prstGeom prst="rect">
              <a:avLst/>
            </a:prstGeom>
            <a:noFill/>
          </p:spPr>
          <p:txBody>
            <a:bodyPr wrap="square" rtlCol="0">
              <a:spAutoFit/>
            </a:bodyPr>
            <a:lstStyle/>
            <a:p>
              <a:r>
                <a:rPr lang="en-US" dirty="0"/>
                <a:t>Mar 2018</a:t>
              </a:r>
            </a:p>
          </p:txBody>
        </p:sp>
      </p:grpSp>
      <p:grpSp>
        <p:nvGrpSpPr>
          <p:cNvPr id="35" name="Group 34" descr="June 2018" title="June 2018">
            <a:extLst>
              <a:ext uri="{FF2B5EF4-FFF2-40B4-BE49-F238E27FC236}">
                <a16:creationId xmlns:a16="http://schemas.microsoft.com/office/drawing/2014/main" id="{A5E467C5-2AA2-4FFB-A391-10C23367CC73}"/>
              </a:ext>
            </a:extLst>
          </p:cNvPr>
          <p:cNvGrpSpPr/>
          <p:nvPr/>
        </p:nvGrpSpPr>
        <p:grpSpPr>
          <a:xfrm>
            <a:off x="6741152" y="1141193"/>
            <a:ext cx="1140452" cy="2395224"/>
            <a:chOff x="2587977" y="220062"/>
            <a:chExt cx="1140452" cy="6240636"/>
          </a:xfrm>
        </p:grpSpPr>
        <p:cxnSp>
          <p:nvCxnSpPr>
            <p:cNvPr id="36" name="Straight Connector 35">
              <a:extLst>
                <a:ext uri="{FF2B5EF4-FFF2-40B4-BE49-F238E27FC236}">
                  <a16:creationId xmlns:a16="http://schemas.microsoft.com/office/drawing/2014/main" id="{CE61DE6A-9897-42BB-A6BB-B29D05ED0E83}"/>
                </a:ext>
              </a:extLst>
            </p:cNvPr>
            <p:cNvCxnSpPr>
              <a:cxnSpLocks/>
            </p:cNvCxnSpPr>
            <p:nvPr/>
          </p:nvCxnSpPr>
          <p:spPr>
            <a:xfrm>
              <a:off x="3171568" y="1299432"/>
              <a:ext cx="0" cy="516126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37" name="TextBox 36">
              <a:extLst>
                <a:ext uri="{FF2B5EF4-FFF2-40B4-BE49-F238E27FC236}">
                  <a16:creationId xmlns:a16="http://schemas.microsoft.com/office/drawing/2014/main" id="{E5EAE7F8-5995-4A94-8CE0-248C81710A7D}"/>
                </a:ext>
              </a:extLst>
            </p:cNvPr>
            <p:cNvSpPr txBox="1"/>
            <p:nvPr/>
          </p:nvSpPr>
          <p:spPr>
            <a:xfrm>
              <a:off x="2587977" y="220062"/>
              <a:ext cx="1140452" cy="962276"/>
            </a:xfrm>
            <a:prstGeom prst="rect">
              <a:avLst/>
            </a:prstGeom>
            <a:noFill/>
          </p:spPr>
          <p:txBody>
            <a:bodyPr wrap="square" rtlCol="0">
              <a:spAutoFit/>
            </a:bodyPr>
            <a:lstStyle/>
            <a:p>
              <a:r>
                <a:rPr lang="en-US" dirty="0"/>
                <a:t>June 2018</a:t>
              </a:r>
            </a:p>
          </p:txBody>
        </p:sp>
      </p:grpSp>
      <p:grpSp>
        <p:nvGrpSpPr>
          <p:cNvPr id="38" name="Group 37" descr="december 2018" title="december 2018">
            <a:extLst>
              <a:ext uri="{FF2B5EF4-FFF2-40B4-BE49-F238E27FC236}">
                <a16:creationId xmlns:a16="http://schemas.microsoft.com/office/drawing/2014/main" id="{D0CC4475-6614-415A-89AF-4A25B99AF38B}"/>
              </a:ext>
            </a:extLst>
          </p:cNvPr>
          <p:cNvGrpSpPr/>
          <p:nvPr/>
        </p:nvGrpSpPr>
        <p:grpSpPr>
          <a:xfrm>
            <a:off x="8588015" y="1169026"/>
            <a:ext cx="1075233" cy="2367391"/>
            <a:chOff x="2709550" y="350196"/>
            <a:chExt cx="1075233" cy="6110502"/>
          </a:xfrm>
        </p:grpSpPr>
        <p:cxnSp>
          <p:nvCxnSpPr>
            <p:cNvPr id="39" name="Straight Connector 38">
              <a:extLst>
                <a:ext uri="{FF2B5EF4-FFF2-40B4-BE49-F238E27FC236}">
                  <a16:creationId xmlns:a16="http://schemas.microsoft.com/office/drawing/2014/main" id="{15B6110D-E1E6-4DFB-A84D-ECD6814F0AD7}"/>
                </a:ext>
              </a:extLst>
            </p:cNvPr>
            <p:cNvCxnSpPr>
              <a:cxnSpLocks/>
            </p:cNvCxnSpPr>
            <p:nvPr/>
          </p:nvCxnSpPr>
          <p:spPr>
            <a:xfrm>
              <a:off x="3171568" y="1299432"/>
              <a:ext cx="0" cy="5161266"/>
            </a:xfrm>
            <a:prstGeom prst="line">
              <a:avLst/>
            </a:prstGeom>
            <a:ln w="57150"/>
          </p:spPr>
          <p:style>
            <a:lnRef idx="1">
              <a:schemeClr val="accent2"/>
            </a:lnRef>
            <a:fillRef idx="0">
              <a:schemeClr val="accent2"/>
            </a:fillRef>
            <a:effectRef idx="0">
              <a:schemeClr val="accent2"/>
            </a:effectRef>
            <a:fontRef idx="minor">
              <a:schemeClr val="tx1"/>
            </a:fontRef>
          </p:style>
        </p:cxnSp>
        <p:sp>
          <p:nvSpPr>
            <p:cNvPr id="40" name="TextBox 39">
              <a:extLst>
                <a:ext uri="{FF2B5EF4-FFF2-40B4-BE49-F238E27FC236}">
                  <a16:creationId xmlns:a16="http://schemas.microsoft.com/office/drawing/2014/main" id="{444C31D8-F3CD-4C31-80BC-BAC40C123D52}"/>
                </a:ext>
              </a:extLst>
            </p:cNvPr>
            <p:cNvSpPr txBox="1"/>
            <p:nvPr/>
          </p:nvSpPr>
          <p:spPr>
            <a:xfrm>
              <a:off x="2709550" y="350196"/>
              <a:ext cx="1075233" cy="953287"/>
            </a:xfrm>
            <a:prstGeom prst="rect">
              <a:avLst/>
            </a:prstGeom>
            <a:noFill/>
          </p:spPr>
          <p:txBody>
            <a:bodyPr wrap="square" rtlCol="0">
              <a:spAutoFit/>
            </a:bodyPr>
            <a:lstStyle/>
            <a:p>
              <a:r>
                <a:rPr lang="en-US" dirty="0"/>
                <a:t>Dec 2018</a:t>
              </a:r>
            </a:p>
          </p:txBody>
        </p:sp>
      </p:grpSp>
      <p:graphicFrame>
        <p:nvGraphicFramePr>
          <p:cNvPr id="13" name="Diagram 12" descr="pubmed 2.0 timeline:&#10;pubmed labs, gather feedback from labs users, 18F engagement phase 1, 18F engagement phase 2, apply designs, transition" title="pubmed 2.0 timeline">
            <a:extLst>
              <a:ext uri="{FF2B5EF4-FFF2-40B4-BE49-F238E27FC236}">
                <a16:creationId xmlns:a16="http://schemas.microsoft.com/office/drawing/2014/main" id="{01822151-DDA2-40E2-AE1B-B376DE5BA480}"/>
              </a:ext>
            </a:extLst>
          </p:cNvPr>
          <p:cNvGraphicFramePr/>
          <p:nvPr>
            <p:extLst>
              <p:ext uri="{D42A27DB-BD31-4B8C-83A1-F6EECF244321}">
                <p14:modId xmlns:p14="http://schemas.microsoft.com/office/powerpoint/2010/main" val="3583361161"/>
              </p:ext>
            </p:extLst>
          </p:nvPr>
        </p:nvGraphicFramePr>
        <p:xfrm>
          <a:off x="168366" y="2230769"/>
          <a:ext cx="11504632" cy="1442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A908380E-8046-41B4-881C-AF4FD98EAD14}"/>
              </a:ext>
            </a:extLst>
          </p:cNvPr>
          <p:cNvSpPr txBox="1"/>
          <p:nvPr/>
        </p:nvSpPr>
        <p:spPr>
          <a:xfrm>
            <a:off x="8232031" y="4658745"/>
            <a:ext cx="1782301" cy="400110"/>
          </a:xfrm>
          <a:prstGeom prst="rect">
            <a:avLst/>
          </a:prstGeom>
          <a:noFill/>
        </p:spPr>
        <p:txBody>
          <a:bodyPr wrap="square" rtlCol="0">
            <a:spAutoFit/>
          </a:bodyPr>
          <a:lstStyle/>
          <a:p>
            <a:r>
              <a:rPr lang="en-US" sz="2000" b="1" dirty="0"/>
              <a:t>Public release</a:t>
            </a:r>
          </a:p>
        </p:txBody>
      </p:sp>
      <p:sp>
        <p:nvSpPr>
          <p:cNvPr id="12" name="TextBox 11">
            <a:extLst>
              <a:ext uri="{FF2B5EF4-FFF2-40B4-BE49-F238E27FC236}">
                <a16:creationId xmlns:a16="http://schemas.microsoft.com/office/drawing/2014/main" id="{B9393ED6-BCFA-3045-84F3-369E59FC1A08}"/>
              </a:ext>
            </a:extLst>
          </p:cNvPr>
          <p:cNvSpPr txBox="1"/>
          <p:nvPr/>
        </p:nvSpPr>
        <p:spPr>
          <a:xfrm>
            <a:off x="1652530" y="4120311"/>
            <a:ext cx="5672213" cy="707886"/>
          </a:xfrm>
          <a:prstGeom prst="rect">
            <a:avLst/>
          </a:prstGeom>
          <a:noFill/>
        </p:spPr>
        <p:txBody>
          <a:bodyPr wrap="square" rtlCol="0">
            <a:spAutoFit/>
          </a:bodyPr>
          <a:lstStyle/>
          <a:p>
            <a:r>
              <a:rPr lang="en-US" sz="2000" b="1" dirty="0"/>
              <a:t>By the end of 2018, we will release a version of PubMed 2.0 that will satisfy 90% of user needs. </a:t>
            </a:r>
          </a:p>
        </p:txBody>
      </p:sp>
    </p:spTree>
    <p:extLst>
      <p:ext uri="{BB962C8B-B14F-4D97-AF65-F5344CB8AC3E}">
        <p14:creationId xmlns:p14="http://schemas.microsoft.com/office/powerpoint/2010/main" val="2311135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B39B9-B7D9-42AC-A2B7-0FBB3196ADB1}"/>
              </a:ext>
            </a:extLst>
          </p:cNvPr>
          <p:cNvSpPr>
            <a:spLocks noGrp="1"/>
          </p:cNvSpPr>
          <p:nvPr>
            <p:ph type="title"/>
          </p:nvPr>
        </p:nvSpPr>
        <p:spPr>
          <a:xfrm>
            <a:off x="1252918" y="1152525"/>
            <a:ext cx="10515600" cy="1325563"/>
          </a:xfrm>
        </p:spPr>
        <p:txBody>
          <a:bodyPr/>
          <a:lstStyle/>
          <a:p>
            <a:r>
              <a:rPr lang="en-US" dirty="0"/>
              <a:t>Redesigned NLM homepage</a:t>
            </a:r>
          </a:p>
        </p:txBody>
      </p:sp>
      <p:pic>
        <p:nvPicPr>
          <p:cNvPr id="4" name="Picture 3" descr="newly launched, updated NLM homepage" title="NLM homepage">
            <a:extLst>
              <a:ext uri="{FF2B5EF4-FFF2-40B4-BE49-F238E27FC236}">
                <a16:creationId xmlns:a16="http://schemas.microsoft.com/office/drawing/2014/main" id="{4FF04ACD-3652-4CB4-AFAE-43985BDF8A32}"/>
              </a:ext>
            </a:extLst>
          </p:cNvPr>
          <p:cNvPicPr>
            <a:picLocks noChangeAspect="1"/>
          </p:cNvPicPr>
          <p:nvPr/>
        </p:nvPicPr>
        <p:blipFill>
          <a:blip r:embed="rId2"/>
          <a:stretch>
            <a:fillRect/>
          </a:stretch>
        </p:blipFill>
        <p:spPr>
          <a:xfrm>
            <a:off x="1227518" y="217170"/>
            <a:ext cx="9562401" cy="6384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216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D6372F-44FB-411C-9E4B-2C2370100B1B}"/>
              </a:ext>
            </a:extLst>
          </p:cNvPr>
          <p:cNvSpPr>
            <a:spLocks noGrp="1"/>
          </p:cNvSpPr>
          <p:nvPr>
            <p:ph type="title"/>
          </p:nvPr>
        </p:nvSpPr>
        <p:spPr>
          <a:xfrm>
            <a:off x="952500" y="4050596"/>
            <a:ext cx="10515600" cy="1325563"/>
          </a:xfrm>
        </p:spPr>
        <p:txBody>
          <a:bodyPr/>
          <a:lstStyle/>
          <a:p>
            <a:r>
              <a:rPr lang="en-US" dirty="0"/>
              <a:t>PubMed Health will be discontinued on October 31, 2018</a:t>
            </a:r>
          </a:p>
        </p:txBody>
      </p:sp>
      <p:sp>
        <p:nvSpPr>
          <p:cNvPr id="6" name="Content Placeholder 5">
            <a:extLst>
              <a:ext uri="{FF2B5EF4-FFF2-40B4-BE49-F238E27FC236}">
                <a16:creationId xmlns:a16="http://schemas.microsoft.com/office/drawing/2014/main" id="{055AA8AC-4735-475B-B4A6-987752A132CA}"/>
              </a:ext>
            </a:extLst>
          </p:cNvPr>
          <p:cNvSpPr>
            <a:spLocks noGrp="1"/>
          </p:cNvSpPr>
          <p:nvPr>
            <p:ph sz="half" idx="1"/>
          </p:nvPr>
        </p:nvSpPr>
        <p:spPr/>
        <p:txBody>
          <a:bodyPr/>
          <a:lstStyle/>
          <a:p>
            <a:endParaRPr lang="en-US"/>
          </a:p>
        </p:txBody>
      </p:sp>
      <p:pic>
        <p:nvPicPr>
          <p:cNvPr id="4" name="Picture 3" descr="Screen shot of the NLM Technical bulletin article titled NLM to discontinue PubMed Health on October 31, 2018" title="NLM to discontinue PubMed Health">
            <a:extLst>
              <a:ext uri="{FF2B5EF4-FFF2-40B4-BE49-F238E27FC236}">
                <a16:creationId xmlns:a16="http://schemas.microsoft.com/office/drawing/2014/main" id="{E3D3641C-1303-4157-AA3A-617BD3B2ABD7}"/>
              </a:ext>
            </a:extLst>
          </p:cNvPr>
          <p:cNvPicPr>
            <a:picLocks noChangeAspect="1"/>
          </p:cNvPicPr>
          <p:nvPr/>
        </p:nvPicPr>
        <p:blipFill>
          <a:blip r:embed="rId2"/>
          <a:stretch>
            <a:fillRect/>
          </a:stretch>
        </p:blipFill>
        <p:spPr>
          <a:xfrm>
            <a:off x="278490" y="195077"/>
            <a:ext cx="7976162" cy="5794740"/>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DDFA8E28-81AA-43E5-9F47-040018C5CCB5}"/>
              </a:ext>
            </a:extLst>
          </p:cNvPr>
          <p:cNvSpPr>
            <a:spLocks noGrp="1"/>
          </p:cNvSpPr>
          <p:nvPr>
            <p:ph sz="half" idx="2"/>
          </p:nvPr>
        </p:nvSpPr>
        <p:spPr>
          <a:xfrm>
            <a:off x="5680710" y="2091690"/>
            <a:ext cx="6232800" cy="3917812"/>
          </a:xfrm>
          <a:solidFill>
            <a:schemeClr val="accent4">
              <a:lumMod val="40000"/>
              <a:lumOff val="60000"/>
            </a:schemeClr>
          </a:solidFill>
        </p:spPr>
        <p:txBody>
          <a:bodyPr/>
          <a:lstStyle/>
          <a:p>
            <a:r>
              <a:rPr lang="en-US" dirty="0"/>
              <a:t>Systematic reviews remain in Bookshelf and MEDLINE and searchable in PubMed</a:t>
            </a:r>
          </a:p>
          <a:p>
            <a:r>
              <a:rPr lang="en-US" dirty="0"/>
              <a:t>We will be enhancing systematic review searching (see PubMed Labs above)</a:t>
            </a:r>
          </a:p>
          <a:p>
            <a:r>
              <a:rPr lang="en-US" dirty="0"/>
              <a:t>MedlinePlus providing information for patients, families, etc</a:t>
            </a:r>
          </a:p>
          <a:p>
            <a:endParaRPr lang="en-US" dirty="0"/>
          </a:p>
          <a:p>
            <a:endParaRPr lang="en-US" dirty="0"/>
          </a:p>
          <a:p>
            <a:pPr marL="0" indent="0">
              <a:buNone/>
            </a:pPr>
            <a:endParaRPr lang="en-US" dirty="0"/>
          </a:p>
          <a:p>
            <a:pPr marL="0" indent="0">
              <a:buNone/>
            </a:pPr>
            <a:endParaRPr lang="en-US" dirty="0">
              <a:highlight>
                <a:srgbClr val="C0C0C0"/>
              </a:highlight>
            </a:endParaRPr>
          </a:p>
        </p:txBody>
      </p:sp>
    </p:spTree>
    <p:extLst>
      <p:ext uri="{BB962C8B-B14F-4D97-AF65-F5344CB8AC3E}">
        <p14:creationId xmlns:p14="http://schemas.microsoft.com/office/powerpoint/2010/main" val="3816817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1CC1-521F-4B88-90BF-EACF0B157778}"/>
              </a:ext>
            </a:extLst>
          </p:cNvPr>
          <p:cNvSpPr>
            <a:spLocks noGrp="1"/>
          </p:cNvSpPr>
          <p:nvPr>
            <p:ph type="title"/>
          </p:nvPr>
        </p:nvSpPr>
        <p:spPr>
          <a:xfrm>
            <a:off x="838200" y="365125"/>
            <a:ext cx="3200400" cy="1325563"/>
          </a:xfrm>
        </p:spPr>
        <p:txBody>
          <a:bodyPr>
            <a:normAutofit/>
          </a:bodyPr>
          <a:lstStyle/>
          <a:p>
            <a:r>
              <a:rPr lang="en-US" sz="3200"/>
              <a:t>MedlinePlus Lab Test Information</a:t>
            </a:r>
          </a:p>
        </p:txBody>
      </p:sp>
      <p:sp>
        <p:nvSpPr>
          <p:cNvPr id="5" name="Content Placeholder 4">
            <a:extLst>
              <a:ext uri="{FF2B5EF4-FFF2-40B4-BE49-F238E27FC236}">
                <a16:creationId xmlns:a16="http://schemas.microsoft.com/office/drawing/2014/main" id="{6DB0EC2F-E813-4C46-9E35-ACF2DC8EE427}"/>
              </a:ext>
            </a:extLst>
          </p:cNvPr>
          <p:cNvSpPr>
            <a:spLocks noGrp="1"/>
          </p:cNvSpPr>
          <p:nvPr>
            <p:ph idx="1"/>
          </p:nvPr>
        </p:nvSpPr>
        <p:spPr>
          <a:xfrm>
            <a:off x="838200" y="1825625"/>
            <a:ext cx="3754119" cy="4351338"/>
          </a:xfrm>
        </p:spPr>
        <p:txBody>
          <a:bodyPr>
            <a:normAutofit/>
          </a:bodyPr>
          <a:lstStyle/>
          <a:p>
            <a:r>
              <a:rPr lang="en-US" sz="2000" dirty="0"/>
              <a:t>Gap identified in Connect and search requests</a:t>
            </a:r>
          </a:p>
          <a:p>
            <a:r>
              <a:rPr lang="en-US" sz="2000" dirty="0"/>
              <a:t>Currently 62, eventually ~100</a:t>
            </a:r>
          </a:p>
          <a:p>
            <a:r>
              <a:rPr lang="en-US" sz="2000" dirty="0"/>
              <a:t>Health writers, NIH and other authoritative information</a:t>
            </a:r>
          </a:p>
          <a:p>
            <a:r>
              <a:rPr lang="en-US" sz="2000" dirty="0"/>
              <a:t>Consistent structure</a:t>
            </a:r>
          </a:p>
          <a:p>
            <a:r>
              <a:rPr lang="en-US" sz="2000" dirty="0"/>
              <a:t>References to sources</a:t>
            </a:r>
          </a:p>
          <a:p>
            <a:endParaRPr lang="en-US" sz="2000" dirty="0"/>
          </a:p>
        </p:txBody>
      </p:sp>
      <p:pic>
        <p:nvPicPr>
          <p:cNvPr id="3" name="Picture 2" descr="screen shot of MedlinePlus Lab test information" title="MedlinePlus Lab test information">
            <a:extLst>
              <a:ext uri="{FF2B5EF4-FFF2-40B4-BE49-F238E27FC236}">
                <a16:creationId xmlns:a16="http://schemas.microsoft.com/office/drawing/2014/main" id="{401E7E7F-D457-49D3-AC2E-169D9C099627}"/>
              </a:ext>
            </a:extLst>
          </p:cNvPr>
          <p:cNvPicPr>
            <a:picLocks noChangeAspect="1"/>
          </p:cNvPicPr>
          <p:nvPr/>
        </p:nvPicPr>
        <p:blipFill rotWithShape="1">
          <a:blip r:embed="rId2"/>
          <a:srcRect l="55" r="1" b="1"/>
          <a:stretch/>
        </p:blipFill>
        <p:spPr>
          <a:xfrm>
            <a:off x="5603706" y="1258529"/>
            <a:ext cx="5638853" cy="4330205"/>
          </a:xfrm>
          <a:prstGeom prst="rect">
            <a:avLst/>
          </a:prstGeom>
        </p:spPr>
      </p:pic>
      <p:sp>
        <p:nvSpPr>
          <p:cNvPr id="4" name="Arrow: Left 3" descr="red arrow" title="red arrow">
            <a:extLst>
              <a:ext uri="{FF2B5EF4-FFF2-40B4-BE49-F238E27FC236}">
                <a16:creationId xmlns:a16="http://schemas.microsoft.com/office/drawing/2014/main" id="{1679244C-D214-43CE-A92E-4697A9F65E68}"/>
              </a:ext>
            </a:extLst>
          </p:cNvPr>
          <p:cNvSpPr/>
          <p:nvPr/>
        </p:nvSpPr>
        <p:spPr>
          <a:xfrm rot="14127027">
            <a:off x="4775912" y="3426343"/>
            <a:ext cx="1965434" cy="58167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1391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0A3D8-79C4-4363-B828-F8B2A597E54B}"/>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6000" dirty="0"/>
              <a:t>MedlinePlus Lab Tests</a:t>
            </a:r>
          </a:p>
        </p:txBody>
      </p:sp>
      <p:pic>
        <p:nvPicPr>
          <p:cNvPr id="1028" name="Picture 4" descr="screen shot of medlineplus lab test hematocrit test" title="screen shot of medlineplus lab test hematocrit test">
            <a:extLst>
              <a:ext uri="{FF2B5EF4-FFF2-40B4-BE49-F238E27FC236}">
                <a16:creationId xmlns:a16="http://schemas.microsoft.com/office/drawing/2014/main" id="{54DF28EC-47DF-4B60-B71F-5AB3C0045F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32" y="594338"/>
            <a:ext cx="5458813" cy="34390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creen shot of medlineplus lab test hematocrit test references&#10;" title="screen shot of medlineplus lab test hematocrit test">
            <a:extLst>
              <a:ext uri="{FF2B5EF4-FFF2-40B4-BE49-F238E27FC236}">
                <a16:creationId xmlns:a16="http://schemas.microsoft.com/office/drawing/2014/main" id="{2125F379-EBFD-4417-9F3F-D40F2ECD7D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141"/>
          <a:stretch/>
        </p:blipFill>
        <p:spPr bwMode="auto">
          <a:xfrm>
            <a:off x="6333656" y="427627"/>
            <a:ext cx="5458816" cy="360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0124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5F3CE-C14C-45FC-B4A5-5C3D7D81C318}"/>
              </a:ext>
            </a:extLst>
          </p:cNvPr>
          <p:cNvSpPr>
            <a:spLocks noGrp="1"/>
          </p:cNvSpPr>
          <p:nvPr>
            <p:ph type="ctrTitle"/>
          </p:nvPr>
        </p:nvSpPr>
        <p:spPr/>
        <p:txBody>
          <a:bodyPr/>
          <a:lstStyle/>
          <a:p>
            <a:r>
              <a:rPr lang="en-US" dirty="0"/>
              <a:t>National Library of Medicine</a:t>
            </a:r>
          </a:p>
        </p:txBody>
      </p:sp>
      <p:pic>
        <p:nvPicPr>
          <p:cNvPr id="5" name="Content Placeholder 4" descr="photo of the front of the National Library of Medicine building" title="photo of the front of the National Library of Medicine building">
            <a:extLst>
              <a:ext uri="{FF2B5EF4-FFF2-40B4-BE49-F238E27FC236}">
                <a16:creationId xmlns:a16="http://schemas.microsoft.com/office/drawing/2014/main" id="{2FA0DABD-2DA1-476E-9F9B-80430BEC5C58}"/>
              </a:ext>
            </a:extLst>
          </p:cNvPr>
          <p:cNvPicPr>
            <a:picLocks noGrp="1" noChangeAspect="1"/>
          </p:cNvPicPr>
          <p:nvPr>
            <p:ph idx="4294967295"/>
          </p:nvPr>
        </p:nvPicPr>
        <p:blipFill rotWithShape="1">
          <a:blip r:embed="rId2"/>
          <a:srcRect t="20361" b="6824"/>
          <a:stretch/>
        </p:blipFill>
        <p:spPr>
          <a:xfrm>
            <a:off x="0" y="12700"/>
            <a:ext cx="12192000" cy="6858000"/>
          </a:xfrm>
          <a:prstGeom prst="rect">
            <a:avLst/>
          </a:prstGeom>
        </p:spPr>
      </p:pic>
    </p:spTree>
    <p:extLst>
      <p:ext uri="{BB962C8B-B14F-4D97-AF65-F5344CB8AC3E}">
        <p14:creationId xmlns:p14="http://schemas.microsoft.com/office/powerpoint/2010/main" val="1678276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E7E75-A6F9-4AB6-980A-92DCA5652654}"/>
              </a:ext>
            </a:extLst>
          </p:cNvPr>
          <p:cNvSpPr>
            <a:spLocks noGrp="1"/>
          </p:cNvSpPr>
          <p:nvPr>
            <p:ph type="title"/>
          </p:nvPr>
        </p:nvSpPr>
        <p:spPr>
          <a:xfrm>
            <a:off x="838200" y="1687487"/>
            <a:ext cx="10515600" cy="1325563"/>
          </a:xfrm>
        </p:spPr>
        <p:txBody>
          <a:bodyPr>
            <a:normAutofit fontScale="90000"/>
          </a:bodyPr>
          <a:lstStyle/>
          <a:p>
            <a:pPr algn="ctr"/>
            <a:br>
              <a:rPr lang="en-US" dirty="0"/>
            </a:br>
            <a:r>
              <a:rPr lang="en-US" dirty="0"/>
              <a:t> </a:t>
            </a:r>
            <a:br>
              <a:rPr lang="en-US" dirty="0"/>
            </a:br>
            <a:r>
              <a:rPr lang="en-US" dirty="0"/>
              <a:t>  </a:t>
            </a:r>
            <a:br>
              <a:rPr lang="en-US" dirty="0"/>
            </a:br>
            <a:endParaRPr lang="en-US" dirty="0"/>
          </a:p>
        </p:txBody>
      </p:sp>
      <p:pic>
        <p:nvPicPr>
          <p:cNvPr id="4" name="Picture 3" descr="Friends of the National library of Medicine annual conference June 13-14, 2018" title="Friends of the National library of Medicine annual conference">
            <a:extLst>
              <a:ext uri="{FF2B5EF4-FFF2-40B4-BE49-F238E27FC236}">
                <a16:creationId xmlns:a16="http://schemas.microsoft.com/office/drawing/2014/main" id="{5EAE066C-8CFD-41CD-AD99-F4A590DE2A5F}"/>
              </a:ext>
            </a:extLst>
          </p:cNvPr>
          <p:cNvPicPr>
            <a:picLocks noChangeAspect="1"/>
          </p:cNvPicPr>
          <p:nvPr/>
        </p:nvPicPr>
        <p:blipFill>
          <a:blip r:embed="rId3"/>
          <a:stretch>
            <a:fillRect/>
          </a:stretch>
        </p:blipFill>
        <p:spPr>
          <a:xfrm>
            <a:off x="669719" y="1060430"/>
            <a:ext cx="5366341" cy="425277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A664E9DD-7341-4F27-BC58-1E28C8E34A1D}"/>
              </a:ext>
            </a:extLst>
          </p:cNvPr>
          <p:cNvSpPr/>
          <p:nvPr/>
        </p:nvSpPr>
        <p:spPr>
          <a:xfrm>
            <a:off x="6538167" y="337717"/>
            <a:ext cx="4879014" cy="5940088"/>
          </a:xfrm>
          <a:prstGeom prst="rect">
            <a:avLst/>
          </a:prstGeom>
        </p:spPr>
        <p:txBody>
          <a:bodyPr wrap="square">
            <a:spAutoFit/>
          </a:bodyPr>
          <a:lstStyle/>
          <a:p>
            <a:r>
              <a:rPr lang="en-US" sz="2000" b="1" dirty="0">
                <a:solidFill>
                  <a:srgbClr val="323232"/>
                </a:solidFill>
                <a:effectLst>
                  <a:outerShdw blurRad="38100" dist="38100" dir="2700000" algn="tl">
                    <a:srgbClr val="000000">
                      <a:alpha val="43137"/>
                    </a:srgbClr>
                  </a:outerShdw>
                </a:effectLst>
              </a:rPr>
              <a:t>Key Speakers</a:t>
            </a:r>
          </a:p>
          <a:p>
            <a:endParaRPr lang="en-US" sz="2000" dirty="0">
              <a:solidFill>
                <a:srgbClr val="323232"/>
              </a:solidFill>
            </a:endParaRPr>
          </a:p>
          <a:p>
            <a:r>
              <a:rPr lang="en-US" sz="2000" dirty="0">
                <a:solidFill>
                  <a:srgbClr val="323232"/>
                </a:solidFill>
              </a:rPr>
              <a:t>Patti Brennan (National Library of Medicine) </a:t>
            </a:r>
          </a:p>
          <a:p>
            <a:r>
              <a:rPr lang="en-US" sz="2000" dirty="0">
                <a:solidFill>
                  <a:srgbClr val="323232"/>
                </a:solidFill>
              </a:rPr>
              <a:t>Brian D. </a:t>
            </a:r>
            <a:r>
              <a:rPr lang="en-US" sz="2000" dirty="0" err="1">
                <a:solidFill>
                  <a:srgbClr val="323232"/>
                </a:solidFill>
              </a:rPr>
              <a:t>Athey</a:t>
            </a:r>
            <a:r>
              <a:rPr lang="en-US" sz="2000" dirty="0">
                <a:solidFill>
                  <a:srgbClr val="323232"/>
                </a:solidFill>
              </a:rPr>
              <a:t> (University of Michigan) </a:t>
            </a:r>
          </a:p>
          <a:p>
            <a:r>
              <a:rPr lang="en-US" sz="2000" dirty="0">
                <a:solidFill>
                  <a:srgbClr val="323232"/>
                </a:solidFill>
              </a:rPr>
              <a:t>John Glaser (Cerner) </a:t>
            </a:r>
          </a:p>
          <a:p>
            <a:r>
              <a:rPr lang="en-US" sz="2000" dirty="0">
                <a:solidFill>
                  <a:srgbClr val="323232"/>
                </a:solidFill>
              </a:rPr>
              <a:t>Alexa McCray (Harvard) </a:t>
            </a:r>
          </a:p>
          <a:p>
            <a:r>
              <a:rPr lang="en-US" sz="2000" dirty="0">
                <a:solidFill>
                  <a:srgbClr val="323232"/>
                </a:solidFill>
              </a:rPr>
              <a:t>Rajni Samavedam (Booz Allen Hamilton) </a:t>
            </a:r>
          </a:p>
          <a:p>
            <a:r>
              <a:rPr lang="fr-FR" sz="2000" dirty="0">
                <a:solidFill>
                  <a:srgbClr val="323232"/>
                </a:solidFill>
              </a:rPr>
              <a:t>Craig Venter (J. Craig Venter Institute) </a:t>
            </a:r>
          </a:p>
          <a:p>
            <a:r>
              <a:rPr lang="en-US" sz="2000" dirty="0">
                <a:solidFill>
                  <a:srgbClr val="323232"/>
                </a:solidFill>
              </a:rPr>
              <a:t>Anju Gupta (Syngenta) </a:t>
            </a:r>
          </a:p>
          <a:p>
            <a:r>
              <a:rPr lang="en-US" sz="2000" dirty="0">
                <a:solidFill>
                  <a:srgbClr val="323232"/>
                </a:solidFill>
              </a:rPr>
              <a:t>Paul Wester, (National Agricultural Library) </a:t>
            </a:r>
          </a:p>
          <a:p>
            <a:r>
              <a:rPr lang="en-US" sz="2000" dirty="0">
                <a:solidFill>
                  <a:srgbClr val="323232"/>
                </a:solidFill>
              </a:rPr>
              <a:t>Elaine Martin (Harvard University) </a:t>
            </a:r>
          </a:p>
          <a:p>
            <a:r>
              <a:rPr lang="en-US" sz="2000" dirty="0">
                <a:solidFill>
                  <a:srgbClr val="323232"/>
                </a:solidFill>
              </a:rPr>
              <a:t>Justin </a:t>
            </a:r>
            <a:r>
              <a:rPr lang="en-US" sz="2000" dirty="0" err="1">
                <a:solidFill>
                  <a:srgbClr val="323232"/>
                </a:solidFill>
              </a:rPr>
              <a:t>Starren</a:t>
            </a:r>
            <a:r>
              <a:rPr lang="en-US" sz="2000" dirty="0">
                <a:solidFill>
                  <a:srgbClr val="323232"/>
                </a:solidFill>
              </a:rPr>
              <a:t> (Northwestern University) </a:t>
            </a:r>
          </a:p>
          <a:p>
            <a:r>
              <a:rPr lang="en-US" sz="2000" dirty="0">
                <a:solidFill>
                  <a:srgbClr val="323232"/>
                </a:solidFill>
              </a:rPr>
              <a:t>Neal Sarkar (JAMIA Open) </a:t>
            </a:r>
          </a:p>
          <a:p>
            <a:r>
              <a:rPr lang="en-US" sz="2000" dirty="0">
                <a:solidFill>
                  <a:srgbClr val="323232"/>
                </a:solidFill>
              </a:rPr>
              <a:t>Joyce Backus (NLM) </a:t>
            </a:r>
          </a:p>
          <a:p>
            <a:r>
              <a:rPr lang="en-US" sz="2000" dirty="0">
                <a:solidFill>
                  <a:srgbClr val="323232"/>
                </a:solidFill>
              </a:rPr>
              <a:t>Chris Winchester (Oxford </a:t>
            </a:r>
            <a:r>
              <a:rPr lang="en-US" sz="2000" dirty="0" err="1">
                <a:solidFill>
                  <a:srgbClr val="323232"/>
                </a:solidFill>
              </a:rPr>
              <a:t>PharmaGenesis</a:t>
            </a:r>
            <a:r>
              <a:rPr lang="en-US" sz="2000" dirty="0">
                <a:solidFill>
                  <a:srgbClr val="323232"/>
                </a:solidFill>
              </a:rPr>
              <a:t>) </a:t>
            </a:r>
          </a:p>
          <a:p>
            <a:r>
              <a:rPr lang="en-US" sz="2000" dirty="0">
                <a:solidFill>
                  <a:srgbClr val="323232"/>
                </a:solidFill>
              </a:rPr>
              <a:t>Wendy Chapman (University of Utah) </a:t>
            </a:r>
          </a:p>
          <a:p>
            <a:r>
              <a:rPr lang="en-US" sz="2000" dirty="0">
                <a:solidFill>
                  <a:srgbClr val="323232"/>
                </a:solidFill>
              </a:rPr>
              <a:t>Heather Piwowar (University of Pittsburgh) </a:t>
            </a:r>
          </a:p>
          <a:p>
            <a:r>
              <a:rPr lang="en-US" sz="2000" dirty="0">
                <a:solidFill>
                  <a:srgbClr val="323232"/>
                </a:solidFill>
              </a:rPr>
              <a:t>Noemi </a:t>
            </a:r>
            <a:r>
              <a:rPr lang="en-US" sz="2000" dirty="0" err="1">
                <a:solidFill>
                  <a:srgbClr val="323232"/>
                </a:solidFill>
              </a:rPr>
              <a:t>Elhadad</a:t>
            </a:r>
            <a:r>
              <a:rPr lang="en-US" sz="2000" dirty="0">
                <a:solidFill>
                  <a:srgbClr val="323232"/>
                </a:solidFill>
              </a:rPr>
              <a:t> (Columbia University) </a:t>
            </a:r>
          </a:p>
          <a:p>
            <a:r>
              <a:rPr lang="en-US" sz="2000" dirty="0">
                <a:solidFill>
                  <a:srgbClr val="323232"/>
                </a:solidFill>
              </a:rPr>
              <a:t>  </a:t>
            </a:r>
          </a:p>
        </p:txBody>
      </p:sp>
      <p:sp>
        <p:nvSpPr>
          <p:cNvPr id="6" name="Rectangle 5">
            <a:extLst>
              <a:ext uri="{FF2B5EF4-FFF2-40B4-BE49-F238E27FC236}">
                <a16:creationId xmlns:a16="http://schemas.microsoft.com/office/drawing/2014/main" id="{96EE4DC4-D5B4-40FE-9C8E-9604A52AC97E}"/>
              </a:ext>
            </a:extLst>
          </p:cNvPr>
          <p:cNvSpPr/>
          <p:nvPr/>
        </p:nvSpPr>
        <p:spPr>
          <a:xfrm>
            <a:off x="2550179" y="5552466"/>
            <a:ext cx="1605420" cy="584775"/>
          </a:xfrm>
          <a:prstGeom prst="rect">
            <a:avLst/>
          </a:prstGeom>
        </p:spPr>
        <p:txBody>
          <a:bodyPr wrap="square">
            <a:spAutoFit/>
          </a:bodyPr>
          <a:lstStyle/>
          <a:p>
            <a:r>
              <a:rPr lang="en-US" sz="3200" dirty="0">
                <a:solidFill>
                  <a:schemeClr val="bg1"/>
                </a:solidFill>
                <a:effectLst>
                  <a:outerShdw blurRad="38100" dist="38100" dir="2700000" algn="tl">
                    <a:srgbClr val="000000">
                      <a:alpha val="43137"/>
                    </a:srgbClr>
                  </a:outerShdw>
                </a:effectLst>
                <a:highlight>
                  <a:srgbClr val="000000"/>
                </a:highlight>
              </a:rPr>
              <a:t>fnlm.org</a:t>
            </a:r>
          </a:p>
        </p:txBody>
      </p:sp>
    </p:spTree>
    <p:extLst>
      <p:ext uri="{BB962C8B-B14F-4D97-AF65-F5344CB8AC3E}">
        <p14:creationId xmlns:p14="http://schemas.microsoft.com/office/powerpoint/2010/main" val="1724006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524000" y="-10401"/>
            <a:ext cx="9144000" cy="2387600"/>
          </a:xfrm>
        </p:spPr>
        <p:txBody>
          <a:bodyPr>
            <a:normAutofit/>
          </a:bodyPr>
          <a:lstStyle/>
          <a:p>
            <a:r>
              <a:rPr lang="en-US" sz="4400" b="1" dirty="0">
                <a:latin typeface="Arial" panose="020B0604020202020204" pitchFamily="34" charset="0"/>
                <a:ea typeface="Verdana" panose="020B0604030504040204" pitchFamily="34" charset="0"/>
                <a:cs typeface="Arial" panose="020B0604020202020204" pitchFamily="34" charset="0"/>
              </a:rPr>
              <a:t>Transforming Information into Discovery</a:t>
            </a:r>
            <a:br>
              <a:rPr lang="en-US" b="1" dirty="0">
                <a:latin typeface="Arial" panose="020B0604020202020204" pitchFamily="34" charset="0"/>
                <a:ea typeface="Verdana" panose="020B0604030504040204" pitchFamily="34" charset="0"/>
                <a:cs typeface="Arial" panose="020B0604020202020204" pitchFamily="34" charset="0"/>
              </a:rPr>
            </a:br>
            <a:endParaRPr lang="en-US" dirty="0"/>
          </a:p>
        </p:txBody>
      </p:sp>
      <p:pic>
        <p:nvPicPr>
          <p:cNvPr id="6" name="Content Placeholder 4" descr="Accelerate discovery and advance health through data-driven research&#10;&#10;Reach more people in more ways through enhanced dissemination and engagement&#10;&#10;Build a workforce for data-driven research and  health&#10;" title="Transforming Information into Discovery">
            <a:extLst>
              <a:ext uri="{FF2B5EF4-FFF2-40B4-BE49-F238E27FC236}">
                <a16:creationId xmlns:a16="http://schemas.microsoft.com/office/drawing/2014/main" id="{AD29E533-039E-491B-914B-FA09F438F018}"/>
              </a:ext>
            </a:extLst>
          </p:cNvPr>
          <p:cNvPicPr>
            <a:picLocks noGrp="1" noChangeAspect="1"/>
          </p:cNvPicPr>
          <p:nvPr>
            <p:ph idx="4294967295"/>
          </p:nvPr>
        </p:nvPicPr>
        <p:blipFill>
          <a:blip r:embed="rId3"/>
          <a:stretch>
            <a:fillRect/>
          </a:stretch>
        </p:blipFill>
        <p:spPr>
          <a:xfrm>
            <a:off x="2100262" y="1592953"/>
            <a:ext cx="7991475" cy="4191000"/>
          </a:xfrm>
          <a:prstGeom prst="rect">
            <a:avLst/>
          </a:prstGeom>
        </p:spPr>
      </p:pic>
    </p:spTree>
    <p:extLst>
      <p:ext uri="{BB962C8B-B14F-4D97-AF65-F5344CB8AC3E}">
        <p14:creationId xmlns:p14="http://schemas.microsoft.com/office/powerpoint/2010/main" val="35222033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nvPr>
        </p:nvSpPr>
        <p:spPr>
          <a:xfrm>
            <a:off x="119107" y="125428"/>
            <a:ext cx="11901257" cy="1325563"/>
          </a:xfrm>
        </p:spPr>
        <p:txBody>
          <a:bodyPr>
            <a:normAutofit/>
          </a:bodyPr>
          <a:lstStyle/>
          <a:p>
            <a:r>
              <a:rPr lang="en-US" dirty="0"/>
              <a:t>Michael E. DeBakey Fellowship </a:t>
            </a:r>
            <a:br>
              <a:rPr lang="en-US" dirty="0"/>
            </a:br>
            <a:r>
              <a:rPr lang="en-US" dirty="0"/>
              <a:t>in the History of Medicine</a:t>
            </a:r>
          </a:p>
        </p:txBody>
      </p:sp>
      <p:pic>
        <p:nvPicPr>
          <p:cNvPr id="5" name="Content Placeholder 4" descr="photo of Michael E DeBakey" title="photo of Michael E DeBakey">
            <a:extLst>
              <a:ext uri="{FF2B5EF4-FFF2-40B4-BE49-F238E27FC236}">
                <a16:creationId xmlns:a16="http://schemas.microsoft.com/office/drawing/2014/main" id="{1D170011-D88A-4347-A8B1-E5B509827D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25845" y="788209"/>
            <a:ext cx="1961704" cy="289534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41D59B6-FA3F-4400-BE06-4A8B64AC7C0B}"/>
              </a:ext>
            </a:extLst>
          </p:cNvPr>
          <p:cNvSpPr/>
          <p:nvPr/>
        </p:nvSpPr>
        <p:spPr>
          <a:xfrm>
            <a:off x="-2714" y="1384047"/>
            <a:ext cx="9567154" cy="4154984"/>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Applications for 2019 due Sept 28</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Blog posts from 2017 Fellows: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Justin Barr, PhD, “Michael E. DeBakey and the Education of American Surgeons”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Kurt </a:t>
            </a:r>
            <a:r>
              <a:rPr kumimoji="0" lang="en-US" sz="2400" b="0" i="0" u="none" strike="noStrike" kern="1200" cap="none" spc="0" normalizeH="0" baseline="0" noProof="0" dirty="0" err="1">
                <a:ln>
                  <a:noFill/>
                </a:ln>
                <a:effectLst/>
                <a:uLnTx/>
                <a:uFillTx/>
                <a:latin typeface="Calibri" panose="020F0502020204030204"/>
                <a:ea typeface="+mn-ea"/>
                <a:cs typeface="+mn-cs"/>
              </a:rPr>
              <a:t>Dasse</a:t>
            </a:r>
            <a:r>
              <a:rPr kumimoji="0" lang="en-US" sz="2400" b="0" i="0" u="none" strike="noStrike" kern="1200" cap="none" spc="0" normalizeH="0" baseline="0" noProof="0" dirty="0">
                <a:ln>
                  <a:noFill/>
                </a:ln>
                <a:effectLst/>
                <a:uLnTx/>
                <a:uFillTx/>
                <a:latin typeface="Calibri" panose="020F0502020204030204"/>
                <a:ea typeface="+mn-ea"/>
                <a:cs typeface="+mn-cs"/>
              </a:rPr>
              <a:t>, PhD,  “Inside the Creative Mind of Michael E. DeBakey”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Craig Miller, MD, “A Time for All Things” Michael E. DeBakey - the Tulane Years.”</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Heidi Morefield, MSc, “Tinkering with Profitability: Michael E. DeBakey and the Affordable Blood Transfusion Instrument”</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a:ea typeface="+mn-ea"/>
                <a:cs typeface="+mn-cs"/>
              </a:rPr>
              <a:t>Andrew Simpson, PhD,  “The Power of a Name: Michael E. DeBakey and the Changing Business of American Medicine.”</a:t>
            </a:r>
            <a:endParaRPr kumimoji="0" lang="en-US" sz="2000" b="0" i="0" u="none" strike="noStrike" kern="1200" cap="none" spc="0" normalizeH="0" baseline="0" noProof="0" dirty="0">
              <a:ln>
                <a:noFill/>
              </a:ln>
              <a:effectLst/>
              <a:uLnTx/>
              <a:uFillTx/>
              <a:latin typeface="Calibri" panose="020F0502020204030204"/>
              <a:ea typeface="+mn-ea"/>
              <a:cs typeface="+mn-cs"/>
            </a:endParaRPr>
          </a:p>
        </p:txBody>
      </p:sp>
      <p:pic>
        <p:nvPicPr>
          <p:cNvPr id="1026" name="Picture 2" descr="A formal portrait of a young Michael DeBakey">
            <a:extLst>
              <a:ext uri="{FF2B5EF4-FFF2-40B4-BE49-F238E27FC236}">
                <a16:creationId xmlns:a16="http://schemas.microsoft.com/office/drawing/2014/main" id="{D658D7BA-4928-4C44-B870-3E229DE2C2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1875" y="3736189"/>
            <a:ext cx="2001288" cy="2462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45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mance and Reason, Islamic Transformations of the Classical Past.  February 14, 2018 - May 13, 2018" title="Romance and Reason">
            <a:extLst>
              <a:ext uri="{FF2B5EF4-FFF2-40B4-BE49-F238E27FC236}">
                <a16:creationId xmlns:a16="http://schemas.microsoft.com/office/drawing/2014/main" id="{4B0BC5EA-613D-4EA9-9CD0-1B39CCE83872}"/>
              </a:ext>
            </a:extLst>
          </p:cNvPr>
          <p:cNvPicPr>
            <a:picLocks noChangeAspect="1"/>
          </p:cNvPicPr>
          <p:nvPr/>
        </p:nvPicPr>
        <p:blipFill rotWithShape="1">
          <a:blip r:embed="rId3"/>
          <a:srcRect t="16680"/>
          <a:stretch/>
        </p:blipFill>
        <p:spPr>
          <a:xfrm>
            <a:off x="4728411" y="1450991"/>
            <a:ext cx="6977780" cy="3249997"/>
          </a:xfrm>
          <a:prstGeom prst="rect">
            <a:avLst/>
          </a:prstGeom>
        </p:spPr>
      </p:pic>
      <p:sp>
        <p:nvSpPr>
          <p:cNvPr id="2" name="Title 1"/>
          <p:cNvSpPr>
            <a:spLocks noGrp="1"/>
          </p:cNvSpPr>
          <p:nvPr>
            <p:ph type="title"/>
            <p:extLst/>
          </p:nvPr>
        </p:nvSpPr>
        <p:spPr>
          <a:xfrm>
            <a:off x="119107" y="125428"/>
            <a:ext cx="11901257" cy="1325563"/>
          </a:xfrm>
        </p:spPr>
        <p:txBody>
          <a:bodyPr/>
          <a:lstStyle/>
          <a:p>
            <a:r>
              <a:rPr lang="en-US" b="1" dirty="0"/>
              <a:t>Loan of Rare Books to New York University's Institute for the Study of the Ancient World</a:t>
            </a:r>
          </a:p>
        </p:txBody>
      </p:sp>
      <p:sp>
        <p:nvSpPr>
          <p:cNvPr id="4" name="Rectangle 3">
            <a:extLst>
              <a:ext uri="{FF2B5EF4-FFF2-40B4-BE49-F238E27FC236}">
                <a16:creationId xmlns:a16="http://schemas.microsoft.com/office/drawing/2014/main" id="{04B416CD-D7C2-4B88-BCB2-CD2F97DC32C8}"/>
              </a:ext>
            </a:extLst>
          </p:cNvPr>
          <p:cNvSpPr/>
          <p:nvPr/>
        </p:nvSpPr>
        <p:spPr>
          <a:xfrm>
            <a:off x="172238" y="1669534"/>
            <a:ext cx="4556173" cy="3785652"/>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11 NLM books and manuscripts included in </a:t>
            </a:r>
            <a:r>
              <a:rPr kumimoji="0" lang="x-none" sz="2400" b="0" i="1"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Romance and Reaso</a:t>
            </a:r>
            <a:r>
              <a:rPr kumimoji="0" lang="en-US" sz="2400" b="0" i="1"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n </a:t>
            </a:r>
            <a:r>
              <a:rPr kumimoji="0" lang="en-US" sz="24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exhibition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Explored the transformation of the Greek classical hero Alexander the Great into a figure exhibiting Islamic visual styles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Calibri" panose="020F0502020204030204" pitchFamily="34" charset="0"/>
                <a:ea typeface="Times New Roman" panose="02020603050405020304" pitchFamily="18" charset="0"/>
                <a:cs typeface="+mn-cs"/>
              </a:rPr>
              <a:t>NLM’s largest and most significant loan to date</a:t>
            </a:r>
            <a:endParaRPr kumimoji="0" lang="en-US" sz="2400" b="0" i="0" u="none" strike="noStrike" kern="1200" cap="none" spc="0" normalizeH="0" baseline="0" noProof="0" dirty="0">
              <a:ln>
                <a:noFill/>
              </a:ln>
              <a:effectLst/>
              <a:uLnTx/>
              <a:uFillTx/>
              <a:latin typeface="Calibri" panose="020F0502020204030204"/>
              <a:cs typeface="+mn-cs"/>
            </a:endParaRPr>
          </a:p>
        </p:txBody>
      </p:sp>
      <p:pic>
        <p:nvPicPr>
          <p:cNvPr id="7" name="Picture 6" descr="image of book" title="image of book">
            <a:extLst>
              <a:ext uri="{FF2B5EF4-FFF2-40B4-BE49-F238E27FC236}">
                <a16:creationId xmlns:a16="http://schemas.microsoft.com/office/drawing/2014/main" id="{6996756E-089B-4E84-BE9E-931B6DC589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56" r="11043" b="9132"/>
          <a:stretch/>
        </p:blipFill>
        <p:spPr>
          <a:xfrm>
            <a:off x="9207352" y="4667526"/>
            <a:ext cx="2587851" cy="2010000"/>
          </a:xfrm>
          <a:prstGeom prst="rect">
            <a:avLst/>
          </a:prstGeom>
        </p:spPr>
      </p:pic>
      <p:pic>
        <p:nvPicPr>
          <p:cNvPr id="9" name="Picture 8" descr="image of book " title="image of book ">
            <a:extLst>
              <a:ext uri="{FF2B5EF4-FFF2-40B4-BE49-F238E27FC236}">
                <a16:creationId xmlns:a16="http://schemas.microsoft.com/office/drawing/2014/main" id="{531C3080-C041-4EF2-B151-373E8AD533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7239" y="4667526"/>
            <a:ext cx="2509137" cy="1731305"/>
          </a:xfrm>
          <a:prstGeom prst="rect">
            <a:avLst/>
          </a:prstGeom>
        </p:spPr>
      </p:pic>
    </p:spTree>
    <p:extLst>
      <p:ext uri="{BB962C8B-B14F-4D97-AF65-F5344CB8AC3E}">
        <p14:creationId xmlns:p14="http://schemas.microsoft.com/office/powerpoint/2010/main" val="2975156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713E-A383-4C79-8377-640D3A757B47}"/>
              </a:ext>
            </a:extLst>
          </p:cNvPr>
          <p:cNvSpPr>
            <a:spLocks noGrp="1"/>
          </p:cNvSpPr>
          <p:nvPr>
            <p:ph type="title"/>
          </p:nvPr>
        </p:nvSpPr>
        <p:spPr/>
        <p:txBody>
          <a:bodyPr/>
          <a:lstStyle/>
          <a:p>
            <a:r>
              <a:rPr lang="en-US" dirty="0"/>
              <a:t>Blue!  The 1918 Spanish Influenza in American and World History</a:t>
            </a:r>
          </a:p>
        </p:txBody>
      </p:sp>
      <p:pic>
        <p:nvPicPr>
          <p:cNvPr id="4" name="Picture 3" descr="Flu!  The 1918 Spanish Influenza in American World History&#10;&#10;NEH Summer Seminar for K-12 Teachers.  July 9-27,2018&#10;&#10;photo of soldiers marching while wearing surgical masks" title="Flu!  The 1918 Spanish Influenza in American World History">
            <a:extLst>
              <a:ext uri="{FF2B5EF4-FFF2-40B4-BE49-F238E27FC236}">
                <a16:creationId xmlns:a16="http://schemas.microsoft.com/office/drawing/2014/main" id="{CA7F9278-91F8-46CD-ACA9-6C8EEBF286E6}"/>
              </a:ext>
            </a:extLst>
          </p:cNvPr>
          <p:cNvPicPr>
            <a:picLocks noChangeAspect="1"/>
          </p:cNvPicPr>
          <p:nvPr/>
        </p:nvPicPr>
        <p:blipFill>
          <a:blip r:embed="rId3"/>
          <a:stretch>
            <a:fillRect/>
          </a:stretch>
        </p:blipFill>
        <p:spPr>
          <a:xfrm>
            <a:off x="952072" y="365125"/>
            <a:ext cx="10401728" cy="54668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3389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076F-95E9-4D5C-9669-366A32B9AE2F}"/>
              </a:ext>
            </a:extLst>
          </p:cNvPr>
          <p:cNvSpPr>
            <a:spLocks noGrp="1"/>
          </p:cNvSpPr>
          <p:nvPr>
            <p:ph type="title"/>
          </p:nvPr>
        </p:nvSpPr>
        <p:spPr>
          <a:xfrm>
            <a:off x="838200" y="365125"/>
            <a:ext cx="5689600" cy="1450975"/>
          </a:xfrm>
        </p:spPr>
        <p:txBody>
          <a:bodyPr/>
          <a:lstStyle/>
          <a:p>
            <a:r>
              <a:rPr lang="en-US" dirty="0"/>
              <a:t>A Conversation about Graphic Medicine</a:t>
            </a:r>
          </a:p>
        </p:txBody>
      </p:sp>
      <p:pic>
        <p:nvPicPr>
          <p:cNvPr id="6" name="Picture 5" descr="illustration of female head peering over the text:  Graphic Medicine is the use of comics to tell personal stories of illness and health" title="Graphic Medicine is the use of comics to tell personal stories of illness and health">
            <a:extLst>
              <a:ext uri="{FF2B5EF4-FFF2-40B4-BE49-F238E27FC236}">
                <a16:creationId xmlns:a16="http://schemas.microsoft.com/office/drawing/2014/main" id="{ED1B04FF-6450-4E7D-A570-CF0890D9E024}"/>
              </a:ext>
            </a:extLst>
          </p:cNvPr>
          <p:cNvPicPr>
            <a:picLocks noChangeAspect="1"/>
          </p:cNvPicPr>
          <p:nvPr/>
        </p:nvPicPr>
        <p:blipFill>
          <a:blip r:embed="rId3"/>
          <a:stretch>
            <a:fillRect/>
          </a:stretch>
        </p:blipFill>
        <p:spPr>
          <a:xfrm>
            <a:off x="5830773" y="1631887"/>
            <a:ext cx="6070912" cy="4496031"/>
          </a:xfrm>
          <a:prstGeom prst="rect">
            <a:avLst/>
          </a:prstGeom>
        </p:spPr>
      </p:pic>
      <p:pic>
        <p:nvPicPr>
          <p:cNvPr id="5" name="Picture 4" descr="screen shot of Dr. Patti Brennan sitting with three people " title="a conversation about graphic medicine">
            <a:extLst>
              <a:ext uri="{FF2B5EF4-FFF2-40B4-BE49-F238E27FC236}">
                <a16:creationId xmlns:a16="http://schemas.microsoft.com/office/drawing/2014/main" id="{C4931A10-BF47-416E-9937-6E83D757F7CE}"/>
              </a:ext>
            </a:extLst>
          </p:cNvPr>
          <p:cNvPicPr>
            <a:picLocks noChangeAspect="1"/>
          </p:cNvPicPr>
          <p:nvPr/>
        </p:nvPicPr>
        <p:blipFill>
          <a:blip r:embed="rId4"/>
          <a:stretch>
            <a:fillRect/>
          </a:stretch>
        </p:blipFill>
        <p:spPr>
          <a:xfrm>
            <a:off x="250660" y="203495"/>
            <a:ext cx="6611863" cy="4327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8090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061D-3A65-49BF-88B5-B0FACBAE8866}"/>
              </a:ext>
            </a:extLst>
          </p:cNvPr>
          <p:cNvSpPr>
            <a:spLocks noGrp="1"/>
          </p:cNvSpPr>
          <p:nvPr>
            <p:ph type="title"/>
          </p:nvPr>
        </p:nvSpPr>
        <p:spPr>
          <a:xfrm>
            <a:off x="1066570" y="80653"/>
            <a:ext cx="10515600" cy="1113924"/>
          </a:xfrm>
        </p:spPr>
        <p:txBody>
          <a:bodyPr/>
          <a:lstStyle/>
          <a:p>
            <a:r>
              <a:rPr lang="en-US" dirty="0"/>
              <a:t>Library &amp; Information Science Students</a:t>
            </a:r>
          </a:p>
        </p:txBody>
      </p:sp>
      <p:pic>
        <p:nvPicPr>
          <p:cNvPr id="5" name="Content Placeholder 4" descr="Isabel Soto-Luna wearing glasses, and a black and white sleeveless blouse." title="Isabel Soto-Luna">
            <a:extLst>
              <a:ext uri="{FF2B5EF4-FFF2-40B4-BE49-F238E27FC236}">
                <a16:creationId xmlns:a16="http://schemas.microsoft.com/office/drawing/2014/main" id="{24DDA658-0179-437E-9BFE-ED30201FEE17}"/>
              </a:ext>
            </a:extLst>
          </p:cNvPr>
          <p:cNvPicPr>
            <a:picLocks noGrp="1" noChangeAspect="1"/>
          </p:cNvPicPr>
          <p:nvPr>
            <p:ph idx="1"/>
          </p:nvPr>
        </p:nvPicPr>
        <p:blipFill rotWithShape="1">
          <a:blip r:embed="rId3"/>
          <a:srcRect r="23610"/>
          <a:stretch/>
        </p:blipFill>
        <p:spPr>
          <a:xfrm>
            <a:off x="1889058" y="1402127"/>
            <a:ext cx="2346611" cy="1958110"/>
          </a:xfrm>
          <a:prstGeom prst="rect">
            <a:avLst/>
          </a:prstGeom>
          <a:ln>
            <a:noFill/>
          </a:ln>
          <a:effectLst>
            <a:outerShdw blurRad="292100" dist="139700" dir="2700000" algn="tl" rotWithShape="0">
              <a:srgbClr val="333333">
                <a:alpha val="65000"/>
              </a:srgbClr>
            </a:outerShdw>
          </a:effectLst>
        </p:spPr>
      </p:pic>
      <p:pic>
        <p:nvPicPr>
          <p:cNvPr id="11" name="Picture 10" descr="full length photo of Amy Curtis in between stacks at the National Library of Medicine. Amy has long blond hair and is wearing a black and blue dress" title="Amy Curtis">
            <a:extLst>
              <a:ext uri="{FF2B5EF4-FFF2-40B4-BE49-F238E27FC236}">
                <a16:creationId xmlns:a16="http://schemas.microsoft.com/office/drawing/2014/main" id="{D902E442-8C5A-4DF3-96F0-0DD9BA7BEB0E}"/>
              </a:ext>
            </a:extLst>
          </p:cNvPr>
          <p:cNvPicPr>
            <a:picLocks noChangeAspect="1"/>
          </p:cNvPicPr>
          <p:nvPr/>
        </p:nvPicPr>
        <p:blipFill rotWithShape="1">
          <a:blip r:embed="rId4"/>
          <a:srcRect l="39375" t="29757" r="36654" b="16277"/>
          <a:stretch/>
        </p:blipFill>
        <p:spPr>
          <a:xfrm>
            <a:off x="9614304" y="2537096"/>
            <a:ext cx="2002926" cy="247670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BAE331B5-0A08-48FC-81B2-7A27C62D6077}"/>
              </a:ext>
            </a:extLst>
          </p:cNvPr>
          <p:cNvSpPr txBox="1"/>
          <p:nvPr/>
        </p:nvSpPr>
        <p:spPr>
          <a:xfrm>
            <a:off x="9522537" y="5016314"/>
            <a:ext cx="2532829" cy="1200329"/>
          </a:xfrm>
          <a:prstGeom prst="rect">
            <a:avLst/>
          </a:prstGeom>
          <a:noFill/>
        </p:spPr>
        <p:txBody>
          <a:bodyPr wrap="square" rtlCol="0">
            <a:spAutoFit/>
          </a:bodyPr>
          <a:lstStyle/>
          <a:p>
            <a:r>
              <a:rPr lang="en-US" dirty="0"/>
              <a:t>Amy Curtis </a:t>
            </a:r>
          </a:p>
          <a:p>
            <a:r>
              <a:rPr lang="en-US" dirty="0"/>
              <a:t>University of Kentucky Alternative Spring Break student</a:t>
            </a:r>
          </a:p>
        </p:txBody>
      </p:sp>
      <p:sp>
        <p:nvSpPr>
          <p:cNvPr id="13" name="TextBox 12">
            <a:extLst>
              <a:ext uri="{FF2B5EF4-FFF2-40B4-BE49-F238E27FC236}">
                <a16:creationId xmlns:a16="http://schemas.microsoft.com/office/drawing/2014/main" id="{83F56F51-DC65-4CA7-B601-20DB4FB42AB1}"/>
              </a:ext>
            </a:extLst>
          </p:cNvPr>
          <p:cNvSpPr txBox="1"/>
          <p:nvPr/>
        </p:nvSpPr>
        <p:spPr>
          <a:xfrm>
            <a:off x="151155" y="1483089"/>
            <a:ext cx="1830830" cy="1200329"/>
          </a:xfrm>
          <a:prstGeom prst="rect">
            <a:avLst/>
          </a:prstGeom>
          <a:noFill/>
        </p:spPr>
        <p:txBody>
          <a:bodyPr wrap="square" rtlCol="0">
            <a:spAutoFit/>
          </a:bodyPr>
          <a:lstStyle/>
          <a:p>
            <a:r>
              <a:rPr lang="en-US" dirty="0"/>
              <a:t>Isabel Soto-Luna</a:t>
            </a:r>
          </a:p>
          <a:p>
            <a:r>
              <a:rPr lang="en-US" dirty="0"/>
              <a:t>ALA/MLA/NLM Spectrum Scholar 2017</a:t>
            </a:r>
          </a:p>
        </p:txBody>
      </p:sp>
      <p:sp>
        <p:nvSpPr>
          <p:cNvPr id="14" name="TextBox 13">
            <a:extLst>
              <a:ext uri="{FF2B5EF4-FFF2-40B4-BE49-F238E27FC236}">
                <a16:creationId xmlns:a16="http://schemas.microsoft.com/office/drawing/2014/main" id="{6ADED6AE-26E0-4FE2-AEA3-3E950E536E6C}"/>
              </a:ext>
            </a:extLst>
          </p:cNvPr>
          <p:cNvSpPr txBox="1"/>
          <p:nvPr/>
        </p:nvSpPr>
        <p:spPr>
          <a:xfrm>
            <a:off x="189795" y="3733143"/>
            <a:ext cx="1997674" cy="1200329"/>
          </a:xfrm>
          <a:prstGeom prst="rect">
            <a:avLst/>
          </a:prstGeom>
          <a:noFill/>
        </p:spPr>
        <p:txBody>
          <a:bodyPr wrap="square" rtlCol="0">
            <a:spAutoFit/>
          </a:bodyPr>
          <a:lstStyle/>
          <a:p>
            <a:r>
              <a:rPr lang="en-US" dirty="0"/>
              <a:t>Jasmine Pawlicki</a:t>
            </a:r>
          </a:p>
          <a:p>
            <a:r>
              <a:rPr lang="en-US" dirty="0"/>
              <a:t>ALA/MLA/NLM Spectrum Scholar 2017</a:t>
            </a:r>
          </a:p>
        </p:txBody>
      </p:sp>
      <p:sp>
        <p:nvSpPr>
          <p:cNvPr id="15" name="TextBox 14">
            <a:extLst>
              <a:ext uri="{FF2B5EF4-FFF2-40B4-BE49-F238E27FC236}">
                <a16:creationId xmlns:a16="http://schemas.microsoft.com/office/drawing/2014/main" id="{25CC2E67-7B3B-4584-8FF7-E2822E06B659}"/>
              </a:ext>
            </a:extLst>
          </p:cNvPr>
          <p:cNvSpPr txBox="1"/>
          <p:nvPr/>
        </p:nvSpPr>
        <p:spPr>
          <a:xfrm>
            <a:off x="6998042" y="1406215"/>
            <a:ext cx="2616262" cy="923330"/>
          </a:xfrm>
          <a:prstGeom prst="rect">
            <a:avLst/>
          </a:prstGeom>
          <a:noFill/>
        </p:spPr>
        <p:txBody>
          <a:bodyPr wrap="square" rtlCol="0">
            <a:spAutoFit/>
          </a:bodyPr>
          <a:lstStyle/>
          <a:p>
            <a:r>
              <a:rPr lang="en-US" dirty="0"/>
              <a:t>Ruby Nugent</a:t>
            </a:r>
          </a:p>
          <a:p>
            <a:r>
              <a:rPr lang="en-US" dirty="0"/>
              <a:t>Knowledge River Scholar</a:t>
            </a:r>
          </a:p>
          <a:p>
            <a:r>
              <a:rPr lang="en-US" dirty="0"/>
              <a:t>University of Arizona</a:t>
            </a:r>
          </a:p>
        </p:txBody>
      </p:sp>
      <p:sp>
        <p:nvSpPr>
          <p:cNvPr id="16" name="TextBox 15">
            <a:extLst>
              <a:ext uri="{FF2B5EF4-FFF2-40B4-BE49-F238E27FC236}">
                <a16:creationId xmlns:a16="http://schemas.microsoft.com/office/drawing/2014/main" id="{CA7E4400-02AC-4EFE-B4CF-FFC496BF3A49}"/>
              </a:ext>
            </a:extLst>
          </p:cNvPr>
          <p:cNvSpPr txBox="1"/>
          <p:nvPr/>
        </p:nvSpPr>
        <p:spPr>
          <a:xfrm>
            <a:off x="6998042" y="3937637"/>
            <a:ext cx="2306957" cy="1200329"/>
          </a:xfrm>
          <a:prstGeom prst="rect">
            <a:avLst/>
          </a:prstGeom>
          <a:noFill/>
        </p:spPr>
        <p:txBody>
          <a:bodyPr wrap="square" rtlCol="0">
            <a:spAutoFit/>
          </a:bodyPr>
          <a:lstStyle/>
          <a:p>
            <a:r>
              <a:rPr lang="en-US" dirty="0"/>
              <a:t>Cindy </a:t>
            </a:r>
            <a:r>
              <a:rPr lang="en-US" dirty="0" err="1"/>
              <a:t>Butor</a:t>
            </a:r>
            <a:r>
              <a:rPr lang="en-US" dirty="0"/>
              <a:t> </a:t>
            </a:r>
          </a:p>
          <a:p>
            <a:r>
              <a:rPr lang="en-US" dirty="0"/>
              <a:t>University of Kentucky</a:t>
            </a:r>
          </a:p>
          <a:p>
            <a:r>
              <a:rPr lang="en-US" dirty="0"/>
              <a:t>Alternative Spring Break student</a:t>
            </a:r>
          </a:p>
        </p:txBody>
      </p:sp>
      <p:pic>
        <p:nvPicPr>
          <p:cNvPr id="4" name="Picture 3" descr="Ruby Nugent, shoulder length brown hair" title="Headshot of Ruby Nugent">
            <a:extLst>
              <a:ext uri="{FF2B5EF4-FFF2-40B4-BE49-F238E27FC236}">
                <a16:creationId xmlns:a16="http://schemas.microsoft.com/office/drawing/2014/main" id="{03A737D7-A341-44FE-8306-3ACB0341093E}"/>
              </a:ext>
            </a:extLst>
          </p:cNvPr>
          <p:cNvPicPr>
            <a:picLocks noChangeAspect="1"/>
          </p:cNvPicPr>
          <p:nvPr/>
        </p:nvPicPr>
        <p:blipFill>
          <a:blip r:embed="rId5"/>
          <a:stretch>
            <a:fillRect/>
          </a:stretch>
        </p:blipFill>
        <p:spPr>
          <a:xfrm>
            <a:off x="5155883" y="1406215"/>
            <a:ext cx="1717675" cy="2264558"/>
          </a:xfrm>
          <a:prstGeom prst="rect">
            <a:avLst/>
          </a:prstGeom>
          <a:ln>
            <a:noFill/>
          </a:ln>
          <a:effectLst>
            <a:outerShdw blurRad="292100" dist="139700" dir="2700000" algn="tl" rotWithShape="0">
              <a:srgbClr val="333333">
                <a:alpha val="65000"/>
              </a:srgbClr>
            </a:outerShdw>
          </a:effectLst>
        </p:spPr>
      </p:pic>
      <p:pic>
        <p:nvPicPr>
          <p:cNvPr id="6" name="Picture 5" descr="Headshot of Cindy Butor. Long blond hair, wearing a brown sweater" title="headshot of Cindy Butor">
            <a:extLst>
              <a:ext uri="{FF2B5EF4-FFF2-40B4-BE49-F238E27FC236}">
                <a16:creationId xmlns:a16="http://schemas.microsoft.com/office/drawing/2014/main" id="{EE683522-2DD2-45F4-9064-25B50F2DFD19}"/>
              </a:ext>
            </a:extLst>
          </p:cNvPr>
          <p:cNvPicPr>
            <a:picLocks noChangeAspect="1"/>
          </p:cNvPicPr>
          <p:nvPr/>
        </p:nvPicPr>
        <p:blipFill>
          <a:blip r:embed="rId6"/>
          <a:stretch>
            <a:fillRect/>
          </a:stretch>
        </p:blipFill>
        <p:spPr>
          <a:xfrm>
            <a:off x="5152004" y="3937637"/>
            <a:ext cx="1846038" cy="1846038"/>
          </a:xfrm>
          <a:prstGeom prst="rect">
            <a:avLst/>
          </a:prstGeom>
          <a:ln>
            <a:noFill/>
          </a:ln>
          <a:effectLst>
            <a:outerShdw blurRad="292100" dist="139700" dir="2700000" algn="tl" rotWithShape="0">
              <a:srgbClr val="333333">
                <a:alpha val="65000"/>
              </a:srgbClr>
            </a:outerShdw>
          </a:effectLst>
        </p:spPr>
      </p:pic>
      <p:pic>
        <p:nvPicPr>
          <p:cNvPr id="7" name="Picture 6" descr="photo of Jasmine Pawlicki, long brown hair, black blazer" title="Jasmine Pawlicki">
            <a:extLst>
              <a:ext uri="{FF2B5EF4-FFF2-40B4-BE49-F238E27FC236}">
                <a16:creationId xmlns:a16="http://schemas.microsoft.com/office/drawing/2014/main" id="{87244874-9746-45F0-878D-73500E226678}"/>
              </a:ext>
            </a:extLst>
          </p:cNvPr>
          <p:cNvPicPr>
            <a:picLocks noChangeAspect="1"/>
          </p:cNvPicPr>
          <p:nvPr/>
        </p:nvPicPr>
        <p:blipFill rotWithShape="1">
          <a:blip r:embed="rId7"/>
          <a:srcRect l="7830" t="3236" b="6323"/>
          <a:stretch/>
        </p:blipFill>
        <p:spPr>
          <a:xfrm>
            <a:off x="2065407" y="3775449"/>
            <a:ext cx="2075862" cy="21469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5350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NLM Associate</a:t>
            </a:r>
            <a:r>
              <a:rPr lang="en-US" baseline="0" dirty="0"/>
              <a:t> Fellows</a:t>
            </a:r>
            <a:endParaRPr lang="en-US" dirty="0"/>
          </a:p>
        </p:txBody>
      </p:sp>
      <p:sp>
        <p:nvSpPr>
          <p:cNvPr id="5" name="TextBox 4"/>
          <p:cNvSpPr txBox="1"/>
          <p:nvPr/>
        </p:nvSpPr>
        <p:spPr>
          <a:xfrm>
            <a:off x="2810668" y="5139756"/>
            <a:ext cx="1495170"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2017-18</a:t>
            </a:r>
          </a:p>
        </p:txBody>
      </p:sp>
      <p:sp>
        <p:nvSpPr>
          <p:cNvPr id="14" name="TextBox 13"/>
          <p:cNvSpPr txBox="1"/>
          <p:nvPr/>
        </p:nvSpPr>
        <p:spPr>
          <a:xfrm>
            <a:off x="7754400" y="4970479"/>
            <a:ext cx="3934992" cy="400110"/>
          </a:xfrm>
          <a:prstGeom prst="rect">
            <a:avLst/>
          </a:prstGeom>
          <a:noFill/>
        </p:spPr>
        <p:txBody>
          <a:bodyPr wrap="square" rtlCol="0">
            <a:spAutoFit/>
          </a:bodyPr>
          <a:lstStyle/>
          <a:p>
            <a:r>
              <a:rPr lang="en-US" sz="2000" dirty="0"/>
              <a:t>Cecelia Vetter	</a:t>
            </a:r>
            <a:r>
              <a:rPr lang="en-US" sz="2000" dirty="0" err="1"/>
              <a:t>Paije</a:t>
            </a:r>
            <a:r>
              <a:rPr lang="en-US" sz="2000" dirty="0"/>
              <a:t> Wilson</a:t>
            </a:r>
          </a:p>
        </p:txBody>
      </p:sp>
      <p:pic>
        <p:nvPicPr>
          <p:cNvPr id="4" name="Picture 3" descr="Gabrielle Barr, wearing a red sweater, brown shoulder length hair" title="Headshot of Gabrielle Barr">
            <a:extLst>
              <a:ext uri="{FF2B5EF4-FFF2-40B4-BE49-F238E27FC236}">
                <a16:creationId xmlns:a16="http://schemas.microsoft.com/office/drawing/2014/main" id="{74B0BB88-E500-4C51-9311-EC294545236E}"/>
              </a:ext>
            </a:extLst>
          </p:cNvPr>
          <p:cNvPicPr>
            <a:picLocks noChangeAspect="1"/>
          </p:cNvPicPr>
          <p:nvPr/>
        </p:nvPicPr>
        <p:blipFill>
          <a:blip r:embed="rId3"/>
          <a:stretch>
            <a:fillRect/>
          </a:stretch>
        </p:blipFill>
        <p:spPr>
          <a:xfrm>
            <a:off x="627486" y="1834868"/>
            <a:ext cx="1659366" cy="2488773"/>
          </a:xfrm>
          <a:prstGeom prst="rect">
            <a:avLst/>
          </a:prstGeom>
          <a:ln>
            <a:noFill/>
          </a:ln>
          <a:effectLst>
            <a:outerShdw blurRad="292100" dist="139700" dir="2700000" algn="tl" rotWithShape="0">
              <a:srgbClr val="333333">
                <a:alpha val="65000"/>
              </a:srgbClr>
            </a:outerShdw>
          </a:effectLst>
        </p:spPr>
      </p:pic>
      <p:pic>
        <p:nvPicPr>
          <p:cNvPr id="7" name="Picture 6" descr="Shannon Sheridan, wearing a peach blouser and brown blazer, brown hair" title="Headshot of Shannon Sheridan">
            <a:extLst>
              <a:ext uri="{FF2B5EF4-FFF2-40B4-BE49-F238E27FC236}">
                <a16:creationId xmlns:a16="http://schemas.microsoft.com/office/drawing/2014/main" id="{CA772C63-97F1-4F73-9BD1-899E0A698BA8}"/>
              </a:ext>
            </a:extLst>
          </p:cNvPr>
          <p:cNvPicPr>
            <a:picLocks noChangeAspect="1"/>
          </p:cNvPicPr>
          <p:nvPr/>
        </p:nvPicPr>
        <p:blipFill>
          <a:blip r:embed="rId4"/>
          <a:stretch>
            <a:fillRect/>
          </a:stretch>
        </p:blipFill>
        <p:spPr>
          <a:xfrm>
            <a:off x="2629368" y="1846781"/>
            <a:ext cx="1659181" cy="2488772"/>
          </a:xfrm>
          <a:prstGeom prst="rect">
            <a:avLst/>
          </a:prstGeom>
          <a:ln>
            <a:noFill/>
          </a:ln>
          <a:effectLst>
            <a:outerShdw blurRad="292100" dist="139700" dir="2700000" algn="tl" rotWithShape="0">
              <a:srgbClr val="333333">
                <a:alpha val="65000"/>
              </a:srgbClr>
            </a:outerShdw>
          </a:effectLst>
        </p:spPr>
      </p:pic>
      <p:pic>
        <p:nvPicPr>
          <p:cNvPr id="16" name="Picture 15" descr="Nicole Strayhorn in glasses, flowered shirt, red hair" title="Headshot of Nicole Strayhorn">
            <a:extLst>
              <a:ext uri="{FF2B5EF4-FFF2-40B4-BE49-F238E27FC236}">
                <a16:creationId xmlns:a16="http://schemas.microsoft.com/office/drawing/2014/main" id="{E681008A-B385-43DA-9F5C-59AB4C3D2FC4}"/>
              </a:ext>
            </a:extLst>
          </p:cNvPr>
          <p:cNvPicPr>
            <a:picLocks noChangeAspect="1"/>
          </p:cNvPicPr>
          <p:nvPr/>
        </p:nvPicPr>
        <p:blipFill>
          <a:blip r:embed="rId5"/>
          <a:stretch>
            <a:fillRect/>
          </a:stretch>
        </p:blipFill>
        <p:spPr>
          <a:xfrm>
            <a:off x="4694769" y="1845903"/>
            <a:ext cx="1648881" cy="2473608"/>
          </a:xfrm>
          <a:prstGeom prst="rect">
            <a:avLst/>
          </a:prstGeom>
          <a:ln>
            <a:noFill/>
          </a:ln>
          <a:effectLst>
            <a:outerShdw blurRad="292100" dist="139700" dir="2700000" algn="tl" rotWithShape="0">
              <a:srgbClr val="333333">
                <a:alpha val="65000"/>
              </a:srgbClr>
            </a:outerShdw>
          </a:effectLst>
        </p:spPr>
      </p:pic>
      <p:pic>
        <p:nvPicPr>
          <p:cNvPr id="18" name="Picture 17" descr="NLM Associate Fellow Stacy Brody" title="NLM Associate Fellow Stacy Brody">
            <a:extLst>
              <a:ext uri="{FF2B5EF4-FFF2-40B4-BE49-F238E27FC236}">
                <a16:creationId xmlns:a16="http://schemas.microsoft.com/office/drawing/2014/main" id="{CA035373-DE95-4311-8A38-026D5C73CD5A}"/>
              </a:ext>
            </a:extLst>
          </p:cNvPr>
          <p:cNvPicPr>
            <a:picLocks noChangeAspect="1"/>
          </p:cNvPicPr>
          <p:nvPr/>
        </p:nvPicPr>
        <p:blipFill>
          <a:blip r:embed="rId6"/>
          <a:stretch>
            <a:fillRect/>
          </a:stretch>
        </p:blipFill>
        <p:spPr>
          <a:xfrm>
            <a:off x="7036722" y="412376"/>
            <a:ext cx="1348075" cy="1887895"/>
          </a:xfrm>
          <a:prstGeom prst="rect">
            <a:avLst/>
          </a:prstGeom>
          <a:ln>
            <a:noFill/>
          </a:ln>
          <a:effectLst>
            <a:outerShdw blurRad="292100" dist="139700" dir="2700000" algn="tl" rotWithShape="0">
              <a:srgbClr val="333333">
                <a:alpha val="65000"/>
              </a:srgbClr>
            </a:outerShdw>
          </a:effectLst>
        </p:spPr>
      </p:pic>
      <p:pic>
        <p:nvPicPr>
          <p:cNvPr id="20" name="Picture 19" descr="NLM Associate Fellow Sarah Clarke" title="NLM Associate Fellow Sarah Clarke">
            <a:extLst>
              <a:ext uri="{FF2B5EF4-FFF2-40B4-BE49-F238E27FC236}">
                <a16:creationId xmlns:a16="http://schemas.microsoft.com/office/drawing/2014/main" id="{C106D44A-4FBA-4A34-A02D-3D4581C993D3}"/>
              </a:ext>
            </a:extLst>
          </p:cNvPr>
          <p:cNvPicPr>
            <a:picLocks noChangeAspect="1"/>
          </p:cNvPicPr>
          <p:nvPr/>
        </p:nvPicPr>
        <p:blipFill>
          <a:blip r:embed="rId7"/>
          <a:stretch>
            <a:fillRect/>
          </a:stretch>
        </p:blipFill>
        <p:spPr>
          <a:xfrm>
            <a:off x="8751567" y="412376"/>
            <a:ext cx="1396165" cy="1863414"/>
          </a:xfrm>
          <a:prstGeom prst="rect">
            <a:avLst/>
          </a:prstGeom>
          <a:ln>
            <a:noFill/>
          </a:ln>
          <a:effectLst>
            <a:outerShdw blurRad="292100" dist="139700" dir="2700000" algn="tl" rotWithShape="0">
              <a:srgbClr val="333333">
                <a:alpha val="65000"/>
              </a:srgbClr>
            </a:outerShdw>
          </a:effectLst>
        </p:spPr>
      </p:pic>
      <p:pic>
        <p:nvPicPr>
          <p:cNvPr id="22" name="Picture 21" descr="NLM Associate Fellow Amelia Llorens" title="NLM Associate Fellow Amelia Llorens">
            <a:extLst>
              <a:ext uri="{FF2B5EF4-FFF2-40B4-BE49-F238E27FC236}">
                <a16:creationId xmlns:a16="http://schemas.microsoft.com/office/drawing/2014/main" id="{6CCEAD2B-7E28-4553-882B-E21BAAECC73A}"/>
              </a:ext>
            </a:extLst>
          </p:cNvPr>
          <p:cNvPicPr>
            <a:picLocks noChangeAspect="1"/>
          </p:cNvPicPr>
          <p:nvPr/>
        </p:nvPicPr>
        <p:blipFill>
          <a:blip r:embed="rId8"/>
          <a:stretch>
            <a:fillRect/>
          </a:stretch>
        </p:blipFill>
        <p:spPr>
          <a:xfrm>
            <a:off x="10403449" y="398490"/>
            <a:ext cx="1478454" cy="1848185"/>
          </a:xfrm>
          <a:prstGeom prst="rect">
            <a:avLst/>
          </a:prstGeom>
          <a:ln>
            <a:noFill/>
          </a:ln>
          <a:effectLst>
            <a:outerShdw blurRad="292100" dist="139700" dir="2700000" algn="tl" rotWithShape="0">
              <a:srgbClr val="333333">
                <a:alpha val="65000"/>
              </a:srgbClr>
            </a:outerShdw>
          </a:effectLst>
        </p:spPr>
      </p:pic>
      <p:pic>
        <p:nvPicPr>
          <p:cNvPr id="24" name="Picture 23" descr="NLM Associate Fellow Ceclia Vetter" title="NLM Associate Fellow Ceclia Vetter">
            <a:extLst>
              <a:ext uri="{FF2B5EF4-FFF2-40B4-BE49-F238E27FC236}">
                <a16:creationId xmlns:a16="http://schemas.microsoft.com/office/drawing/2014/main" id="{AAF5E18D-1C5B-4DC4-9DA0-314A4F46225C}"/>
              </a:ext>
            </a:extLst>
          </p:cNvPr>
          <p:cNvPicPr>
            <a:picLocks noChangeAspect="1"/>
          </p:cNvPicPr>
          <p:nvPr/>
        </p:nvPicPr>
        <p:blipFill>
          <a:blip r:embed="rId9"/>
          <a:stretch>
            <a:fillRect/>
          </a:stretch>
        </p:blipFill>
        <p:spPr>
          <a:xfrm>
            <a:off x="7697173" y="2988400"/>
            <a:ext cx="1455114" cy="1838735"/>
          </a:xfrm>
          <a:prstGeom prst="rect">
            <a:avLst/>
          </a:prstGeom>
          <a:ln>
            <a:noFill/>
          </a:ln>
          <a:effectLst>
            <a:outerShdw blurRad="292100" dist="139700" dir="2700000" algn="tl" rotWithShape="0">
              <a:srgbClr val="333333">
                <a:alpha val="65000"/>
              </a:srgbClr>
            </a:outerShdw>
          </a:effectLst>
        </p:spPr>
      </p:pic>
      <p:pic>
        <p:nvPicPr>
          <p:cNvPr id="26" name="Picture 25" descr="NLM Associate Fellow Paije Wilson" title="NLM Associate Fellow Paije Wilson">
            <a:extLst>
              <a:ext uri="{FF2B5EF4-FFF2-40B4-BE49-F238E27FC236}">
                <a16:creationId xmlns:a16="http://schemas.microsoft.com/office/drawing/2014/main" id="{E3A5B24A-8B4E-40B9-9468-49C8544FF4DA}"/>
              </a:ext>
            </a:extLst>
          </p:cNvPr>
          <p:cNvPicPr>
            <a:picLocks noChangeAspect="1"/>
          </p:cNvPicPr>
          <p:nvPr/>
        </p:nvPicPr>
        <p:blipFill rotWithShape="1">
          <a:blip r:embed="rId10"/>
          <a:srcRect t="18271" r="9860"/>
          <a:stretch/>
        </p:blipFill>
        <p:spPr>
          <a:xfrm>
            <a:off x="9524711" y="3023031"/>
            <a:ext cx="1493810" cy="180589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C02E998-4143-48DA-AB16-F7A32A13E3CD}"/>
              </a:ext>
            </a:extLst>
          </p:cNvPr>
          <p:cNvSpPr txBox="1"/>
          <p:nvPr/>
        </p:nvSpPr>
        <p:spPr>
          <a:xfrm>
            <a:off x="627485" y="4461933"/>
            <a:ext cx="1755497" cy="369332"/>
          </a:xfrm>
          <a:prstGeom prst="rect">
            <a:avLst/>
          </a:prstGeom>
          <a:noFill/>
        </p:spPr>
        <p:txBody>
          <a:bodyPr wrap="square" rtlCol="0">
            <a:spAutoFit/>
          </a:bodyPr>
          <a:lstStyle/>
          <a:p>
            <a:r>
              <a:rPr lang="en-US" dirty="0"/>
              <a:t>Gabrielle Barr</a:t>
            </a:r>
          </a:p>
        </p:txBody>
      </p:sp>
      <p:sp>
        <p:nvSpPr>
          <p:cNvPr id="15" name="TextBox 14">
            <a:extLst>
              <a:ext uri="{FF2B5EF4-FFF2-40B4-BE49-F238E27FC236}">
                <a16:creationId xmlns:a16="http://schemas.microsoft.com/office/drawing/2014/main" id="{E781FF2E-230C-4D99-AAE0-DA2FE4564E2A}"/>
              </a:ext>
            </a:extLst>
          </p:cNvPr>
          <p:cNvSpPr txBox="1"/>
          <p:nvPr/>
        </p:nvSpPr>
        <p:spPr>
          <a:xfrm>
            <a:off x="2612240" y="4461933"/>
            <a:ext cx="1892027" cy="369332"/>
          </a:xfrm>
          <a:prstGeom prst="rect">
            <a:avLst/>
          </a:prstGeom>
          <a:noFill/>
        </p:spPr>
        <p:txBody>
          <a:bodyPr wrap="square" rtlCol="0">
            <a:spAutoFit/>
          </a:bodyPr>
          <a:lstStyle/>
          <a:p>
            <a:r>
              <a:rPr lang="en-US" dirty="0"/>
              <a:t>Shannon Sheridan</a:t>
            </a:r>
          </a:p>
        </p:txBody>
      </p:sp>
      <p:sp>
        <p:nvSpPr>
          <p:cNvPr id="17" name="TextBox 16">
            <a:extLst>
              <a:ext uri="{FF2B5EF4-FFF2-40B4-BE49-F238E27FC236}">
                <a16:creationId xmlns:a16="http://schemas.microsoft.com/office/drawing/2014/main" id="{A4B46311-D63B-4A3B-BB3F-BB63A31D794C}"/>
              </a:ext>
            </a:extLst>
          </p:cNvPr>
          <p:cNvSpPr txBox="1"/>
          <p:nvPr/>
        </p:nvSpPr>
        <p:spPr>
          <a:xfrm>
            <a:off x="4733525" y="4457803"/>
            <a:ext cx="1892027" cy="369332"/>
          </a:xfrm>
          <a:prstGeom prst="rect">
            <a:avLst/>
          </a:prstGeom>
          <a:noFill/>
        </p:spPr>
        <p:txBody>
          <a:bodyPr wrap="square" rtlCol="0">
            <a:spAutoFit/>
          </a:bodyPr>
          <a:lstStyle/>
          <a:p>
            <a:r>
              <a:rPr lang="en-US" dirty="0"/>
              <a:t>Nicole Strayhorn</a:t>
            </a:r>
          </a:p>
        </p:txBody>
      </p:sp>
      <p:sp>
        <p:nvSpPr>
          <p:cNvPr id="6" name="TextBox 5">
            <a:extLst>
              <a:ext uri="{FF2B5EF4-FFF2-40B4-BE49-F238E27FC236}">
                <a16:creationId xmlns:a16="http://schemas.microsoft.com/office/drawing/2014/main" id="{A88365A0-E4D8-468D-8565-DA9F97C93A22}"/>
              </a:ext>
            </a:extLst>
          </p:cNvPr>
          <p:cNvSpPr txBox="1"/>
          <p:nvPr/>
        </p:nvSpPr>
        <p:spPr>
          <a:xfrm>
            <a:off x="7132320" y="2323104"/>
            <a:ext cx="4905923" cy="646331"/>
          </a:xfrm>
          <a:prstGeom prst="rect">
            <a:avLst/>
          </a:prstGeom>
          <a:noFill/>
        </p:spPr>
        <p:txBody>
          <a:bodyPr wrap="square" rtlCol="0">
            <a:spAutoFit/>
          </a:bodyPr>
          <a:lstStyle/>
          <a:p>
            <a:r>
              <a:rPr lang="en-US" dirty="0"/>
              <a:t>Stacy Brody         Sarah Clarke        Amelia </a:t>
            </a:r>
            <a:r>
              <a:rPr lang="en-US" dirty="0" err="1"/>
              <a:t>Llorens</a:t>
            </a:r>
            <a:endParaRPr lang="en-US" dirty="0"/>
          </a:p>
          <a:p>
            <a:endParaRPr lang="en-US" dirty="0"/>
          </a:p>
        </p:txBody>
      </p:sp>
      <p:sp>
        <p:nvSpPr>
          <p:cNvPr id="21" name="TextBox 20">
            <a:extLst>
              <a:ext uri="{FF2B5EF4-FFF2-40B4-BE49-F238E27FC236}">
                <a16:creationId xmlns:a16="http://schemas.microsoft.com/office/drawing/2014/main" id="{3828345F-CE4B-456D-85E2-B4C53DB64307}"/>
              </a:ext>
            </a:extLst>
          </p:cNvPr>
          <p:cNvSpPr txBox="1"/>
          <p:nvPr/>
        </p:nvSpPr>
        <p:spPr>
          <a:xfrm>
            <a:off x="8702064" y="5401432"/>
            <a:ext cx="1495170" cy="523220"/>
          </a:xfrm>
          <a:prstGeom prst="rect">
            <a:avLst/>
          </a:prstGeom>
          <a:noFill/>
        </p:spPr>
        <p:txBody>
          <a:bodyPr wrap="square" rtlCol="0">
            <a:spAutoFit/>
          </a:bodyPr>
          <a:lstStyle/>
          <a:p>
            <a:r>
              <a:rPr lang="en-US" sz="2800" b="1" dirty="0">
                <a:effectLst>
                  <a:outerShdw blurRad="38100" dist="38100" dir="2700000" algn="tl">
                    <a:srgbClr val="000000">
                      <a:alpha val="43137"/>
                    </a:srgbClr>
                  </a:outerShdw>
                </a:effectLst>
              </a:rPr>
              <a:t>2018-19</a:t>
            </a:r>
          </a:p>
        </p:txBody>
      </p:sp>
    </p:spTree>
    <p:extLst>
      <p:ext uri="{BB962C8B-B14F-4D97-AF65-F5344CB8AC3E}">
        <p14:creationId xmlns:p14="http://schemas.microsoft.com/office/powerpoint/2010/main" val="649945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541" y="-73593"/>
            <a:ext cx="11383850" cy="1061298"/>
          </a:xfrm>
        </p:spPr>
        <p:txBody>
          <a:bodyPr>
            <a:normAutofit/>
          </a:bodyPr>
          <a:lstStyle/>
          <a:p>
            <a:r>
              <a:rPr lang="en-US" dirty="0"/>
              <a:t>Advice</a:t>
            </a:r>
            <a:r>
              <a:rPr lang="en-US" baseline="0" dirty="0"/>
              <a:t> and guidance from the library community</a:t>
            </a:r>
            <a:endParaRPr lang="en-US" dirty="0"/>
          </a:p>
        </p:txBody>
      </p:sp>
      <p:pic>
        <p:nvPicPr>
          <p:cNvPr id="4" name="Content Placeholder 3" descr="photo of Jane Blumenthal" title="Jane Blumenthal"/>
          <p:cNvPicPr>
            <a:picLocks noGrp="1" noChangeAspect="1"/>
          </p:cNvPicPr>
          <p:nvPr>
            <p:ph idx="1"/>
          </p:nvPr>
        </p:nvPicPr>
        <p:blipFill rotWithShape="1">
          <a:blip r:embed="rId3"/>
          <a:srcRect l="14732" t="15768" r="11328" b="33243"/>
          <a:stretch/>
        </p:blipFill>
        <p:spPr>
          <a:xfrm>
            <a:off x="1908881" y="933380"/>
            <a:ext cx="1648011" cy="170471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782401" y="2739278"/>
            <a:ext cx="2897827" cy="830997"/>
          </a:xfrm>
          <a:prstGeom prst="rect">
            <a:avLst/>
          </a:prstGeom>
          <a:noFill/>
        </p:spPr>
        <p:txBody>
          <a:bodyPr wrap="square" rtlCol="0">
            <a:spAutoFit/>
          </a:bodyPr>
          <a:lstStyle/>
          <a:p>
            <a:r>
              <a:rPr lang="en-US" sz="1600" dirty="0"/>
              <a:t>Jane Blumenthal </a:t>
            </a:r>
          </a:p>
          <a:p>
            <a:r>
              <a:rPr lang="en-US" sz="1600" dirty="0"/>
              <a:t>Taubman Health Sciences Library Univ. of Michigan</a:t>
            </a:r>
          </a:p>
        </p:txBody>
      </p:sp>
      <p:pic>
        <p:nvPicPr>
          <p:cNvPr id="19" name="Picture 18" descr="photo of Marisa Conte" title="photo of Marisa Conte"/>
          <p:cNvPicPr>
            <a:picLocks noChangeAspect="1"/>
          </p:cNvPicPr>
          <p:nvPr/>
        </p:nvPicPr>
        <p:blipFill rotWithShape="1">
          <a:blip r:embed="rId4"/>
          <a:srcRect l="19965" r="11653" b="33687"/>
          <a:stretch/>
        </p:blipFill>
        <p:spPr>
          <a:xfrm rot="5400000">
            <a:off x="7829384" y="1102223"/>
            <a:ext cx="1861755" cy="1354079"/>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a:xfrm>
            <a:off x="8083222" y="2739278"/>
            <a:ext cx="3422468" cy="1077218"/>
          </a:xfrm>
          <a:prstGeom prst="rect">
            <a:avLst/>
          </a:prstGeom>
          <a:noFill/>
        </p:spPr>
        <p:txBody>
          <a:bodyPr wrap="square" rtlCol="0">
            <a:spAutoFit/>
          </a:bodyPr>
          <a:lstStyle>
            <a:defPPr>
              <a:defRPr lang="en-US"/>
            </a:defPPr>
            <a:lvl1pPr>
              <a:defRPr sz="1600"/>
            </a:lvl1pPr>
          </a:lstStyle>
          <a:p>
            <a:r>
              <a:rPr lang="en-US" dirty="0"/>
              <a:t>Marisa Conte </a:t>
            </a:r>
          </a:p>
          <a:p>
            <a:r>
              <a:rPr lang="en-US" dirty="0"/>
              <a:t>Taubman Health Sciences Library Univ. of Michigan</a:t>
            </a:r>
          </a:p>
          <a:p>
            <a:endParaRPr lang="en-US" dirty="0"/>
          </a:p>
        </p:txBody>
      </p:sp>
      <p:pic>
        <p:nvPicPr>
          <p:cNvPr id="10" name="Picture 9" descr="photo of Kristen Greenland" title="photo of Kristen Greenland"/>
          <p:cNvPicPr>
            <a:picLocks noChangeAspect="1"/>
          </p:cNvPicPr>
          <p:nvPr/>
        </p:nvPicPr>
        <p:blipFill rotWithShape="1">
          <a:blip r:embed="rId5"/>
          <a:srcRect l="5342" t="3878" r="4983" b="11990"/>
          <a:stretch/>
        </p:blipFill>
        <p:spPr>
          <a:xfrm>
            <a:off x="8035650" y="3711842"/>
            <a:ext cx="1566404" cy="1669457"/>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8018057" y="5391741"/>
            <a:ext cx="2341488" cy="830997"/>
          </a:xfrm>
          <a:prstGeom prst="rect">
            <a:avLst/>
          </a:prstGeom>
          <a:noFill/>
        </p:spPr>
        <p:txBody>
          <a:bodyPr wrap="square" rtlCol="0">
            <a:spAutoFit/>
          </a:bodyPr>
          <a:lstStyle/>
          <a:p>
            <a:r>
              <a:rPr lang="en-US" sz="1600" dirty="0"/>
              <a:t>Kristen Greenland Keefe Science Library</a:t>
            </a:r>
            <a:br>
              <a:rPr lang="en-US" sz="1600" dirty="0"/>
            </a:br>
            <a:r>
              <a:rPr lang="en-US" sz="1600" dirty="0"/>
              <a:t>Amherst College</a:t>
            </a:r>
          </a:p>
        </p:txBody>
      </p:sp>
      <p:sp>
        <p:nvSpPr>
          <p:cNvPr id="18" name="TextBox 17"/>
          <p:cNvSpPr txBox="1"/>
          <p:nvPr/>
        </p:nvSpPr>
        <p:spPr>
          <a:xfrm>
            <a:off x="1752183" y="5360964"/>
            <a:ext cx="2406506" cy="861774"/>
          </a:xfrm>
          <a:prstGeom prst="rect">
            <a:avLst/>
          </a:prstGeom>
          <a:noFill/>
        </p:spPr>
        <p:txBody>
          <a:bodyPr wrap="square" rtlCol="0">
            <a:spAutoFit/>
          </a:bodyPr>
          <a:lstStyle/>
          <a:p>
            <a:r>
              <a:rPr lang="en-US" sz="1600" dirty="0"/>
              <a:t>Anne Seymour</a:t>
            </a:r>
          </a:p>
          <a:p>
            <a:r>
              <a:rPr lang="en-US" sz="1600" dirty="0"/>
              <a:t>Welch Medical Library</a:t>
            </a:r>
          </a:p>
          <a:p>
            <a:r>
              <a:rPr lang="en-US" sz="1600" dirty="0"/>
              <a:t>Johns Hopkins Univ.</a:t>
            </a:r>
          </a:p>
        </p:txBody>
      </p:sp>
      <p:pic>
        <p:nvPicPr>
          <p:cNvPr id="8" name="Picture 7" descr="photo of Sandra Martin" title="photo of Sandra Martin"/>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7221" t="8497" r="8064" b="33298"/>
          <a:stretch/>
        </p:blipFill>
        <p:spPr>
          <a:xfrm>
            <a:off x="5025540" y="933380"/>
            <a:ext cx="1486701" cy="1752195"/>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962934" y="2739278"/>
            <a:ext cx="2575280" cy="830997"/>
          </a:xfrm>
          <a:prstGeom prst="rect">
            <a:avLst/>
          </a:prstGeom>
          <a:noFill/>
        </p:spPr>
        <p:txBody>
          <a:bodyPr wrap="square" rtlCol="0">
            <a:spAutoFit/>
          </a:bodyPr>
          <a:lstStyle/>
          <a:p>
            <a:r>
              <a:rPr lang="en-US" sz="1600" dirty="0"/>
              <a:t>Sandra Martin </a:t>
            </a:r>
          </a:p>
          <a:p>
            <a:r>
              <a:rPr lang="en-US" sz="1600" dirty="0" err="1"/>
              <a:t>Shiffman</a:t>
            </a:r>
            <a:r>
              <a:rPr lang="en-US" sz="1600" dirty="0"/>
              <a:t> Medical Library, Wayne State Univ.</a:t>
            </a:r>
          </a:p>
        </p:txBody>
      </p:sp>
      <p:pic>
        <p:nvPicPr>
          <p:cNvPr id="3" name="Picture 2" descr="photo of Jean Shipman" title="photo of Jean Shipman"/>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13883" t="2736" r="-7151" b="31330"/>
          <a:stretch/>
        </p:blipFill>
        <p:spPr>
          <a:xfrm>
            <a:off x="5063001" y="3666965"/>
            <a:ext cx="1669894" cy="1714334"/>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4886016" y="5391741"/>
            <a:ext cx="3025766" cy="830997"/>
          </a:xfrm>
          <a:prstGeom prst="rect">
            <a:avLst/>
          </a:prstGeom>
          <a:noFill/>
        </p:spPr>
        <p:txBody>
          <a:bodyPr wrap="square" rtlCol="0">
            <a:spAutoFit/>
          </a:bodyPr>
          <a:lstStyle/>
          <a:p>
            <a:r>
              <a:rPr lang="en-US" sz="1600" dirty="0"/>
              <a:t>Jean Shipman</a:t>
            </a:r>
          </a:p>
          <a:p>
            <a:r>
              <a:rPr lang="en-US" sz="1600" dirty="0"/>
              <a:t>Elsevier; and Center for Medical Innovation, University of Utah</a:t>
            </a:r>
            <a:endParaRPr lang="en-US" sz="1400" dirty="0"/>
          </a:p>
        </p:txBody>
      </p:sp>
      <p:pic>
        <p:nvPicPr>
          <p:cNvPr id="7" name="Picture 6" descr="headshot of Anne Seymour, with shoulder length brown hair, blue sweater, black shirt" title="Anne Seymour">
            <a:extLst>
              <a:ext uri="{FF2B5EF4-FFF2-40B4-BE49-F238E27FC236}">
                <a16:creationId xmlns:a16="http://schemas.microsoft.com/office/drawing/2014/main" id="{6C0E7676-29CF-4B9C-B133-7534BFEBBA13}"/>
              </a:ext>
            </a:extLst>
          </p:cNvPr>
          <p:cNvPicPr>
            <a:picLocks noChangeAspect="1"/>
          </p:cNvPicPr>
          <p:nvPr/>
        </p:nvPicPr>
        <p:blipFill>
          <a:blip r:embed="rId10"/>
          <a:stretch>
            <a:fillRect/>
          </a:stretch>
        </p:blipFill>
        <p:spPr>
          <a:xfrm>
            <a:off x="1866275" y="3666689"/>
            <a:ext cx="1433973" cy="1714610"/>
          </a:xfrm>
          <a:prstGeom prst="rect">
            <a:avLst/>
          </a:prstGeom>
        </p:spPr>
      </p:pic>
    </p:spTree>
    <p:extLst>
      <p:ext uri="{BB962C8B-B14F-4D97-AF65-F5344CB8AC3E}">
        <p14:creationId xmlns:p14="http://schemas.microsoft.com/office/powerpoint/2010/main" val="3200728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b="1" dirty="0"/>
              <a:t>Amanda J. Wilson, MSLS</a:t>
            </a:r>
            <a:br>
              <a:rPr lang="en-US" sz="4000" dirty="0"/>
            </a:br>
            <a:r>
              <a:rPr lang="en-US" sz="3600" b="1" dirty="0"/>
              <a:t>Head, National Network Coordinating Office of the National Network of Libraries of Medicine</a:t>
            </a:r>
          </a:p>
        </p:txBody>
      </p:sp>
    </p:spTree>
    <p:extLst>
      <p:ext uri="{BB962C8B-B14F-4D97-AF65-F5344CB8AC3E}">
        <p14:creationId xmlns:p14="http://schemas.microsoft.com/office/powerpoint/2010/main" val="5121134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C57FA-436B-470E-8AAE-48D13F25E8F0}"/>
              </a:ext>
            </a:extLst>
          </p:cNvPr>
          <p:cNvSpPr>
            <a:spLocks noGrp="1"/>
          </p:cNvSpPr>
          <p:nvPr>
            <p:ph type="ctrTitle"/>
          </p:nvPr>
        </p:nvSpPr>
        <p:spPr/>
        <p:txBody>
          <a:bodyPr/>
          <a:lstStyle/>
          <a:p>
            <a:r>
              <a:rPr lang="en-US" dirty="0"/>
              <a:t>Group of people</a:t>
            </a:r>
          </a:p>
        </p:txBody>
      </p:sp>
      <p:pic>
        <p:nvPicPr>
          <p:cNvPr id="3" name="Picture 2" descr="group photo of librarians" title="group photo of librarians">
            <a:extLst>
              <a:ext uri="{FF2B5EF4-FFF2-40B4-BE49-F238E27FC236}">
                <a16:creationId xmlns:a16="http://schemas.microsoft.com/office/drawing/2014/main" id="{66E9FF52-BE10-4FCB-BD21-7CF66793751B}"/>
              </a:ext>
            </a:extLst>
          </p:cNvPr>
          <p:cNvPicPr>
            <a:picLocks noChangeAspect="1"/>
          </p:cNvPicPr>
          <p:nvPr/>
        </p:nvPicPr>
        <p:blipFill rotWithShape="1">
          <a:blip r:embed="rId3"/>
          <a:srcRect t="14682" r="1" b="13340"/>
          <a:stretch/>
        </p:blipFill>
        <p:spPr>
          <a:xfrm rot="21480000">
            <a:off x="1137837" y="1003258"/>
            <a:ext cx="9916327" cy="4764396"/>
          </a:xfrm>
          <a:prstGeom prst="rect">
            <a:avLst/>
          </a:prstGeom>
        </p:spPr>
      </p:pic>
    </p:spTree>
    <p:extLst>
      <p:ext uri="{BB962C8B-B14F-4D97-AF65-F5344CB8AC3E}">
        <p14:creationId xmlns:p14="http://schemas.microsoft.com/office/powerpoint/2010/main" val="1978904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08DB8C-9522-4695-BEE0-41190797116E}"/>
              </a:ext>
            </a:extLst>
          </p:cNvPr>
          <p:cNvSpPr>
            <a:spLocks noGrp="1"/>
          </p:cNvSpPr>
          <p:nvPr>
            <p:ph type="title"/>
          </p:nvPr>
        </p:nvSpPr>
        <p:spPr>
          <a:xfrm>
            <a:off x="845599" y="26633"/>
            <a:ext cx="10515600" cy="1325563"/>
          </a:xfrm>
        </p:spPr>
        <p:txBody>
          <a:bodyPr>
            <a:normAutofit fontScale="90000"/>
          </a:bodyPr>
          <a:lstStyle/>
          <a:p>
            <a:pPr algn="ctr"/>
            <a:r>
              <a:rPr lang="en-US" dirty="0"/>
              <a:t>NNLM </a:t>
            </a:r>
            <a:r>
              <a:rPr lang="en-US"/>
              <a:t>Operating Structure: </a:t>
            </a:r>
            <a:br>
              <a:rPr lang="en-US"/>
            </a:br>
            <a:r>
              <a:rPr lang="en-US"/>
              <a:t>National </a:t>
            </a:r>
            <a:r>
              <a:rPr lang="en-US" dirty="0"/>
              <a:t>Network Steering Committee (NNSC) </a:t>
            </a:r>
            <a:br>
              <a:rPr lang="en-US" dirty="0"/>
            </a:br>
            <a:r>
              <a:rPr lang="en-US" sz="2400" dirty="0"/>
              <a:t>May 1, 2016 – present</a:t>
            </a:r>
          </a:p>
        </p:txBody>
      </p:sp>
      <p:graphicFrame>
        <p:nvGraphicFramePr>
          <p:cNvPr id="7" name="Content Placeholder 6" descr="Regional Medical Libraries (RMLs)&#10; Greater Midwest (GMR)          Pacific Northwest (PNR)&#10; MidContinental (MCR)          Pacific Southwest (PSR)&#10; Middle Atlantic (MAR)           South Central (SCR)          &#10; New England (NER)               Southeastern / Atlantic (SEA)&#10;NNLM Offices&#10; DOCLINE Coordination (NDCO)&#10; Evaluation (NEO)&#10; Public Health Coordination (NPHCO)&#10; Training (NTO)&#10; Web Services (NWSO)&#10;National Initiatives &amp; Committees&#10; Research Data Management WG&#10; Collaborative Summer Library Program&#10; NNLM All of Us Community Engagement Center (CEC)&#10; All of Us Training and Coordinating Center (TEC&#10;" title="NNLM Operating structure">
            <a:extLst>
              <a:ext uri="{FF2B5EF4-FFF2-40B4-BE49-F238E27FC236}">
                <a16:creationId xmlns:a16="http://schemas.microsoft.com/office/drawing/2014/main" id="{04D28EC6-1E76-41BF-932B-CBE5DC95CEDC}"/>
              </a:ext>
            </a:extLst>
          </p:cNvPr>
          <p:cNvGraphicFramePr>
            <a:graphicFrameLocks noGrp="1"/>
          </p:cNvGraphicFramePr>
          <p:nvPr>
            <p:ph idx="1"/>
            <p:extLst>
              <p:ext uri="{D42A27DB-BD31-4B8C-83A1-F6EECF244321}">
                <p14:modId xmlns:p14="http://schemas.microsoft.com/office/powerpoint/2010/main" val="510552817"/>
              </p:ext>
            </p:extLst>
          </p:nvPr>
        </p:nvGraphicFramePr>
        <p:xfrm>
          <a:off x="461640" y="1432094"/>
          <a:ext cx="11283518" cy="47201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7959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6516" y="349425"/>
            <a:ext cx="9144000" cy="2387600"/>
          </a:xfrm>
        </p:spPr>
        <p:txBody>
          <a:bodyPr/>
          <a:lstStyle/>
          <a:p>
            <a:r>
              <a:rPr lang="en-US" b="1" dirty="0">
                <a:latin typeface="Arial" panose="020B0604020202020204" pitchFamily="34" charset="0"/>
                <a:cs typeface="Arial" panose="020B0604020202020204" pitchFamily="34" charset="0"/>
              </a:rPr>
              <a:t>Goal 1</a:t>
            </a:r>
            <a:br>
              <a:rPr lang="en-US" b="1" dirty="0">
                <a:latin typeface="Arial" panose="020B0604020202020204" pitchFamily="34" charset="0"/>
                <a:cs typeface="Arial" panose="020B0604020202020204" pitchFamily="34" charset="0"/>
              </a:rPr>
            </a:br>
            <a:endParaRPr lang="en-US" dirty="0"/>
          </a:p>
        </p:txBody>
      </p:sp>
      <p:sp>
        <p:nvSpPr>
          <p:cNvPr id="4" name="Content Placeholder 2">
            <a:extLst>
              <a:ext uri="{FF2B5EF4-FFF2-40B4-BE49-F238E27FC236}">
                <a16:creationId xmlns:a16="http://schemas.microsoft.com/office/drawing/2014/main" id="{259589D9-233B-47DC-8F8E-5917EC994CE2}"/>
              </a:ext>
            </a:extLst>
          </p:cNvPr>
          <p:cNvSpPr txBox="1">
            <a:spLocks/>
          </p:cNvSpPr>
          <p:nvPr/>
        </p:nvSpPr>
        <p:spPr>
          <a:xfrm>
            <a:off x="4667250" y="2017514"/>
            <a:ext cx="600075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3000"/>
              </a:lnSpc>
              <a:spcBef>
                <a:spcPts val="0"/>
              </a:spcBef>
              <a:buNone/>
            </a:pPr>
            <a:r>
              <a:rPr lang="en-US" sz="2250" b="1" dirty="0">
                <a:latin typeface="Arial" panose="020B0604020202020204" pitchFamily="34" charset="0"/>
                <a:cs typeface="Arial" panose="020B0604020202020204" pitchFamily="34" charset="0"/>
              </a:rPr>
              <a:t>1.1 </a:t>
            </a:r>
            <a:r>
              <a:rPr lang="en-US" sz="2250" dirty="0">
                <a:latin typeface="Arial" panose="020B0604020202020204" pitchFamily="34" charset="0"/>
                <a:cs typeface="Arial" panose="020B0604020202020204" pitchFamily="34" charset="0"/>
              </a:rPr>
              <a:t>Connect the resources of a digital research enterprise</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1.2 </a:t>
            </a:r>
            <a:r>
              <a:rPr lang="en-US" sz="2250" dirty="0">
                <a:latin typeface="Arial" panose="020B0604020202020204" pitchFamily="34" charset="0"/>
                <a:cs typeface="Arial" panose="020B0604020202020204" pitchFamily="34" charset="0"/>
              </a:rPr>
              <a:t>Advance research and development in biomedical informatics and data science</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1.3 </a:t>
            </a:r>
            <a:r>
              <a:rPr lang="en-US" sz="2250" dirty="0">
                <a:latin typeface="Arial" panose="020B0604020202020204" pitchFamily="34" charset="0"/>
                <a:cs typeface="Arial" panose="020B0604020202020204" pitchFamily="34" charset="0"/>
              </a:rPr>
              <a:t>Foster open science policies and practices</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1.4 </a:t>
            </a:r>
            <a:r>
              <a:rPr lang="en-US" sz="2250" dirty="0">
                <a:latin typeface="Arial" panose="020B0604020202020204" pitchFamily="34" charset="0"/>
                <a:cs typeface="Arial" panose="020B0604020202020204" pitchFamily="34" charset="0"/>
              </a:rPr>
              <a:t>Create a sustainable institutional, physical, and computational infrastructure</a:t>
            </a:r>
          </a:p>
        </p:txBody>
      </p:sp>
      <p:pic>
        <p:nvPicPr>
          <p:cNvPr id="8" name="Picture 7" descr="1.1 Connect the resources of a digital research enterprise&#10;1.2 Advance research and development in biomedical informatics and data science&#10;1.3 Foster open science policies and practices&#10;1.4 Create a sustainable institutional, physical, and computational infrastructure&#10;" title="NLM Strategic Plan Goal 1 Accelerate discovery and advance health through data-driven research">
            <a:extLst>
              <a:ext uri="{FF2B5EF4-FFF2-40B4-BE49-F238E27FC236}">
                <a16:creationId xmlns:a16="http://schemas.microsoft.com/office/drawing/2014/main" id="{6A6613C5-01D3-4050-887B-CF887F1DCA8E}"/>
              </a:ext>
            </a:extLst>
          </p:cNvPr>
          <p:cNvPicPr>
            <a:picLocks noChangeAspect="1"/>
          </p:cNvPicPr>
          <p:nvPr/>
        </p:nvPicPr>
        <p:blipFill>
          <a:blip r:embed="rId3"/>
          <a:stretch>
            <a:fillRect/>
          </a:stretch>
        </p:blipFill>
        <p:spPr>
          <a:xfrm>
            <a:off x="835573" y="641604"/>
            <a:ext cx="3359075" cy="5116730"/>
          </a:xfrm>
          <a:prstGeom prst="rect">
            <a:avLst/>
          </a:prstGeom>
        </p:spPr>
      </p:pic>
    </p:spTree>
    <p:extLst>
      <p:ext uri="{BB962C8B-B14F-4D97-AF65-F5344CB8AC3E}">
        <p14:creationId xmlns:p14="http://schemas.microsoft.com/office/powerpoint/2010/main" val="3638709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ACADB-F724-445B-972E-46BA6E11BC83}"/>
              </a:ext>
            </a:extLst>
          </p:cNvPr>
          <p:cNvSpPr>
            <a:spLocks noGrp="1"/>
          </p:cNvSpPr>
          <p:nvPr>
            <p:ph type="title"/>
          </p:nvPr>
        </p:nvSpPr>
        <p:spPr/>
        <p:txBody>
          <a:bodyPr/>
          <a:lstStyle/>
          <a:p>
            <a:r>
              <a:rPr lang="en-US" dirty="0"/>
              <a:t>The year in 60 seconds…</a:t>
            </a:r>
          </a:p>
        </p:txBody>
      </p:sp>
      <p:pic>
        <p:nvPicPr>
          <p:cNvPr id="26" name="Picture 25" descr="screen shot of tableau visualization particpants of NLM classes" title="screen shot of tableau visualization particpants of NLM classes">
            <a:extLst>
              <a:ext uri="{FF2B5EF4-FFF2-40B4-BE49-F238E27FC236}">
                <a16:creationId xmlns:a16="http://schemas.microsoft.com/office/drawing/2014/main" id="{DA31D69A-841C-4959-9B1E-3FBC512608E6}"/>
              </a:ext>
            </a:extLst>
          </p:cNvPr>
          <p:cNvPicPr>
            <a:picLocks noChangeAspect="1"/>
          </p:cNvPicPr>
          <p:nvPr/>
        </p:nvPicPr>
        <p:blipFill>
          <a:blip r:embed="rId3"/>
          <a:stretch>
            <a:fillRect/>
          </a:stretch>
        </p:blipFill>
        <p:spPr>
          <a:xfrm>
            <a:off x="-1" y="147065"/>
            <a:ext cx="12337143" cy="6939643"/>
          </a:xfrm>
          <a:prstGeom prst="rect">
            <a:avLst/>
          </a:prstGeom>
        </p:spPr>
      </p:pic>
      <p:pic>
        <p:nvPicPr>
          <p:cNvPr id="2050" name="Picture 2" descr="Rosie the Riveter holds a stethoscope and proclaims, &quot;We Can Edit!&quot;">
            <a:extLst>
              <a:ext uri="{FF2B5EF4-FFF2-40B4-BE49-F238E27FC236}">
                <a16:creationId xmlns:a16="http://schemas.microsoft.com/office/drawing/2014/main" id="{FCBFC852-5AF0-49F3-89F2-7FACF48B1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498" y="71822"/>
            <a:ext cx="5473859" cy="707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60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par>
                          <p:cTn id="8" fill="hold">
                            <p:stCondLst>
                              <p:cond delay="12000"/>
                            </p:stCondLst>
                            <p:childTnLst>
                              <p:par>
                                <p:cTn id="9" presetID="10" presetClass="entr" presetSubtype="0" fill="hold" nodeType="afterEffect">
                                  <p:stCondLst>
                                    <p:cond delay="1000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2000"/>
                                        <p:tgtEl>
                                          <p:spTgt spid="2050"/>
                                        </p:tgtEl>
                                      </p:cBhvr>
                                    </p:animEffect>
                                  </p:childTnLst>
                                </p:cTn>
                              </p:par>
                              <p:par>
                                <p:cTn id="12" presetID="10" presetClass="exit" presetSubtype="0" fill="hold" nodeType="withEffect">
                                  <p:stCondLst>
                                    <p:cond delay="10000"/>
                                  </p:stCondLst>
                                  <p:childTnLst>
                                    <p:animEffect transition="out" filter="fade">
                                      <p:cBhvr>
                                        <p:cTn id="13" dur="2000"/>
                                        <p:tgtEl>
                                          <p:spTgt spid="26"/>
                                        </p:tgtEl>
                                      </p:cBhvr>
                                    </p:animEffect>
                                    <p:set>
                                      <p:cBhvr>
                                        <p:cTn id="14"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36ADA5-0A37-4C32-8010-7AE52414CB17}"/>
              </a:ext>
            </a:extLst>
          </p:cNvPr>
          <p:cNvSpPr>
            <a:spLocks noGrp="1"/>
          </p:cNvSpPr>
          <p:nvPr>
            <p:ph type="title"/>
          </p:nvPr>
        </p:nvSpPr>
        <p:spPr/>
        <p:txBody>
          <a:bodyPr/>
          <a:lstStyle/>
          <a:p>
            <a:r>
              <a:rPr lang="en-US" dirty="0"/>
              <a:t>PSR Resource Library: The University of Arizona</a:t>
            </a:r>
          </a:p>
        </p:txBody>
      </p:sp>
      <p:pic>
        <p:nvPicPr>
          <p:cNvPr id="3" name="lUUDQXQa-Ns" descr="three photos of librarians" title="three photos of librarians"/>
          <p:cNvPicPr>
            <a:picLocks noGrp="1" noRot="1" noChangeAspect="1"/>
          </p:cNvPicPr>
          <p:nvPr>
            <p:ph idx="1"/>
            <a:videoFile r:link="rId1"/>
          </p:nvPr>
        </p:nvPicPr>
        <p:blipFill>
          <a:blip r:embed="rId4"/>
          <a:stretch>
            <a:fillRect/>
          </a:stretch>
        </p:blipFill>
        <p:spPr>
          <a:xfrm>
            <a:off x="124297" y="136187"/>
            <a:ext cx="11949890" cy="6721813"/>
          </a:xfrm>
          <a:prstGeom prst="rect">
            <a:avLst/>
          </a:prstGeom>
        </p:spPr>
      </p:pic>
    </p:spTree>
    <p:extLst>
      <p:ext uri="{BB962C8B-B14F-4D97-AF65-F5344CB8AC3E}">
        <p14:creationId xmlns:p14="http://schemas.microsoft.com/office/powerpoint/2010/main" val="2800409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4" descr="background image of zero's and one's" title="background image of zero's and one's">
            <a:extLst>
              <a:ext uri="{FF2B5EF4-FFF2-40B4-BE49-F238E27FC236}">
                <a16:creationId xmlns:a16="http://schemas.microsoft.com/office/drawing/2014/main" id="{2CFC99EB-2A77-462F-B1A7-D4A7B58AFD23}"/>
              </a:ext>
            </a:extLst>
          </p:cNvPr>
          <p:cNvPicPr>
            <a:picLocks noGrp="1" noChangeAspect="1"/>
          </p:cNvPicPr>
          <p:nvPr/>
        </p:nvPicPr>
        <p:blipFill rotWithShape="1">
          <a:blip r:embed="rId2"/>
          <a:srcRect t="49457"/>
          <a:stretch/>
        </p:blipFill>
        <p:spPr>
          <a:xfrm>
            <a:off x="0" y="-2382"/>
            <a:ext cx="12221062" cy="6176964"/>
          </a:xfrm>
          <a:prstGeom prst="rect">
            <a:avLst/>
          </a:prstGeom>
        </p:spPr>
      </p:pic>
      <p:sp>
        <p:nvSpPr>
          <p:cNvPr id="2" name="Title 1">
            <a:extLst>
              <a:ext uri="{FF2B5EF4-FFF2-40B4-BE49-F238E27FC236}">
                <a16:creationId xmlns:a16="http://schemas.microsoft.com/office/drawing/2014/main" id="{B5BE3240-4CCC-479B-93F4-1AB3558E3053}"/>
              </a:ext>
            </a:extLst>
          </p:cNvPr>
          <p:cNvSpPr>
            <a:spLocks noGrp="1"/>
          </p:cNvSpPr>
          <p:nvPr>
            <p:ph type="title"/>
          </p:nvPr>
        </p:nvSpPr>
        <p:spPr/>
        <p:txBody>
          <a:bodyPr/>
          <a:lstStyle/>
          <a:p>
            <a:r>
              <a:rPr lang="en-US" dirty="0"/>
              <a:t>Biomedical Research Data Management for NNLM members</a:t>
            </a:r>
          </a:p>
        </p:txBody>
      </p:sp>
      <p:sp>
        <p:nvSpPr>
          <p:cNvPr id="5" name="Text Placeholder 4">
            <a:extLst>
              <a:ext uri="{FF2B5EF4-FFF2-40B4-BE49-F238E27FC236}">
                <a16:creationId xmlns:a16="http://schemas.microsoft.com/office/drawing/2014/main" id="{459958E8-D16D-4532-9777-7840640F623E}"/>
              </a:ext>
            </a:extLst>
          </p:cNvPr>
          <p:cNvSpPr>
            <a:spLocks noGrp="1"/>
          </p:cNvSpPr>
          <p:nvPr>
            <p:ph type="body" idx="1"/>
          </p:nvPr>
        </p:nvSpPr>
        <p:spPr>
          <a:xfrm>
            <a:off x="839788" y="1855333"/>
            <a:ext cx="5157787" cy="823912"/>
          </a:xfrm>
        </p:spPr>
        <p:txBody>
          <a:bodyPr>
            <a:normAutofit lnSpcReduction="10000"/>
          </a:bodyPr>
          <a:lstStyle/>
          <a:p>
            <a:r>
              <a:rPr lang="en-US" dirty="0"/>
              <a:t>Biomedical RDM Training Program</a:t>
            </a:r>
          </a:p>
          <a:p>
            <a:pPr algn="ctr"/>
            <a:r>
              <a:rPr lang="en-US" dirty="0"/>
              <a:t>Cohort 1</a:t>
            </a:r>
          </a:p>
        </p:txBody>
      </p:sp>
      <p:pic>
        <p:nvPicPr>
          <p:cNvPr id="10" name="Content Placeholder 9" descr="Biomedical RDM Training Program&#10;Cohort 1&#10;" title="Biomedical RDM Training Program">
            <a:extLst>
              <a:ext uri="{FF2B5EF4-FFF2-40B4-BE49-F238E27FC236}">
                <a16:creationId xmlns:a16="http://schemas.microsoft.com/office/drawing/2014/main" id="{CCBC5A61-A905-4735-A983-B82928E832F7}"/>
              </a:ext>
            </a:extLst>
          </p:cNvPr>
          <p:cNvPicPr>
            <a:picLocks noGrp="1" noChangeAspect="1"/>
          </p:cNvPicPr>
          <p:nvPr>
            <p:ph sz="half" idx="2"/>
          </p:nvPr>
        </p:nvPicPr>
        <p:blipFill>
          <a:blip r:embed="rId3"/>
          <a:stretch>
            <a:fillRect/>
          </a:stretch>
        </p:blipFill>
        <p:spPr>
          <a:xfrm>
            <a:off x="665163" y="2679245"/>
            <a:ext cx="5157787" cy="2766937"/>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984382EA-454C-4DE6-B557-AC34B80EB881}"/>
              </a:ext>
            </a:extLst>
          </p:cNvPr>
          <p:cNvSpPr>
            <a:spLocks noGrp="1"/>
          </p:cNvSpPr>
          <p:nvPr>
            <p:ph type="body" sz="quarter" idx="3"/>
          </p:nvPr>
        </p:nvSpPr>
        <p:spPr/>
        <p:txBody>
          <a:bodyPr/>
          <a:lstStyle/>
          <a:p>
            <a:pPr algn="ctr"/>
            <a:r>
              <a:rPr lang="en-US" dirty="0"/>
              <a:t>NNLM RD3: Resources for Data Driven Discovery (nnlm.gov/data)</a:t>
            </a:r>
          </a:p>
        </p:txBody>
      </p:sp>
      <p:pic>
        <p:nvPicPr>
          <p:cNvPr id="9" name="Content Placeholder 8" descr="NNLM RD3: Resources for Data Driven Discovery (nnlm.gov/data)&#10;" title="NNLM RD3: Resources for Data Driven Discovery (nnlm.gov/data)">
            <a:extLst>
              <a:ext uri="{FF2B5EF4-FFF2-40B4-BE49-F238E27FC236}">
                <a16:creationId xmlns:a16="http://schemas.microsoft.com/office/drawing/2014/main" id="{F0CAB65C-0984-440F-8817-75503710F9B1}"/>
              </a:ext>
            </a:extLst>
          </p:cNvPr>
          <p:cNvPicPr>
            <a:picLocks noGrp="1" noChangeAspect="1"/>
          </p:cNvPicPr>
          <p:nvPr>
            <p:ph sz="quarter" idx="4"/>
          </p:nvPr>
        </p:nvPicPr>
        <p:blipFill>
          <a:blip r:embed="rId4"/>
          <a:stretch>
            <a:fillRect/>
          </a:stretch>
        </p:blipFill>
        <p:spPr>
          <a:xfrm>
            <a:off x="6172200" y="2637772"/>
            <a:ext cx="5183188" cy="2780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16208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CE1F0-E04B-4575-93E2-DF7DC0912C15}"/>
              </a:ext>
            </a:extLst>
          </p:cNvPr>
          <p:cNvSpPr>
            <a:spLocks noGrp="1"/>
          </p:cNvSpPr>
          <p:nvPr>
            <p:ph type="title"/>
          </p:nvPr>
        </p:nvSpPr>
        <p:spPr/>
        <p:txBody>
          <a:bodyPr/>
          <a:lstStyle/>
          <a:p>
            <a:r>
              <a:rPr lang="en-US" dirty="0"/>
              <a:t>Funding Pilot Projects: GMR’s Wash and Learn</a:t>
            </a:r>
          </a:p>
        </p:txBody>
      </p:sp>
      <p:pic>
        <p:nvPicPr>
          <p:cNvPr id="3" name="IoJJmj-F5ME" descr="Screen shot of wash and learn video" title="Screen shot of wash and learn video"/>
          <p:cNvPicPr>
            <a:picLocks noRot="1" noChangeAspect="1"/>
          </p:cNvPicPr>
          <p:nvPr>
            <a:videoFile r:link="rId1"/>
          </p:nvPr>
        </p:nvPicPr>
        <p:blipFill>
          <a:blip r:embed="rId4"/>
          <a:stretch>
            <a:fillRect/>
          </a:stretch>
        </p:blipFill>
        <p:spPr>
          <a:xfrm>
            <a:off x="111760" y="126365"/>
            <a:ext cx="11967349" cy="6731635"/>
          </a:xfrm>
          <a:prstGeom prst="rect">
            <a:avLst/>
          </a:prstGeom>
        </p:spPr>
      </p:pic>
    </p:spTree>
    <p:extLst>
      <p:ext uri="{BB962C8B-B14F-4D97-AF65-F5344CB8AC3E}">
        <p14:creationId xmlns:p14="http://schemas.microsoft.com/office/powerpoint/2010/main" val="38579183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1486BB-0A1C-405D-8649-88AF38034EFD}"/>
              </a:ext>
            </a:extLst>
          </p:cNvPr>
          <p:cNvSpPr>
            <a:spLocks noGrp="1"/>
          </p:cNvSpPr>
          <p:nvPr>
            <p:ph type="title"/>
          </p:nvPr>
        </p:nvSpPr>
        <p:spPr/>
        <p:txBody>
          <a:bodyPr/>
          <a:lstStyle/>
          <a:p>
            <a:r>
              <a:rPr lang="en-US" dirty="0">
                <a:solidFill>
                  <a:schemeClr val="bg1"/>
                </a:solidFill>
              </a:rPr>
              <a:t>NNLM </a:t>
            </a:r>
            <a:r>
              <a:rPr lang="en-US" i="1" dirty="0">
                <a:solidFill>
                  <a:schemeClr val="bg1"/>
                </a:solidFill>
              </a:rPr>
              <a:t>All of Us</a:t>
            </a:r>
            <a:r>
              <a:rPr lang="en-US" dirty="0">
                <a:solidFill>
                  <a:schemeClr val="bg1"/>
                </a:solidFill>
              </a:rPr>
              <a:t> National Program</a:t>
            </a:r>
          </a:p>
        </p:txBody>
      </p:sp>
      <p:pic>
        <p:nvPicPr>
          <p:cNvPr id="8" name="Content Placeholder 7" descr="screen shot of all of us FAQ" title="screen shot of all of us FAQ">
            <a:extLst>
              <a:ext uri="{FF2B5EF4-FFF2-40B4-BE49-F238E27FC236}">
                <a16:creationId xmlns:a16="http://schemas.microsoft.com/office/drawing/2014/main" id="{90A6906E-6DDB-47BB-855C-A33E780F6D68}"/>
              </a:ext>
            </a:extLst>
          </p:cNvPr>
          <p:cNvPicPr>
            <a:picLocks noGrp="1" noChangeAspect="1"/>
          </p:cNvPicPr>
          <p:nvPr>
            <p:ph sz="half" idx="2"/>
          </p:nvPr>
        </p:nvPicPr>
        <p:blipFill>
          <a:blip r:embed="rId3"/>
          <a:stretch>
            <a:fillRect/>
          </a:stretch>
        </p:blipFill>
        <p:spPr>
          <a:xfrm rot="774213">
            <a:off x="6416933" y="133872"/>
            <a:ext cx="5039151" cy="64533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Content Placeholder 8">
            <a:extLst>
              <a:ext uri="{FF2B5EF4-FFF2-40B4-BE49-F238E27FC236}">
                <a16:creationId xmlns:a16="http://schemas.microsoft.com/office/drawing/2014/main" id="{721D6151-5E4A-4171-945E-EC0942DFA9BD}"/>
              </a:ext>
            </a:extLst>
          </p:cNvPr>
          <p:cNvSpPr>
            <a:spLocks noGrp="1"/>
          </p:cNvSpPr>
          <p:nvPr>
            <p:ph sz="half" idx="1"/>
          </p:nvPr>
        </p:nvSpPr>
        <p:spPr/>
        <p:txBody>
          <a:bodyPr/>
          <a:lstStyle/>
          <a:p>
            <a:endParaRPr lang="en-US"/>
          </a:p>
        </p:txBody>
      </p:sp>
      <p:pic>
        <p:nvPicPr>
          <p:cNvPr id="10" name="Content Placeholder 6" descr="screen shot of all of us FAQ " title="screen shot of all of us FAQ ">
            <a:extLst>
              <a:ext uri="{FF2B5EF4-FFF2-40B4-BE49-F238E27FC236}">
                <a16:creationId xmlns:a16="http://schemas.microsoft.com/office/drawing/2014/main" id="{AE0241BB-E745-42C7-9815-1AD5FA0FA076}"/>
              </a:ext>
            </a:extLst>
          </p:cNvPr>
          <p:cNvPicPr>
            <a:picLocks noChangeAspect="1"/>
          </p:cNvPicPr>
          <p:nvPr/>
        </p:nvPicPr>
        <p:blipFill>
          <a:blip r:embed="rId4"/>
          <a:stretch>
            <a:fillRect/>
          </a:stretch>
        </p:blipFill>
        <p:spPr>
          <a:xfrm>
            <a:off x="649514" y="287371"/>
            <a:ext cx="5110490" cy="65706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84160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35F53-6634-4515-9573-6394D8E7951E}"/>
              </a:ext>
            </a:extLst>
          </p:cNvPr>
          <p:cNvSpPr>
            <a:spLocks noGrp="1"/>
          </p:cNvSpPr>
          <p:nvPr>
            <p:ph type="title"/>
          </p:nvPr>
        </p:nvSpPr>
        <p:spPr>
          <a:xfrm>
            <a:off x="384769" y="629266"/>
            <a:ext cx="3990126" cy="1676603"/>
          </a:xfrm>
        </p:spPr>
        <p:txBody>
          <a:bodyPr>
            <a:normAutofit/>
          </a:bodyPr>
          <a:lstStyle/>
          <a:p>
            <a:r>
              <a:rPr lang="en-US" sz="2800" dirty="0"/>
              <a:t>Building on Our Past as We Look Toward the Future</a:t>
            </a:r>
          </a:p>
        </p:txBody>
      </p:sp>
      <p:sp>
        <p:nvSpPr>
          <p:cNvPr id="19" name="Content Placeholder 11">
            <a:extLst>
              <a:ext uri="{FF2B5EF4-FFF2-40B4-BE49-F238E27FC236}">
                <a16:creationId xmlns:a16="http://schemas.microsoft.com/office/drawing/2014/main" id="{606BF423-858E-40BC-8800-8BA55709ABA4}"/>
              </a:ext>
            </a:extLst>
          </p:cNvPr>
          <p:cNvSpPr>
            <a:spLocks noGrp="1"/>
          </p:cNvSpPr>
          <p:nvPr>
            <p:ph idx="1"/>
          </p:nvPr>
        </p:nvSpPr>
        <p:spPr>
          <a:xfrm>
            <a:off x="384768" y="2305869"/>
            <a:ext cx="3990127" cy="3785419"/>
          </a:xfrm>
        </p:spPr>
        <p:txBody>
          <a:bodyPr>
            <a:normAutofit lnSpcReduction="10000"/>
          </a:bodyPr>
          <a:lstStyle/>
          <a:p>
            <a:r>
              <a:rPr lang="en-US" dirty="0"/>
              <a:t>Data Management / Data Science for NNLM members</a:t>
            </a:r>
          </a:p>
          <a:p>
            <a:r>
              <a:rPr lang="en-US" dirty="0"/>
              <a:t>Existing Members + New Partners/Activities/Ideas = Exciting Future</a:t>
            </a:r>
          </a:p>
          <a:p>
            <a:r>
              <a:rPr lang="en-US" dirty="0"/>
              <a:t>Equipping you and your communities with NLM resources</a:t>
            </a:r>
          </a:p>
        </p:txBody>
      </p:sp>
      <p:grpSp>
        <p:nvGrpSpPr>
          <p:cNvPr id="3" name="Group 2" descr="screen shot of JMLA special paper: an historical overview of the national network of libraries of medicine, 2985 - 2015" title="screen shot of JMLA special paper: an historical overview of the national network of libraries of medicine, 2985 - 2015">
            <a:extLst>
              <a:ext uri="{FF2B5EF4-FFF2-40B4-BE49-F238E27FC236}">
                <a16:creationId xmlns:a16="http://schemas.microsoft.com/office/drawing/2014/main" id="{0E38ED80-7226-416C-9DF2-0C68EE723990}"/>
              </a:ext>
            </a:extLst>
          </p:cNvPr>
          <p:cNvGrpSpPr/>
          <p:nvPr/>
        </p:nvGrpSpPr>
        <p:grpSpPr>
          <a:xfrm>
            <a:off x="4673600" y="10"/>
            <a:ext cx="7518400" cy="6857990"/>
            <a:chOff x="4673600" y="10"/>
            <a:chExt cx="7518400" cy="6857990"/>
          </a:xfrm>
        </p:grpSpPr>
        <p:pic>
          <p:nvPicPr>
            <p:cNvPr id="18" name="Content Placeholder 6" descr="gray rectangle" title="gray rectangle">
              <a:extLst>
                <a:ext uri="{FF2B5EF4-FFF2-40B4-BE49-F238E27FC236}">
                  <a16:creationId xmlns:a16="http://schemas.microsoft.com/office/drawing/2014/main" id="{36CFC243-0974-467C-AA02-325CDB81C655}"/>
                </a:ext>
              </a:extLst>
            </p:cNvPr>
            <p:cNvPicPr>
              <a:picLocks noChangeAspect="1"/>
            </p:cNvPicPr>
            <p:nvPr/>
          </p:nvPicPr>
          <p:blipFill rotWithShape="1">
            <a:blip r:embed="rId3"/>
            <a:srcRect l="17074" r="21259"/>
            <a:stretch/>
          </p:blipFill>
          <p:spPr>
            <a:xfrm>
              <a:off x="4673600" y="10"/>
              <a:ext cx="7518400" cy="6857990"/>
            </a:xfrm>
            <a:prstGeom prst="rect">
              <a:avLst/>
            </a:prstGeom>
            <a:effectLst/>
          </p:spPr>
        </p:pic>
        <p:pic>
          <p:nvPicPr>
            <p:cNvPr id="1026" name="Picture 2" descr="JMLA Journal of the Medical Library Association">
              <a:extLst>
                <a:ext uri="{FF2B5EF4-FFF2-40B4-BE49-F238E27FC236}">
                  <a16:creationId xmlns:a16="http://schemas.microsoft.com/office/drawing/2014/main" id="{0DBBD609-CCA9-484B-ADF5-97E2A94EE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9997" y="171019"/>
              <a:ext cx="3258643" cy="91649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3815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78126-522A-4909-ADE5-4CD71216FF81}"/>
              </a:ext>
            </a:extLst>
          </p:cNvPr>
          <p:cNvSpPr>
            <a:spLocks noGrp="1"/>
          </p:cNvSpPr>
          <p:nvPr>
            <p:ph type="title"/>
          </p:nvPr>
        </p:nvSpPr>
        <p:spPr/>
        <p:txBody>
          <a:bodyPr/>
          <a:lstStyle/>
          <a:p>
            <a:r>
              <a:rPr lang="en-US" dirty="0"/>
              <a:t>NNLM Partnering for Success: MAR’s Escape the Unit with UPMC Hospital</a:t>
            </a:r>
          </a:p>
        </p:txBody>
      </p:sp>
      <p:pic>
        <p:nvPicPr>
          <p:cNvPr id="3" name="9iV0bx-_Ug4" descr="screen shot from video Escape the Unite" title="screen shot from video Escape the Unite"/>
          <p:cNvPicPr>
            <a:picLocks noRot="1" noChangeAspect="1"/>
          </p:cNvPicPr>
          <p:nvPr>
            <a:videoFile r:link="rId1"/>
          </p:nvPr>
        </p:nvPicPr>
        <p:blipFill>
          <a:blip r:embed="rId4"/>
          <a:stretch>
            <a:fillRect/>
          </a:stretch>
        </p:blipFill>
        <p:spPr>
          <a:xfrm>
            <a:off x="111760" y="107004"/>
            <a:ext cx="12001771" cy="6750996"/>
          </a:xfrm>
          <a:prstGeom prst="rect">
            <a:avLst/>
          </a:prstGeom>
        </p:spPr>
      </p:pic>
    </p:spTree>
    <p:extLst>
      <p:ext uri="{BB962C8B-B14F-4D97-AF65-F5344CB8AC3E}">
        <p14:creationId xmlns:p14="http://schemas.microsoft.com/office/powerpoint/2010/main" val="2673213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C0476C-A701-480E-A6E0-CB21F46765DC}"/>
              </a:ext>
            </a:extLst>
          </p:cNvPr>
          <p:cNvSpPr>
            <a:spLocks noGrp="1"/>
          </p:cNvSpPr>
          <p:nvPr>
            <p:ph type="title"/>
          </p:nvPr>
        </p:nvSpPr>
        <p:spPr/>
        <p:txBody>
          <a:bodyPr/>
          <a:lstStyle/>
          <a:p>
            <a:r>
              <a:rPr lang="en-US" dirty="0"/>
              <a:t>Connect with us</a:t>
            </a:r>
          </a:p>
        </p:txBody>
      </p:sp>
      <p:pic>
        <p:nvPicPr>
          <p:cNvPr id="6" name="Picture 5" descr="screenshot of header from NLM Musings from the Mezzanine Blog" title="screenshot of header from NLM Musings from the Mezzanine Blog">
            <a:extLst>
              <a:ext uri="{FF2B5EF4-FFF2-40B4-BE49-F238E27FC236}">
                <a16:creationId xmlns:a16="http://schemas.microsoft.com/office/drawing/2014/main" id="{F4F6DF41-F8CA-468F-B0A0-B95C6D6D9EFA}"/>
              </a:ext>
            </a:extLst>
          </p:cNvPr>
          <p:cNvPicPr>
            <a:picLocks noChangeAspect="1"/>
          </p:cNvPicPr>
          <p:nvPr/>
        </p:nvPicPr>
        <p:blipFill>
          <a:blip r:embed="rId3"/>
          <a:stretch>
            <a:fillRect/>
          </a:stretch>
        </p:blipFill>
        <p:spPr>
          <a:xfrm>
            <a:off x="470264" y="1606693"/>
            <a:ext cx="5482632" cy="1367735"/>
          </a:xfrm>
          <a:prstGeom prst="rect">
            <a:avLst/>
          </a:prstGeom>
          <a:ln>
            <a:noFill/>
          </a:ln>
          <a:effectLst>
            <a:outerShdw blurRad="292100" dist="139700" dir="2700000" algn="tl" rotWithShape="0">
              <a:srgbClr val="333333">
                <a:alpha val="65000"/>
              </a:srgbClr>
            </a:outerShdw>
          </a:effectLst>
        </p:spPr>
      </p:pic>
      <p:pic>
        <p:nvPicPr>
          <p:cNvPr id="9" name="Picture 8" descr="screenshot of NLM Strategic plan book cover" title="screenshot of NLM Strategic plan book cover">
            <a:extLst>
              <a:ext uri="{FF2B5EF4-FFF2-40B4-BE49-F238E27FC236}">
                <a16:creationId xmlns:a16="http://schemas.microsoft.com/office/drawing/2014/main" id="{3E93CDC2-4223-4356-A2F1-0DE3D7F048FE}"/>
              </a:ext>
            </a:extLst>
          </p:cNvPr>
          <p:cNvPicPr>
            <a:picLocks noChangeAspect="1"/>
          </p:cNvPicPr>
          <p:nvPr/>
        </p:nvPicPr>
        <p:blipFill>
          <a:blip r:embed="rId4"/>
          <a:stretch>
            <a:fillRect/>
          </a:stretch>
        </p:blipFill>
        <p:spPr>
          <a:xfrm>
            <a:off x="6547943" y="2084175"/>
            <a:ext cx="5058177" cy="2761053"/>
          </a:xfrm>
          <a:prstGeom prst="rect">
            <a:avLst/>
          </a:prstGeom>
          <a:ln>
            <a:noFill/>
          </a:ln>
          <a:effectLst>
            <a:outerShdw blurRad="292100" dist="139700" dir="2700000" algn="tl" rotWithShape="0">
              <a:srgbClr val="333333">
                <a:alpha val="65000"/>
              </a:srgbClr>
            </a:outerShdw>
          </a:effectLst>
        </p:spPr>
      </p:pic>
      <p:pic>
        <p:nvPicPr>
          <p:cNvPr id="10" name="Picture 9" descr="Screen shot of NLM email list signup" title="Screen shot of NLM email list signup">
            <a:extLst>
              <a:ext uri="{FF2B5EF4-FFF2-40B4-BE49-F238E27FC236}">
                <a16:creationId xmlns:a16="http://schemas.microsoft.com/office/drawing/2014/main" id="{C730D050-F546-47F5-B437-2099F9B02E51}"/>
              </a:ext>
            </a:extLst>
          </p:cNvPr>
          <p:cNvPicPr>
            <a:picLocks noChangeAspect="1"/>
          </p:cNvPicPr>
          <p:nvPr/>
        </p:nvPicPr>
        <p:blipFill>
          <a:blip r:embed="rId5"/>
          <a:stretch>
            <a:fillRect/>
          </a:stretch>
        </p:blipFill>
        <p:spPr>
          <a:xfrm>
            <a:off x="470264" y="3484158"/>
            <a:ext cx="5533482" cy="223346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68911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647"/>
            <a:ext cx="10515600" cy="1325563"/>
          </a:xfrm>
        </p:spPr>
        <p:txBody>
          <a:bodyPr/>
          <a:lstStyle/>
          <a:p>
            <a:r>
              <a:rPr lang="en-US" baseline="0" dirty="0"/>
              <a:t>NLM and RML Staff</a:t>
            </a:r>
            <a:endParaRPr lang="en-US" dirty="0"/>
          </a:p>
        </p:txBody>
      </p:sp>
      <p:pic>
        <p:nvPicPr>
          <p:cNvPr id="3" name="Picture 2" descr="screen shot of NLM homepage" title="screen shot of NLM homepage">
            <a:extLst>
              <a:ext uri="{FF2B5EF4-FFF2-40B4-BE49-F238E27FC236}">
                <a16:creationId xmlns:a16="http://schemas.microsoft.com/office/drawing/2014/main" id="{B2062F08-53C1-4DD2-9424-18F291A7A814}"/>
              </a:ext>
            </a:extLst>
          </p:cNvPr>
          <p:cNvPicPr>
            <a:picLocks noChangeAspect="1"/>
          </p:cNvPicPr>
          <p:nvPr/>
        </p:nvPicPr>
        <p:blipFill>
          <a:blip r:embed="rId2"/>
          <a:stretch>
            <a:fillRect/>
          </a:stretch>
        </p:blipFill>
        <p:spPr>
          <a:xfrm>
            <a:off x="517655" y="973937"/>
            <a:ext cx="5799062" cy="3835788"/>
          </a:xfrm>
          <a:prstGeom prst="rect">
            <a:avLst/>
          </a:prstGeom>
          <a:ln>
            <a:noFill/>
          </a:ln>
          <a:effectLst>
            <a:outerShdw blurRad="292100" dist="139700" dir="2700000" algn="tl" rotWithShape="0">
              <a:srgbClr val="333333">
                <a:alpha val="65000"/>
              </a:srgbClr>
            </a:outerShdw>
          </a:effectLst>
        </p:spPr>
      </p:pic>
      <p:pic>
        <p:nvPicPr>
          <p:cNvPr id="4" name="Picture 3" descr="Regional Medical Libraries U.S. map" title="Regional Medical Libraries"/>
          <p:cNvPicPr>
            <a:picLocks noChangeAspect="1"/>
          </p:cNvPicPr>
          <p:nvPr/>
        </p:nvPicPr>
        <p:blipFill>
          <a:blip r:embed="rId3"/>
          <a:stretch>
            <a:fillRect/>
          </a:stretch>
        </p:blipFill>
        <p:spPr>
          <a:xfrm>
            <a:off x="5787436" y="2339163"/>
            <a:ext cx="5857310" cy="36310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3514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04FA012-7181-4D43-A212-828E7BF0D818}"/>
              </a:ext>
            </a:extLst>
          </p:cNvPr>
          <p:cNvSpPr>
            <a:spLocks noGrp="1"/>
          </p:cNvSpPr>
          <p:nvPr>
            <p:ph type="title"/>
          </p:nvPr>
        </p:nvSpPr>
        <p:spPr>
          <a:xfrm>
            <a:off x="1836500" y="3254648"/>
            <a:ext cx="3947003" cy="2174603"/>
          </a:xfrm>
        </p:spPr>
        <p:txBody>
          <a:bodyPr>
            <a:normAutofit/>
          </a:bodyPr>
          <a:lstStyle/>
          <a:p>
            <a:pPr>
              <a:lnSpc>
                <a:spcPts val="3000"/>
              </a:lnSpc>
            </a:pPr>
            <a:r>
              <a:rPr lang="en-US" dirty="0"/>
              <a:t>Fostering a ecosphere of discovery</a:t>
            </a:r>
            <a:br>
              <a:rPr lang="en-US" dirty="0"/>
            </a:br>
            <a:r>
              <a:rPr lang="en-US" sz="675" dirty="0"/>
              <a:t>  </a:t>
            </a:r>
            <a:br>
              <a:rPr lang="en-US" dirty="0"/>
            </a:br>
            <a:r>
              <a:rPr lang="en-US" sz="2700" dirty="0"/>
              <a:t>digital research objects</a:t>
            </a:r>
          </a:p>
        </p:txBody>
      </p:sp>
      <p:pic>
        <p:nvPicPr>
          <p:cNvPr id="2" name="Picture 1" descr="A comprehensive research data infrastructure for NIH connecting NLM and NIH Research Infrastructure&#10;&#10;connecting:&#10;protocols&#10;code&#10;models&#10;funding&#10;clinical data&#10;study data&#10;library&#10;people&#10;instruments&#10;pathways&#10;&#10;Image of globe" title="Fostering a ecosphere of discovery  ">
            <a:extLst>
              <a:ext uri="{FF2B5EF4-FFF2-40B4-BE49-F238E27FC236}">
                <a16:creationId xmlns:a16="http://schemas.microsoft.com/office/drawing/2014/main" id="{D17EE2F3-86F4-48AF-9F88-CBFB5B31965B}"/>
              </a:ext>
            </a:extLst>
          </p:cNvPr>
          <p:cNvPicPr>
            <a:picLocks noChangeAspect="1"/>
          </p:cNvPicPr>
          <p:nvPr/>
        </p:nvPicPr>
        <p:blipFill>
          <a:blip r:embed="rId3"/>
          <a:stretch>
            <a:fillRect/>
          </a:stretch>
        </p:blipFill>
        <p:spPr>
          <a:xfrm>
            <a:off x="6111538" y="285476"/>
            <a:ext cx="5696834" cy="5696834"/>
          </a:xfrm>
          <a:prstGeom prst="rect">
            <a:avLst/>
          </a:prstGeom>
        </p:spPr>
      </p:pic>
      <p:cxnSp>
        <p:nvCxnSpPr>
          <p:cNvPr id="22" name="Straight Connector 21" descr="a blue line used for design on the slide" title="blue line">
            <a:extLst>
              <a:ext uri="{FF2B5EF4-FFF2-40B4-BE49-F238E27FC236}">
                <a16:creationId xmlns:a16="http://schemas.microsoft.com/office/drawing/2014/main" id="{92E5BBC4-EC22-4640-B6C5-569420DA4239}"/>
              </a:ext>
            </a:extLst>
          </p:cNvPr>
          <p:cNvCxnSpPr/>
          <p:nvPr/>
        </p:nvCxnSpPr>
        <p:spPr>
          <a:xfrm>
            <a:off x="2008120" y="4704352"/>
            <a:ext cx="3290933" cy="0"/>
          </a:xfrm>
          <a:prstGeom prst="line">
            <a:avLst/>
          </a:prstGeom>
          <a:ln w="22225">
            <a:solidFill>
              <a:srgbClr val="748694"/>
            </a:solidFill>
          </a:ln>
        </p:spPr>
        <p:style>
          <a:lnRef idx="1">
            <a:schemeClr val="accent1"/>
          </a:lnRef>
          <a:fillRef idx="0">
            <a:schemeClr val="accent1"/>
          </a:fillRef>
          <a:effectRef idx="0">
            <a:schemeClr val="accent1"/>
          </a:effectRef>
          <a:fontRef idx="minor">
            <a:schemeClr val="tx1"/>
          </a:fontRef>
        </p:style>
      </p:cxnSp>
      <p:pic>
        <p:nvPicPr>
          <p:cNvPr id="18" name="Picture 17" descr="image of they NIH NIH logo.  the letters NIH with an arrow pointing to the right into the letters NLM" title="NIH NLM logo">
            <a:extLst>
              <a:ext uri="{FF2B5EF4-FFF2-40B4-BE49-F238E27FC236}">
                <a16:creationId xmlns:a16="http://schemas.microsoft.com/office/drawing/2014/main" id="{8578D41F-DE1B-47FA-90BD-5BD9FDF9FE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4535" y="1786726"/>
            <a:ext cx="3290933" cy="1097282"/>
          </a:xfrm>
          <a:prstGeom prst="rect">
            <a:avLst/>
          </a:prstGeom>
        </p:spPr>
      </p:pic>
    </p:spTree>
    <p:extLst>
      <p:ext uri="{BB962C8B-B14F-4D97-AF65-F5344CB8AC3E}">
        <p14:creationId xmlns:p14="http://schemas.microsoft.com/office/powerpoint/2010/main" val="327085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4251" y="588094"/>
            <a:ext cx="7620000" cy="1135253"/>
          </a:xfrm>
        </p:spPr>
        <p:txBody>
          <a:bodyPr/>
          <a:lstStyle/>
          <a:p>
            <a:r>
              <a:rPr lang="en-US" dirty="0"/>
              <a:t>Goal 2</a:t>
            </a:r>
          </a:p>
        </p:txBody>
      </p:sp>
      <p:sp>
        <p:nvSpPr>
          <p:cNvPr id="3" name="Content Placeholder 2">
            <a:extLst>
              <a:ext uri="{FF2B5EF4-FFF2-40B4-BE49-F238E27FC236}">
                <a16:creationId xmlns:a16="http://schemas.microsoft.com/office/drawing/2014/main" id="{D2FD9D46-4C0B-4E82-B8D0-AE9A0AB11948}"/>
              </a:ext>
            </a:extLst>
          </p:cNvPr>
          <p:cNvSpPr txBox="1">
            <a:spLocks/>
          </p:cNvSpPr>
          <p:nvPr/>
        </p:nvSpPr>
        <p:spPr>
          <a:xfrm>
            <a:off x="4667250" y="1891531"/>
            <a:ext cx="6000750" cy="3394472"/>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3000"/>
              </a:lnSpc>
              <a:spcBef>
                <a:spcPts val="0"/>
              </a:spcBef>
              <a:buNone/>
            </a:pPr>
            <a:r>
              <a:rPr lang="en-US" sz="2250" b="1" dirty="0">
                <a:latin typeface="Arial" panose="020B0604020202020204" pitchFamily="34" charset="0"/>
                <a:cs typeface="Arial" panose="020B0604020202020204" pitchFamily="34" charset="0"/>
              </a:rPr>
              <a:t>2.1 </a:t>
            </a:r>
            <a:r>
              <a:rPr lang="en-US" sz="2250" dirty="0">
                <a:latin typeface="Arial" panose="020B0604020202020204" pitchFamily="34" charset="0"/>
                <a:cs typeface="Arial" panose="020B0604020202020204" pitchFamily="34" charset="0"/>
              </a:rPr>
              <a:t>Know NLM users and engage with persistence</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2.2</a:t>
            </a:r>
            <a:r>
              <a:rPr lang="en-US" sz="2250" dirty="0">
                <a:latin typeface="Arial" panose="020B0604020202020204" pitchFamily="34" charset="0"/>
                <a:cs typeface="Arial" panose="020B0604020202020204" pitchFamily="34" charset="0"/>
              </a:rPr>
              <a:t> Foster distinctiveness of NLM as a reliable, trustable source of health information and biomedical data </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2.3</a:t>
            </a:r>
            <a:r>
              <a:rPr lang="en-US" sz="2250" dirty="0">
                <a:latin typeface="Arial" panose="020B0604020202020204" pitchFamily="34" charset="0"/>
                <a:cs typeface="Arial" panose="020B0604020202020204" pitchFamily="34" charset="0"/>
              </a:rPr>
              <a:t> Support research in biomedical and health information access methods and information dissemination strategies</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2.4</a:t>
            </a:r>
            <a:r>
              <a:rPr lang="en-US" sz="2250" dirty="0">
                <a:latin typeface="Arial" panose="020B0604020202020204" pitchFamily="34" charset="0"/>
                <a:cs typeface="Arial" panose="020B0604020202020204" pitchFamily="34" charset="0"/>
              </a:rPr>
              <a:t> Enhance information delivery</a:t>
            </a:r>
          </a:p>
        </p:txBody>
      </p:sp>
      <p:graphicFrame>
        <p:nvGraphicFramePr>
          <p:cNvPr id="7" name="Content Placeholder 3" descr="image of a tree with the text:  Goal 2:  Reach more people in more ways through enhanced dissemination and engagement" title="Reach more people in more ways through enhanced dissemination and engagement"/>
          <p:cNvGraphicFramePr>
            <a:graphicFrameLocks noGrp="1"/>
          </p:cNvGraphicFramePr>
          <p:nvPr>
            <p:ph idx="4294967295"/>
            <p:extLst>
              <p:ext uri="{D42A27DB-BD31-4B8C-83A1-F6EECF244321}">
                <p14:modId xmlns:p14="http://schemas.microsoft.com/office/powerpoint/2010/main" val="1182873217"/>
              </p:ext>
            </p:extLst>
          </p:nvPr>
        </p:nvGraphicFramePr>
        <p:xfrm>
          <a:off x="968991" y="857250"/>
          <a:ext cx="291465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637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6101" y="1702533"/>
            <a:ext cx="3286125" cy="2971800"/>
          </a:xfrm>
        </p:spPr>
        <p:txBody>
          <a:bodyPr>
            <a:noAutofit/>
          </a:bodyPr>
          <a:lstStyle/>
          <a:p>
            <a:r>
              <a:rPr lang="en-US" sz="4000" dirty="0"/>
              <a:t>Data-powered health </a:t>
            </a:r>
            <a:br>
              <a:rPr lang="en-US" sz="4000" dirty="0"/>
            </a:br>
            <a:r>
              <a:rPr lang="en-US" sz="4000" dirty="0"/>
              <a:t>requires new approaches to deliver NLM </a:t>
            </a:r>
            <a:br>
              <a:rPr lang="en-US" sz="4000" dirty="0"/>
            </a:br>
            <a:r>
              <a:rPr lang="en-US" sz="4000" dirty="0"/>
              <a:t>information</a:t>
            </a:r>
          </a:p>
        </p:txBody>
      </p:sp>
      <p:pic>
        <p:nvPicPr>
          <p:cNvPr id="4" name="Content Placeholder 3" descr="image of person with Orange juice container and the nutrition label superimposed over the image" title="Orange juice nutrition label"/>
          <p:cNvPicPr>
            <a:picLocks noGrp="1" noChangeAspect="1"/>
          </p:cNvPicPr>
          <p:nvPr>
            <p:ph idx="1"/>
          </p:nvPr>
        </p:nvPicPr>
        <p:blipFill rotWithShape="1">
          <a:blip r:embed="rId3">
            <a:extLst>
              <a:ext uri="{28A0092B-C50C-407E-A947-70E740481C1C}">
                <a14:useLocalDpi xmlns:a14="http://schemas.microsoft.com/office/drawing/2010/main" val="0"/>
              </a:ext>
            </a:extLst>
          </a:blip>
          <a:srcRect t="-256" b="-385"/>
          <a:stretch/>
        </p:blipFill>
        <p:spPr>
          <a:xfrm>
            <a:off x="2209800" y="1328738"/>
            <a:ext cx="4438650" cy="371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1485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70495" y="1237172"/>
            <a:ext cx="5536442" cy="679141"/>
          </a:xfrm>
        </p:spPr>
        <p:txBody>
          <a:bodyPr>
            <a:normAutofit fontScale="90000"/>
          </a:bodyPr>
          <a:lstStyle/>
          <a:p>
            <a:r>
              <a:rPr lang="en-US" dirty="0"/>
              <a:t>Goal 3</a:t>
            </a:r>
          </a:p>
        </p:txBody>
      </p:sp>
      <p:sp>
        <p:nvSpPr>
          <p:cNvPr id="3" name="Content Placeholder 2">
            <a:extLst>
              <a:ext uri="{FF2B5EF4-FFF2-40B4-BE49-F238E27FC236}">
                <a16:creationId xmlns:a16="http://schemas.microsoft.com/office/drawing/2014/main" id="{76B40746-B0CF-4C55-8A90-B97F547DF0A9}"/>
              </a:ext>
            </a:extLst>
          </p:cNvPr>
          <p:cNvSpPr txBox="1">
            <a:spLocks/>
          </p:cNvSpPr>
          <p:nvPr/>
        </p:nvSpPr>
        <p:spPr>
          <a:xfrm>
            <a:off x="4667250" y="2017514"/>
            <a:ext cx="6000750" cy="316408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3000"/>
              </a:lnSpc>
              <a:spcBef>
                <a:spcPts val="0"/>
              </a:spcBef>
              <a:buNone/>
            </a:pPr>
            <a:r>
              <a:rPr lang="en-US" sz="2250" b="1" dirty="0">
                <a:latin typeface="Arial" panose="020B0604020202020204" pitchFamily="34" charset="0"/>
                <a:cs typeface="Arial" panose="020B0604020202020204" pitchFamily="34" charset="0"/>
              </a:rPr>
              <a:t>3.1</a:t>
            </a:r>
            <a:r>
              <a:rPr lang="en-US" sz="2250" dirty="0">
                <a:latin typeface="Arial" panose="020B0604020202020204" pitchFamily="34" charset="0"/>
                <a:cs typeface="Arial" panose="020B0604020202020204" pitchFamily="34" charset="0"/>
              </a:rPr>
              <a:t> Expand and enhance research training for biomedical informatics and data science</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3.2 </a:t>
            </a:r>
            <a:r>
              <a:rPr lang="en-US" sz="2250" dirty="0">
                <a:latin typeface="Arial" panose="020B0604020202020204" pitchFamily="34" charset="0"/>
                <a:cs typeface="Arial" panose="020B0604020202020204" pitchFamily="34" charset="0"/>
              </a:rPr>
              <a:t>Assure data science and open science proficiency</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3.3</a:t>
            </a:r>
            <a:r>
              <a:rPr lang="en-US" sz="2250" dirty="0">
                <a:latin typeface="Arial" panose="020B0604020202020204" pitchFamily="34" charset="0"/>
                <a:cs typeface="Arial" panose="020B0604020202020204" pitchFamily="34" charset="0"/>
              </a:rPr>
              <a:t> Increase workforce diversity</a:t>
            </a:r>
          </a:p>
          <a:p>
            <a:pPr marL="0" indent="0">
              <a:lnSpc>
                <a:spcPts val="3000"/>
              </a:lnSpc>
              <a:spcBef>
                <a:spcPts val="0"/>
              </a:spcBef>
              <a:buNone/>
            </a:pPr>
            <a:r>
              <a:rPr lang="en-US" sz="2250" b="1" dirty="0">
                <a:latin typeface="Arial" panose="020B0604020202020204" pitchFamily="34" charset="0"/>
                <a:cs typeface="Arial" panose="020B0604020202020204" pitchFamily="34" charset="0"/>
              </a:rPr>
              <a:t>3.4 </a:t>
            </a:r>
            <a:r>
              <a:rPr lang="en-US" sz="2250" dirty="0">
                <a:latin typeface="Arial" panose="020B0604020202020204" pitchFamily="34" charset="0"/>
                <a:cs typeface="Arial" panose="020B0604020202020204" pitchFamily="34" charset="0"/>
              </a:rPr>
              <a:t>Engage the next generation and promote data literacy</a:t>
            </a:r>
          </a:p>
        </p:txBody>
      </p:sp>
      <p:graphicFrame>
        <p:nvGraphicFramePr>
          <p:cNvPr id="7" name="Content Placeholder 3" descr="3.1 Expand and enhance research training for biomedical informatics and data science&#10;3.2 Assure data science and open science proficiency&#10;3.3 Increase workforce diversity&#10;3.4 Engage the next generation and promote data literacy&#10;" title="Build a workforce for data-driven research and health"/>
          <p:cNvGraphicFramePr>
            <a:graphicFrameLocks noGrp="1"/>
          </p:cNvGraphicFramePr>
          <p:nvPr>
            <p:ph idx="4294967295"/>
            <p:extLst>
              <p:ext uri="{D42A27DB-BD31-4B8C-83A1-F6EECF244321}">
                <p14:modId xmlns:p14="http://schemas.microsoft.com/office/powerpoint/2010/main" val="2024262836"/>
              </p:ext>
            </p:extLst>
          </p:nvPr>
        </p:nvGraphicFramePr>
        <p:xfrm>
          <a:off x="968991" y="857250"/>
          <a:ext cx="2914650" cy="4587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26325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FF512F4C91FF41B667E19CCF6970B9" ma:contentTypeVersion="0" ma:contentTypeDescription="Create a new document." ma:contentTypeScope="" ma:versionID="8c7477aba02c1456e813a31b45edebe9">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ABDCD2-C2FC-4AC1-A20E-1C0FFF5A72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A7C0E4A-55AF-4DC0-8584-76D7E4D6A9E0}">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82B0D03-2AD9-4ABB-BF27-EFDCD2608B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6215</TotalTime>
  <Words>3458</Words>
  <Application>Microsoft Office PowerPoint</Application>
  <PresentationFormat>Widescreen</PresentationFormat>
  <Paragraphs>794</Paragraphs>
  <Slides>58</Slides>
  <Notes>44</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Arial</vt:lpstr>
      <vt:lpstr>Calibri</vt:lpstr>
      <vt:lpstr>Calibri Light</vt:lpstr>
      <vt:lpstr>Franklin Gothic Demi</vt:lpstr>
      <vt:lpstr>Helvetica</vt:lpstr>
      <vt:lpstr>Times New Roman</vt:lpstr>
      <vt:lpstr>Verdana</vt:lpstr>
      <vt:lpstr>Wingdings</vt:lpstr>
      <vt:lpstr>Office Theme</vt:lpstr>
      <vt:lpstr>National Library of Medicine Update</vt:lpstr>
      <vt:lpstr>Patricia Flatley Brennan, RN, PhD Director</vt:lpstr>
      <vt:lpstr>NLM Strategic Plan 2017-2027</vt:lpstr>
      <vt:lpstr>Transforming Information into Discovery </vt:lpstr>
      <vt:lpstr>Goal 1 </vt:lpstr>
      <vt:lpstr>Fostering a ecosphere of discovery    digital research objects</vt:lpstr>
      <vt:lpstr>Goal 2</vt:lpstr>
      <vt:lpstr>Data-powered health  requires new approaches to deliver NLM  information</vt:lpstr>
      <vt:lpstr>Goal 3</vt:lpstr>
      <vt:lpstr>Engage the next generation  &amp; promote data literacy</vt:lpstr>
      <vt:lpstr>NLM &amp; NIH Budget Enacted (FY17), Enacted (FY18), Proposed 2019 </vt:lpstr>
      <vt:lpstr>NLM &amp; NIH Budget Enacted (FY17), Enacted (FY18), Proposed 2019</vt:lpstr>
      <vt:lpstr>Key Accomplishments since February </vt:lpstr>
      <vt:lpstr>NLM trusted</vt:lpstr>
      <vt:lpstr>Reaching NLM </vt:lpstr>
      <vt:lpstr>Joyce E.B. Backus, MSLS Associate Director for Library Operations</vt:lpstr>
      <vt:lpstr>Next topics</vt:lpstr>
      <vt:lpstr>Strategic planning activities and outcomes</vt:lpstr>
      <vt:lpstr>Strategic planning activities and outcomes </vt:lpstr>
      <vt:lpstr>PubMed Content</vt:lpstr>
      <vt:lpstr>MEDLINE 2022        Joyce Backus &amp; Jim Ostell </vt:lpstr>
      <vt:lpstr>MEDLINE 2022 </vt:lpstr>
      <vt:lpstr>Next generation</vt:lpstr>
      <vt:lpstr>Pubmed Llabs usage </vt:lpstr>
      <vt:lpstr>Create an outstanding design and user experience for   PubMed 2.0</vt:lpstr>
      <vt:lpstr>PubMed Labs supports the NLM Strategic Plan </vt:lpstr>
      <vt:lpstr>PubOne XML format</vt:lpstr>
      <vt:lpstr>PubOne XML format </vt:lpstr>
      <vt:lpstr>PubMed Labs launched in October 2017</vt:lpstr>
      <vt:lpstr>PubMed Labs search</vt:lpstr>
      <vt:lpstr>Overwhelmingly Positive Feedback! </vt:lpstr>
      <vt:lpstr>Hey, where is the feature…? </vt:lpstr>
      <vt:lpstr>PubMed 2.0 release roadmap and beyond</vt:lpstr>
      <vt:lpstr>Redesigned NLM homepage</vt:lpstr>
      <vt:lpstr>PubMed Health will be discontinued on October 31, 2018</vt:lpstr>
      <vt:lpstr>MedlinePlus Lab Test Information</vt:lpstr>
      <vt:lpstr>MedlinePlus Lab Tests</vt:lpstr>
      <vt:lpstr>National Library of Medicine</vt:lpstr>
      <vt:lpstr>      </vt:lpstr>
      <vt:lpstr>Michael E. DeBakey Fellowship  in the History of Medicine</vt:lpstr>
      <vt:lpstr>Loan of Rare Books to New York University's Institute for the Study of the Ancient World</vt:lpstr>
      <vt:lpstr>Blue!  The 1918 Spanish Influenza in American and World History</vt:lpstr>
      <vt:lpstr>A Conversation about Graphic Medicine</vt:lpstr>
      <vt:lpstr>Library &amp; Information Science Students</vt:lpstr>
      <vt:lpstr>NLM Associate Fellows</vt:lpstr>
      <vt:lpstr>Advice and guidance from the library community</vt:lpstr>
      <vt:lpstr>Amanda J. Wilson, MSLS Head, National Network Coordinating Office of the National Network of Libraries of Medicine</vt:lpstr>
      <vt:lpstr>Group of people</vt:lpstr>
      <vt:lpstr>NNLM Operating Structure:  National Network Steering Committee (NNSC)  May 1, 2016 – present</vt:lpstr>
      <vt:lpstr>The year in 60 seconds…</vt:lpstr>
      <vt:lpstr>PSR Resource Library: The University of Arizona</vt:lpstr>
      <vt:lpstr>Biomedical Research Data Management for NNLM members</vt:lpstr>
      <vt:lpstr>Funding Pilot Projects: GMR’s Wash and Learn</vt:lpstr>
      <vt:lpstr>NNLM All of Us National Program</vt:lpstr>
      <vt:lpstr>Building on Our Past as We Look Toward the Future</vt:lpstr>
      <vt:lpstr>NNLM Partnering for Success: MAR’s Escape the Unit with UPMC Hospital</vt:lpstr>
      <vt:lpstr>Connect with us</vt:lpstr>
      <vt:lpstr>NLM and RML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Herron, Mary (NIH/NLM) [E]</cp:lastModifiedBy>
  <cp:revision>275</cp:revision>
  <cp:lastPrinted>2017-02-08T12:36:23Z</cp:lastPrinted>
  <dcterms:created xsi:type="dcterms:W3CDTF">2017-02-06T16:33:29Z</dcterms:created>
  <dcterms:modified xsi:type="dcterms:W3CDTF">2018-06-18T12:25:54Z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0x0101006AFF512F4C91FF41B667E19CCF6970B9</vt:lpwstr>
  </property>
</Properties>
</file>