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4"/>
  </p:notesMasterIdLst>
  <p:sldIdLst>
    <p:sldId id="300" r:id="rId2"/>
    <p:sldId id="1041" r:id="rId3"/>
    <p:sldId id="335" r:id="rId4"/>
    <p:sldId id="347" r:id="rId5"/>
    <p:sldId id="1386" r:id="rId6"/>
    <p:sldId id="1387" r:id="rId7"/>
    <p:sldId id="1388" r:id="rId8"/>
    <p:sldId id="1389" r:id="rId9"/>
    <p:sldId id="1390" r:id="rId10"/>
    <p:sldId id="1391" r:id="rId11"/>
    <p:sldId id="1392" r:id="rId12"/>
    <p:sldId id="1393" r:id="rId13"/>
    <p:sldId id="1394" r:id="rId14"/>
    <p:sldId id="1395" r:id="rId15"/>
    <p:sldId id="1396" r:id="rId16"/>
    <p:sldId id="1385" r:id="rId17"/>
    <p:sldId id="1406" r:id="rId18"/>
    <p:sldId id="1397" r:id="rId19"/>
    <p:sldId id="1409" r:id="rId20"/>
    <p:sldId id="1404" r:id="rId21"/>
    <p:sldId id="1398" r:id="rId22"/>
    <p:sldId id="1399" r:id="rId23"/>
    <p:sldId id="1400" r:id="rId24"/>
    <p:sldId id="1401" r:id="rId25"/>
    <p:sldId id="1402" r:id="rId26"/>
    <p:sldId id="1403" r:id="rId27"/>
    <p:sldId id="336" r:id="rId28"/>
    <p:sldId id="1408" r:id="rId29"/>
    <p:sldId id="1361" r:id="rId30"/>
    <p:sldId id="1363" r:id="rId31"/>
    <p:sldId id="337" r:id="rId32"/>
    <p:sldId id="444" r:id="rId33"/>
    <p:sldId id="1345" r:id="rId34"/>
    <p:sldId id="1347" r:id="rId35"/>
    <p:sldId id="1358" r:id="rId36"/>
    <p:sldId id="1084" r:id="rId37"/>
    <p:sldId id="359" r:id="rId38"/>
    <p:sldId id="372" r:id="rId39"/>
    <p:sldId id="314" r:id="rId40"/>
    <p:sldId id="312" r:id="rId41"/>
    <p:sldId id="324" r:id="rId42"/>
    <p:sldId id="1348" r:id="rId43"/>
    <p:sldId id="1349" r:id="rId44"/>
    <p:sldId id="1350" r:id="rId45"/>
    <p:sldId id="1359" r:id="rId46"/>
    <p:sldId id="1353" r:id="rId47"/>
    <p:sldId id="1354" r:id="rId48"/>
    <p:sldId id="1355" r:id="rId49"/>
    <p:sldId id="1356" r:id="rId50"/>
    <p:sldId id="1067" r:id="rId51"/>
    <p:sldId id="261" r:id="rId52"/>
    <p:sldId id="1069" r:id="rId53"/>
    <p:sldId id="264" r:id="rId54"/>
    <p:sldId id="283" r:id="rId55"/>
    <p:sldId id="263" r:id="rId56"/>
    <p:sldId id="265" r:id="rId57"/>
    <p:sldId id="1383" r:id="rId58"/>
    <p:sldId id="338" r:id="rId59"/>
    <p:sldId id="1366" r:id="rId60"/>
    <p:sldId id="1328" r:id="rId61"/>
    <p:sldId id="1367" r:id="rId62"/>
    <p:sldId id="1369" r:id="rId63"/>
    <p:sldId id="1351" r:id="rId64"/>
    <p:sldId id="1370" r:id="rId65"/>
    <p:sldId id="1371" r:id="rId66"/>
    <p:sldId id="1372" r:id="rId67"/>
    <p:sldId id="1373" r:id="rId68"/>
    <p:sldId id="1374" r:id="rId69"/>
    <p:sldId id="1410" r:id="rId70"/>
    <p:sldId id="1411" r:id="rId71"/>
    <p:sldId id="1379" r:id="rId72"/>
    <p:sldId id="1380" r:id="rId73"/>
    <p:sldId id="1381" r:id="rId74"/>
    <p:sldId id="1382" r:id="rId75"/>
    <p:sldId id="1342" r:id="rId76"/>
    <p:sldId id="1341" r:id="rId77"/>
    <p:sldId id="1340" r:id="rId78"/>
    <p:sldId id="1339" r:id="rId79"/>
    <p:sldId id="1338" r:id="rId80"/>
    <p:sldId id="447" r:id="rId81"/>
    <p:sldId id="446" r:id="rId82"/>
    <p:sldId id="140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78BD4BC-507C-4351-AE36-B47E4E946DC9}">
          <p14:sldIdLst>
            <p14:sldId id="300"/>
          </p14:sldIdLst>
        </p14:section>
        <p14:section name="Jerry Sheehan" id="{AB52456B-D7EC-4D74-82BD-566C08491225}">
          <p14:sldIdLst>
            <p14:sldId id="1041"/>
            <p14:sldId id="335"/>
            <p14:sldId id="347"/>
            <p14:sldId id="1386"/>
            <p14:sldId id="1387"/>
            <p14:sldId id="1388"/>
            <p14:sldId id="1389"/>
            <p14:sldId id="1390"/>
            <p14:sldId id="1391"/>
            <p14:sldId id="1392"/>
            <p14:sldId id="1393"/>
            <p14:sldId id="1394"/>
            <p14:sldId id="1395"/>
            <p14:sldId id="1396"/>
            <p14:sldId id="1385"/>
            <p14:sldId id="1406"/>
            <p14:sldId id="1397"/>
            <p14:sldId id="1409"/>
            <p14:sldId id="1404"/>
            <p14:sldId id="1398"/>
            <p14:sldId id="1399"/>
            <p14:sldId id="1400"/>
            <p14:sldId id="1401"/>
            <p14:sldId id="1402"/>
            <p14:sldId id="1403"/>
          </p14:sldIdLst>
        </p14:section>
        <p14:section name="Janice Kelly" id="{B10CEBBF-1103-0C4C-B1D6-D06E8085040E}">
          <p14:sldIdLst>
            <p14:sldId id="336"/>
            <p14:sldId id="1408"/>
            <p14:sldId id="1361"/>
            <p14:sldId id="1363"/>
          </p14:sldIdLst>
        </p14:section>
        <p14:section name="Joyce Backus" id="{E4993243-8917-F447-9778-8DB2DAC6ECE0}">
          <p14:sldIdLst>
            <p14:sldId id="337"/>
            <p14:sldId id="444"/>
            <p14:sldId id="1345"/>
            <p14:sldId id="1347"/>
            <p14:sldId id="1358"/>
            <p14:sldId id="1084"/>
            <p14:sldId id="359"/>
            <p14:sldId id="372"/>
            <p14:sldId id="314"/>
            <p14:sldId id="312"/>
            <p14:sldId id="324"/>
            <p14:sldId id="1348"/>
            <p14:sldId id="1349"/>
            <p14:sldId id="1350"/>
            <p14:sldId id="1359"/>
            <p14:sldId id="1353"/>
            <p14:sldId id="1354"/>
            <p14:sldId id="1355"/>
            <p14:sldId id="1356"/>
            <p14:sldId id="1067"/>
            <p14:sldId id="261"/>
            <p14:sldId id="1069"/>
            <p14:sldId id="264"/>
            <p14:sldId id="283"/>
            <p14:sldId id="263"/>
            <p14:sldId id="265"/>
            <p14:sldId id="1383"/>
          </p14:sldIdLst>
        </p14:section>
        <p14:section name="Amanda Wilson" id="{B66EC9DB-83A8-B342-A644-6658EE53BC48}">
          <p14:sldIdLst>
            <p14:sldId id="338"/>
            <p14:sldId id="1366"/>
            <p14:sldId id="1328"/>
            <p14:sldId id="1367"/>
            <p14:sldId id="1369"/>
            <p14:sldId id="1351"/>
            <p14:sldId id="1370"/>
            <p14:sldId id="1371"/>
            <p14:sldId id="1372"/>
            <p14:sldId id="1373"/>
            <p14:sldId id="1374"/>
            <p14:sldId id="1410"/>
            <p14:sldId id="1411"/>
            <p14:sldId id="1379"/>
            <p14:sldId id="1380"/>
            <p14:sldId id="1381"/>
            <p14:sldId id="1382"/>
            <p14:sldId id="1342"/>
            <p14:sldId id="1341"/>
            <p14:sldId id="1340"/>
            <p14:sldId id="1339"/>
            <p14:sldId id="1338"/>
            <p14:sldId id="447"/>
            <p14:sldId id="446"/>
          </p14:sldIdLst>
        </p14:section>
        <p14:section name="Closing Slide" id="{81348526-3AC4-D64F-ADA0-485EEAF5AE93}">
          <p14:sldIdLst>
            <p14:sldId id="1405"/>
          </p14:sldIdLst>
        </p14:section>
        <p14:section name="Default Section" id="{92B35DB9-3EB5-4F70-9B9B-5EF41A6FF494}">
          <p14:sldIdLst/>
        </p14:section>
      </p14:sectionLst>
    </p:ext>
    <p:ext uri="{EFAFB233-063F-42B5-8137-9DF3F51BA10A}">
      <p15:sldGuideLst xmlns:p15="http://schemas.microsoft.com/office/powerpoint/2012/main">
        <p15:guide id="1" orient="horz" pos="504" userDrawn="1">
          <p15:clr>
            <a:srgbClr val="A4A3A4"/>
          </p15:clr>
        </p15:guide>
        <p15:guide id="2" pos="5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rik, Jody (NIH/NLM) [E]" initials="NJ([" lastIdx="11" clrIdx="0">
    <p:extLst>
      <p:ext uri="{19B8F6BF-5375-455C-9EA6-DF929625EA0E}">
        <p15:presenceInfo xmlns:p15="http://schemas.microsoft.com/office/powerpoint/2012/main" userId="S::nurikjl@nih.gov::49b2bdca-6fe7-48dd-ab42-7db317df6e4c" providerId="AD"/>
      </p:ext>
    </p:extLst>
  </p:cmAuthor>
  <p:cmAuthor id="2" name="Hill, Troy (NIH/NLM) [E]" initials="HT([" lastIdx="2" clrIdx="1">
    <p:extLst>
      <p:ext uri="{19B8F6BF-5375-455C-9EA6-DF929625EA0E}">
        <p15:presenceInfo xmlns:p15="http://schemas.microsoft.com/office/powerpoint/2012/main" userId="S::trhill@nih.gov::c86b389c-e933-4407-bdb4-10ffc797a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E680"/>
    <a:srgbClr val="A1E657"/>
    <a:srgbClr val="CC460A"/>
    <a:srgbClr val="E77A37"/>
    <a:srgbClr val="F38F2B"/>
    <a:srgbClr val="EEA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80468" autoAdjust="0"/>
  </p:normalViewPr>
  <p:slideViewPr>
    <p:cSldViewPr snapToGrid="0">
      <p:cViewPr varScale="1">
        <p:scale>
          <a:sx n="92" d="100"/>
          <a:sy n="92" d="100"/>
        </p:scale>
        <p:origin x="1614" y="66"/>
      </p:cViewPr>
      <p:guideLst>
        <p:guide orient="horz" pos="504"/>
        <p:guide pos="552"/>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32144"/>
    </p:cViewPr>
  </p:sorterViewPr>
  <p:notesViewPr>
    <p:cSldViewPr snapToGrid="0">
      <p:cViewPr varScale="1">
        <p:scale>
          <a:sx n="55" d="100"/>
          <a:sy n="55" d="100"/>
        </p:scale>
        <p:origin x="2604"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97DCF-E4B2-4FA0-8349-2C19C30C8DED}" type="doc">
      <dgm:prSet loTypeId="urn:microsoft.com/office/officeart/2005/8/layout/hList7" loCatId="relationship" qsTypeId="urn:microsoft.com/office/officeart/2005/8/quickstyle/simple1" qsCatId="simple" csTypeId="urn:microsoft.com/office/officeart/2005/8/colors/colorful1" csCatId="colorful" phldr="1"/>
      <dgm:spPr/>
    </dgm:pt>
    <dgm:pt modelId="{7EE7B4B3-1C79-4CCD-836A-AD88298059D0}">
      <dgm:prSet phldrT="[Text]" custT="1"/>
      <dgm:spPr>
        <a:solidFill>
          <a:srgbClr val="76A28F"/>
        </a:solidFill>
      </dgm:spPr>
      <dgm:t>
        <a:bodyPr/>
        <a:lstStyle/>
        <a:p>
          <a: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Reach more</a:t>
          </a:r>
          <a:b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people in more ways through enhanced dissemination</a:t>
          </a:r>
          <a:b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&amp; engagement</a:t>
          </a:r>
        </a:p>
      </dgm:t>
    </dgm:pt>
    <dgm:pt modelId="{57C850F1-DD61-43C2-AE04-4A7C29B86F58}" type="parTrans" cxnId="{36023244-2D84-4C5F-8445-764D41F5B3A6}">
      <dgm:prSet/>
      <dgm:spPr/>
      <dgm:t>
        <a:bodyPr/>
        <a:lstStyle/>
        <a:p>
          <a:endParaRPr lang="en-US"/>
        </a:p>
      </dgm:t>
    </dgm:pt>
    <dgm:pt modelId="{0E6BEAE9-8A95-4ED1-B4A0-0DBBC659FB5C}" type="sibTrans" cxnId="{36023244-2D84-4C5F-8445-764D41F5B3A6}">
      <dgm:prSet/>
      <dgm:spPr/>
      <dgm:t>
        <a:bodyPr/>
        <a:lstStyle/>
        <a:p>
          <a:endParaRPr lang="en-US"/>
        </a:p>
      </dgm:t>
    </dgm:pt>
    <dgm:pt modelId="{033D5A72-E8A4-4A0C-8E59-A4F5AF8EA121}" type="pres">
      <dgm:prSet presAssocID="{68397DCF-E4B2-4FA0-8349-2C19C30C8DED}" presName="Name0" presStyleCnt="0">
        <dgm:presLayoutVars>
          <dgm:dir/>
          <dgm:resizeHandles val="exact"/>
        </dgm:presLayoutVars>
      </dgm:prSet>
      <dgm:spPr/>
    </dgm:pt>
    <dgm:pt modelId="{8685FBF5-8426-4AEB-8F3E-D05A804DA39F}" type="pres">
      <dgm:prSet presAssocID="{68397DCF-E4B2-4FA0-8349-2C19C30C8DED}" presName="fgShape" presStyleLbl="fgShp" presStyleIdx="0" presStyleCnt="1"/>
      <dgm:spPr>
        <a:noFill/>
        <a:ln>
          <a:noFill/>
        </a:ln>
      </dgm:spPr>
    </dgm:pt>
    <dgm:pt modelId="{1A1DCF5A-0C36-41A8-A39C-51A6CB945AA2}" type="pres">
      <dgm:prSet presAssocID="{68397DCF-E4B2-4FA0-8349-2C19C30C8DED}" presName="linComp" presStyleCnt="0"/>
      <dgm:spPr/>
    </dgm:pt>
    <dgm:pt modelId="{1CB3DE59-8254-42D5-B311-261972FBD098}" type="pres">
      <dgm:prSet presAssocID="{7EE7B4B3-1C79-4CCD-836A-AD88298059D0}" presName="compNode" presStyleCnt="0"/>
      <dgm:spPr/>
    </dgm:pt>
    <dgm:pt modelId="{B6A10161-FCD3-4AD7-86A8-17C1A7A11BCE}" type="pres">
      <dgm:prSet presAssocID="{7EE7B4B3-1C79-4CCD-836A-AD88298059D0}" presName="bkgdShape" presStyleLbl="node1" presStyleIdx="0" presStyleCnt="1" custScaleX="114305" custLinFactNeighborX="-211"/>
      <dgm:spPr/>
    </dgm:pt>
    <dgm:pt modelId="{B27C4D30-8C0F-4D01-88D3-89AED8357EE2}" type="pres">
      <dgm:prSet presAssocID="{7EE7B4B3-1C79-4CCD-836A-AD88298059D0}" presName="nodeTx" presStyleLbl="node1" presStyleIdx="0" presStyleCnt="1">
        <dgm:presLayoutVars>
          <dgm:bulletEnabled val="1"/>
        </dgm:presLayoutVars>
      </dgm:prSet>
      <dgm:spPr/>
    </dgm:pt>
    <dgm:pt modelId="{DF1107B2-53B2-43E6-9808-6B851D3548D8}" type="pres">
      <dgm:prSet presAssocID="{7EE7B4B3-1C79-4CCD-836A-AD88298059D0}" presName="invisiNode" presStyleLbl="node1" presStyleIdx="0" presStyleCnt="1"/>
      <dgm:spPr/>
    </dgm:pt>
    <dgm:pt modelId="{5C1E7962-A619-4405-8EA0-E0D907BD39EB}" type="pres">
      <dgm:prSet presAssocID="{7EE7B4B3-1C79-4CCD-836A-AD88298059D0}" presName="imagNode" presStyleLbl="fgImgPlace1" presStyleIdx="0" presStyleCnt="1" custLinFactNeighborX="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FA0C100-9C0A-44F5-81F4-C696F583512C}" type="presOf" srcId="{68397DCF-E4B2-4FA0-8349-2C19C30C8DED}" destId="{033D5A72-E8A4-4A0C-8E59-A4F5AF8EA121}" srcOrd="0" destOrd="0" presId="urn:microsoft.com/office/officeart/2005/8/layout/hList7"/>
    <dgm:cxn modelId="{F8567E06-8355-49D3-9DD9-0761A3B8B3EA}" type="presOf" srcId="{7EE7B4B3-1C79-4CCD-836A-AD88298059D0}" destId="{B6A10161-FCD3-4AD7-86A8-17C1A7A11BCE}" srcOrd="0" destOrd="0" presId="urn:microsoft.com/office/officeart/2005/8/layout/hList7"/>
    <dgm:cxn modelId="{537A305B-F792-451B-A9BC-D2AE05B13A04}" type="presOf" srcId="{7EE7B4B3-1C79-4CCD-836A-AD88298059D0}" destId="{B27C4D30-8C0F-4D01-88D3-89AED8357EE2}" srcOrd="1" destOrd="0" presId="urn:microsoft.com/office/officeart/2005/8/layout/hList7"/>
    <dgm:cxn modelId="{36023244-2D84-4C5F-8445-764D41F5B3A6}" srcId="{68397DCF-E4B2-4FA0-8349-2C19C30C8DED}" destId="{7EE7B4B3-1C79-4CCD-836A-AD88298059D0}" srcOrd="0" destOrd="0" parTransId="{57C850F1-DD61-43C2-AE04-4A7C29B86F58}" sibTransId="{0E6BEAE9-8A95-4ED1-B4A0-0DBBC659FB5C}"/>
    <dgm:cxn modelId="{8A1A153A-5F81-414E-94FB-CFCFE591C315}" type="presParOf" srcId="{033D5A72-E8A4-4A0C-8E59-A4F5AF8EA121}" destId="{8685FBF5-8426-4AEB-8F3E-D05A804DA39F}" srcOrd="0" destOrd="0" presId="urn:microsoft.com/office/officeart/2005/8/layout/hList7"/>
    <dgm:cxn modelId="{946DCBA4-7065-4F20-92E1-4B546598BFDD}" type="presParOf" srcId="{033D5A72-E8A4-4A0C-8E59-A4F5AF8EA121}" destId="{1A1DCF5A-0C36-41A8-A39C-51A6CB945AA2}" srcOrd="1" destOrd="0" presId="urn:microsoft.com/office/officeart/2005/8/layout/hList7"/>
    <dgm:cxn modelId="{B5799987-CD50-4FCB-827D-7ACDD99E23E8}" type="presParOf" srcId="{1A1DCF5A-0C36-41A8-A39C-51A6CB945AA2}" destId="{1CB3DE59-8254-42D5-B311-261972FBD098}" srcOrd="0" destOrd="0" presId="urn:microsoft.com/office/officeart/2005/8/layout/hList7"/>
    <dgm:cxn modelId="{E475500B-F432-4C47-9AFB-ED8FA46005F7}" type="presParOf" srcId="{1CB3DE59-8254-42D5-B311-261972FBD098}" destId="{B6A10161-FCD3-4AD7-86A8-17C1A7A11BCE}" srcOrd="0" destOrd="0" presId="urn:microsoft.com/office/officeart/2005/8/layout/hList7"/>
    <dgm:cxn modelId="{2E842BD8-88D1-4928-A864-EAF3C612B8B7}" type="presParOf" srcId="{1CB3DE59-8254-42D5-B311-261972FBD098}" destId="{B27C4D30-8C0F-4D01-88D3-89AED8357EE2}" srcOrd="1" destOrd="0" presId="urn:microsoft.com/office/officeart/2005/8/layout/hList7"/>
    <dgm:cxn modelId="{C0136116-403C-4392-AB6C-D11D2EEF5908}" type="presParOf" srcId="{1CB3DE59-8254-42D5-B311-261972FBD098}" destId="{DF1107B2-53B2-43E6-9808-6B851D3548D8}" srcOrd="2" destOrd="0" presId="urn:microsoft.com/office/officeart/2005/8/layout/hList7"/>
    <dgm:cxn modelId="{616919C3-69BD-46D5-BF22-527486284B81}" type="presParOf" srcId="{1CB3DE59-8254-42D5-B311-261972FBD098}" destId="{5C1E7962-A619-4405-8EA0-E0D907BD39EB}"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97DCF-E4B2-4FA0-8349-2C19C30C8DED}" type="doc">
      <dgm:prSet loTypeId="urn:microsoft.com/office/officeart/2005/8/layout/hList7" loCatId="relationship" qsTypeId="urn:microsoft.com/office/officeart/2005/8/quickstyle/simple1" qsCatId="simple" csTypeId="urn:microsoft.com/office/officeart/2005/8/colors/colorful1" csCatId="colorful" phldr="1"/>
      <dgm:spPr/>
    </dgm:pt>
    <dgm:pt modelId="{9C2C0D15-4697-477F-82C3-E19AF4E44F2F}">
      <dgm:prSet phldrT="[Text]" custT="1"/>
      <dgm:spPr>
        <a:solidFill>
          <a:srgbClr val="B3CBC1"/>
        </a:solidFill>
      </dgm:spPr>
      <dgm:t>
        <a:bodyPr/>
        <a:lstStyle/>
        <a:p>
          <a:pPr>
            <a:spcAft>
              <a:spcPts val="840"/>
            </a:spcAft>
          </a:pPr>
          <a:endParaRPr lang="en-US" sz="3200" b="1"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a:p>
          <a:pPr>
            <a:spcAft>
              <a:spcPts val="840"/>
            </a:spcAft>
          </a:pPr>
          <a: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Build a workforce</a:t>
          </a:r>
          <a:b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for data-driven</a:t>
          </a:r>
          <a:b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research &amp; health</a:t>
          </a:r>
        </a:p>
      </dgm:t>
    </dgm:pt>
    <dgm:pt modelId="{04BED35E-5713-4CBE-9B36-B44C56D21922}" type="parTrans" cxnId="{F3F496DA-689E-47D0-8CB9-D61E184E0D18}">
      <dgm:prSet/>
      <dgm:spPr/>
      <dgm:t>
        <a:bodyPr/>
        <a:lstStyle/>
        <a:p>
          <a:endParaRPr lang="en-US"/>
        </a:p>
      </dgm:t>
    </dgm:pt>
    <dgm:pt modelId="{D8107913-853D-409A-B82A-4A963022073E}" type="sibTrans" cxnId="{F3F496DA-689E-47D0-8CB9-D61E184E0D18}">
      <dgm:prSet/>
      <dgm:spPr/>
      <dgm:t>
        <a:bodyPr/>
        <a:lstStyle/>
        <a:p>
          <a:endParaRPr lang="en-US"/>
        </a:p>
      </dgm:t>
    </dgm:pt>
    <dgm:pt modelId="{033D5A72-E8A4-4A0C-8E59-A4F5AF8EA121}" type="pres">
      <dgm:prSet presAssocID="{68397DCF-E4B2-4FA0-8349-2C19C30C8DED}" presName="Name0" presStyleCnt="0">
        <dgm:presLayoutVars>
          <dgm:dir/>
          <dgm:resizeHandles val="exact"/>
        </dgm:presLayoutVars>
      </dgm:prSet>
      <dgm:spPr/>
    </dgm:pt>
    <dgm:pt modelId="{8685FBF5-8426-4AEB-8F3E-D05A804DA39F}" type="pres">
      <dgm:prSet presAssocID="{68397DCF-E4B2-4FA0-8349-2C19C30C8DED}" presName="fgShape" presStyleLbl="fgShp" presStyleIdx="0" presStyleCnt="1"/>
      <dgm:spPr>
        <a:noFill/>
        <a:ln>
          <a:noFill/>
        </a:ln>
      </dgm:spPr>
    </dgm:pt>
    <dgm:pt modelId="{1A1DCF5A-0C36-41A8-A39C-51A6CB945AA2}" type="pres">
      <dgm:prSet presAssocID="{68397DCF-E4B2-4FA0-8349-2C19C30C8DED}" presName="linComp" presStyleCnt="0"/>
      <dgm:spPr/>
    </dgm:pt>
    <dgm:pt modelId="{1D4AFEC3-1EF2-4080-B69B-D2AE9AF36803}" type="pres">
      <dgm:prSet presAssocID="{9C2C0D15-4697-477F-82C3-E19AF4E44F2F}" presName="compNode" presStyleCnt="0"/>
      <dgm:spPr/>
    </dgm:pt>
    <dgm:pt modelId="{6762A0B7-D95D-4482-BB3D-68BA9E3BFF2E}" type="pres">
      <dgm:prSet presAssocID="{9C2C0D15-4697-477F-82C3-E19AF4E44F2F}" presName="bkgdShape" presStyleLbl="node1" presStyleIdx="0" presStyleCnt="1" custLinFactNeighborY="-168"/>
      <dgm:spPr/>
    </dgm:pt>
    <dgm:pt modelId="{84B1873E-021B-4894-B6BC-9D24389A6E6D}" type="pres">
      <dgm:prSet presAssocID="{9C2C0D15-4697-477F-82C3-E19AF4E44F2F}" presName="nodeTx" presStyleLbl="node1" presStyleIdx="0" presStyleCnt="1">
        <dgm:presLayoutVars>
          <dgm:bulletEnabled val="1"/>
        </dgm:presLayoutVars>
      </dgm:prSet>
      <dgm:spPr/>
    </dgm:pt>
    <dgm:pt modelId="{A69251A0-E7F8-4CF8-802E-1AE268C4C602}" type="pres">
      <dgm:prSet presAssocID="{9C2C0D15-4697-477F-82C3-E19AF4E44F2F}" presName="invisiNode" presStyleLbl="node1" presStyleIdx="0" presStyleCnt="1"/>
      <dgm:spPr/>
    </dgm:pt>
    <dgm:pt modelId="{B254CCDC-43FF-4ACF-B8AD-74B2B1B4CA51}" type="pres">
      <dgm:prSet presAssocID="{9C2C0D15-4697-477F-82C3-E19AF4E44F2F}" presName="imagNode" presStyleLbl="fg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38F67727-E7B3-452B-A9AE-61B0D9B5A6D1}" type="presOf" srcId="{9C2C0D15-4697-477F-82C3-E19AF4E44F2F}" destId="{84B1873E-021B-4894-B6BC-9D24389A6E6D}" srcOrd="1" destOrd="0" presId="urn:microsoft.com/office/officeart/2005/8/layout/hList7"/>
    <dgm:cxn modelId="{E6DF62C5-74E5-4F8D-A6FF-FD8CE52D0C83}" type="presOf" srcId="{9C2C0D15-4697-477F-82C3-E19AF4E44F2F}" destId="{6762A0B7-D95D-4482-BB3D-68BA9E3BFF2E}" srcOrd="0" destOrd="0" presId="urn:microsoft.com/office/officeart/2005/8/layout/hList7"/>
    <dgm:cxn modelId="{F3F496DA-689E-47D0-8CB9-D61E184E0D18}" srcId="{68397DCF-E4B2-4FA0-8349-2C19C30C8DED}" destId="{9C2C0D15-4697-477F-82C3-E19AF4E44F2F}" srcOrd="0" destOrd="0" parTransId="{04BED35E-5713-4CBE-9B36-B44C56D21922}" sibTransId="{D8107913-853D-409A-B82A-4A963022073E}"/>
    <dgm:cxn modelId="{786DE1E2-3E1A-4D90-A7B9-0B72CCBB4FCA}" type="presOf" srcId="{68397DCF-E4B2-4FA0-8349-2C19C30C8DED}" destId="{033D5A72-E8A4-4A0C-8E59-A4F5AF8EA121}" srcOrd="0" destOrd="0" presId="urn:microsoft.com/office/officeart/2005/8/layout/hList7"/>
    <dgm:cxn modelId="{D5C68601-B6CB-4D75-A8C1-EA9615EC2119}" type="presParOf" srcId="{033D5A72-E8A4-4A0C-8E59-A4F5AF8EA121}" destId="{8685FBF5-8426-4AEB-8F3E-D05A804DA39F}" srcOrd="0" destOrd="0" presId="urn:microsoft.com/office/officeart/2005/8/layout/hList7"/>
    <dgm:cxn modelId="{0681C223-1C8A-4FD1-8F19-BAA0150A0D2A}" type="presParOf" srcId="{033D5A72-E8A4-4A0C-8E59-A4F5AF8EA121}" destId="{1A1DCF5A-0C36-41A8-A39C-51A6CB945AA2}" srcOrd="1" destOrd="0" presId="urn:microsoft.com/office/officeart/2005/8/layout/hList7"/>
    <dgm:cxn modelId="{7167A49B-1C4D-4212-BEE8-8D613D4D285B}" type="presParOf" srcId="{1A1DCF5A-0C36-41A8-A39C-51A6CB945AA2}" destId="{1D4AFEC3-1EF2-4080-B69B-D2AE9AF36803}" srcOrd="0" destOrd="0" presId="urn:microsoft.com/office/officeart/2005/8/layout/hList7"/>
    <dgm:cxn modelId="{4BD4AC5D-A008-4A63-9C3C-B146B34F5673}" type="presParOf" srcId="{1D4AFEC3-1EF2-4080-B69B-D2AE9AF36803}" destId="{6762A0B7-D95D-4482-BB3D-68BA9E3BFF2E}" srcOrd="0" destOrd="0" presId="urn:microsoft.com/office/officeart/2005/8/layout/hList7"/>
    <dgm:cxn modelId="{635D3843-DC41-497A-9854-05EC6E9828D2}" type="presParOf" srcId="{1D4AFEC3-1EF2-4080-B69B-D2AE9AF36803}" destId="{84B1873E-021B-4894-B6BC-9D24389A6E6D}" srcOrd="1" destOrd="0" presId="urn:microsoft.com/office/officeart/2005/8/layout/hList7"/>
    <dgm:cxn modelId="{914B14CC-690F-4716-A3EE-9E42F2872B48}" type="presParOf" srcId="{1D4AFEC3-1EF2-4080-B69B-D2AE9AF36803}" destId="{A69251A0-E7F8-4CF8-802E-1AE268C4C602}" srcOrd="2" destOrd="0" presId="urn:microsoft.com/office/officeart/2005/8/layout/hList7"/>
    <dgm:cxn modelId="{E57C9916-5C74-40E4-8494-F29983740C82}" type="presParOf" srcId="{1D4AFEC3-1EF2-4080-B69B-D2AE9AF36803}" destId="{B254CCDC-43FF-4ACF-B8AD-74B2B1B4CA51}"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10161-FCD3-4AD7-86A8-17C1A7A11BCE}">
      <dsp:nvSpPr>
        <dsp:cNvPr id="0" name=""/>
        <dsp:cNvSpPr/>
      </dsp:nvSpPr>
      <dsp:spPr>
        <a:xfrm>
          <a:off x="0" y="0"/>
          <a:ext cx="3476795" cy="5458970"/>
        </a:xfrm>
        <a:prstGeom prst="roundRect">
          <a:avLst>
            <a:gd name="adj" fmla="val 10000"/>
          </a:avLst>
        </a:prstGeom>
        <a:solidFill>
          <a:srgbClr val="76A2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Reach more</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people in more ways through enhanced dissemination</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&amp; engagement</a:t>
          </a:r>
        </a:p>
      </dsp:txBody>
      <dsp:txXfrm>
        <a:off x="0" y="2183588"/>
        <a:ext cx="3476795" cy="2183588"/>
      </dsp:txXfrm>
    </dsp:sp>
    <dsp:sp modelId="{5C1E7962-A619-4405-8EA0-E0D907BD39EB}">
      <dsp:nvSpPr>
        <dsp:cNvPr id="0" name=""/>
        <dsp:cNvSpPr/>
      </dsp:nvSpPr>
      <dsp:spPr>
        <a:xfrm>
          <a:off x="831127" y="327538"/>
          <a:ext cx="1817837" cy="1817837"/>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85FBF5-8426-4AEB-8F3E-D05A804DA39F}">
      <dsp:nvSpPr>
        <dsp:cNvPr id="0" name=""/>
        <dsp:cNvSpPr/>
      </dsp:nvSpPr>
      <dsp:spPr>
        <a:xfrm>
          <a:off x="139203" y="4367176"/>
          <a:ext cx="3201685" cy="818845"/>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2A0B7-D95D-4482-BB3D-68BA9E3BFF2E}">
      <dsp:nvSpPr>
        <dsp:cNvPr id="0" name=""/>
        <dsp:cNvSpPr/>
      </dsp:nvSpPr>
      <dsp:spPr>
        <a:xfrm>
          <a:off x="0" y="0"/>
          <a:ext cx="3468004" cy="5458971"/>
        </a:xfrm>
        <a:prstGeom prst="roundRect">
          <a:avLst>
            <a:gd name="adj" fmla="val 10000"/>
          </a:avLst>
        </a:prstGeom>
        <a:solidFill>
          <a:srgbClr val="B3CB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ts val="840"/>
            </a:spcAft>
            <a:buNone/>
          </a:pPr>
          <a:endParaRPr lang="en-US" sz="3200" b="1" kern="12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a:p>
          <a:pPr marL="0" lvl="0" indent="0" algn="ctr" defTabSz="1422400">
            <a:lnSpc>
              <a:spcPct val="90000"/>
            </a:lnSpc>
            <a:spcBef>
              <a:spcPct val="0"/>
            </a:spcBef>
            <a:spcAft>
              <a:spcPts val="840"/>
            </a:spcAft>
            <a:buNone/>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Build a workforce</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for data-driven</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research &amp; health</a:t>
          </a:r>
        </a:p>
      </dsp:txBody>
      <dsp:txXfrm>
        <a:off x="0" y="2183588"/>
        <a:ext cx="3468004" cy="2183588"/>
      </dsp:txXfrm>
    </dsp:sp>
    <dsp:sp modelId="{B254CCDC-43FF-4ACF-B8AD-74B2B1B4CA51}">
      <dsp:nvSpPr>
        <dsp:cNvPr id="0" name=""/>
        <dsp:cNvSpPr/>
      </dsp:nvSpPr>
      <dsp:spPr>
        <a:xfrm>
          <a:off x="825083" y="327538"/>
          <a:ext cx="1817837" cy="1817837"/>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85FBF5-8426-4AEB-8F3E-D05A804DA39F}">
      <dsp:nvSpPr>
        <dsp:cNvPr id="0" name=""/>
        <dsp:cNvSpPr/>
      </dsp:nvSpPr>
      <dsp:spPr>
        <a:xfrm>
          <a:off x="138720" y="4367176"/>
          <a:ext cx="3190563" cy="818845"/>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433C-CEA4-411C-9EC2-401CFEAD817A}" type="datetimeFigureOut">
              <a:rPr lang="en-US" smtClean="0"/>
              <a:t>5/20/2019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194FB-33E6-4497-9B8D-667E84DD2F83}" type="slidenum">
              <a:rPr lang="en-US" smtClean="0"/>
              <a:t>‹#›</a:t>
            </a:fld>
            <a:endParaRPr lang="en-US"/>
          </a:p>
        </p:txBody>
      </p:sp>
    </p:spTree>
    <p:extLst>
      <p:ext uri="{BB962C8B-B14F-4D97-AF65-F5344CB8AC3E}">
        <p14:creationId xmlns:p14="http://schemas.microsoft.com/office/powerpoint/2010/main" val="168381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ADFA8-00D0-3946-824E-7E16AEFE10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6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14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04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60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6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25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40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8EA33-14BB-436E-AC17-5978B84A27F0}" type="slidenum">
              <a:rPr lang="en-US" smtClean="0"/>
              <a:t>16</a:t>
            </a:fld>
            <a:endParaRPr lang="en-US"/>
          </a:p>
        </p:txBody>
      </p:sp>
    </p:spTree>
    <p:extLst>
      <p:ext uri="{BB962C8B-B14F-4D97-AF65-F5344CB8AC3E}">
        <p14:creationId xmlns:p14="http://schemas.microsoft.com/office/powerpoint/2010/main" val="2568084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8EA33-14BB-436E-AC17-5978B84A27F0}" type="slidenum">
              <a:rPr lang="en-US" smtClean="0"/>
              <a:t>17</a:t>
            </a:fld>
            <a:endParaRPr lang="en-US"/>
          </a:p>
        </p:txBody>
      </p:sp>
    </p:spTree>
    <p:extLst>
      <p:ext uri="{BB962C8B-B14F-4D97-AF65-F5344CB8AC3E}">
        <p14:creationId xmlns:p14="http://schemas.microsoft.com/office/powerpoint/2010/main" val="1117198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8EA33-14BB-436E-AC17-5978B84A27F0}" type="slidenum">
              <a:rPr lang="en-US" smtClean="0"/>
              <a:t>18</a:t>
            </a:fld>
            <a:endParaRPr lang="en-US"/>
          </a:p>
        </p:txBody>
      </p:sp>
    </p:spTree>
    <p:extLst>
      <p:ext uri="{BB962C8B-B14F-4D97-AF65-F5344CB8AC3E}">
        <p14:creationId xmlns:p14="http://schemas.microsoft.com/office/powerpoint/2010/main" val="3285835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19</a:t>
            </a:fld>
            <a:endParaRPr lang="en-US"/>
          </a:p>
        </p:txBody>
      </p:sp>
    </p:spTree>
    <p:extLst>
      <p:ext uri="{BB962C8B-B14F-4D97-AF65-F5344CB8AC3E}">
        <p14:creationId xmlns:p14="http://schemas.microsoft.com/office/powerpoint/2010/main" val="44697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2</a:t>
            </a:fld>
            <a:endParaRPr lang="en-US"/>
          </a:p>
        </p:txBody>
      </p:sp>
    </p:spTree>
    <p:extLst>
      <p:ext uri="{BB962C8B-B14F-4D97-AF65-F5344CB8AC3E}">
        <p14:creationId xmlns:p14="http://schemas.microsoft.com/office/powerpoint/2010/main" val="225244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20</a:t>
            </a:fld>
            <a:endParaRPr lang="en-US"/>
          </a:p>
        </p:txBody>
      </p:sp>
    </p:spTree>
    <p:extLst>
      <p:ext uri="{BB962C8B-B14F-4D97-AF65-F5344CB8AC3E}">
        <p14:creationId xmlns:p14="http://schemas.microsoft.com/office/powerpoint/2010/main" val="4149468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21</a:t>
            </a:fld>
            <a:endParaRPr lang="en-US"/>
          </a:p>
        </p:txBody>
      </p:sp>
    </p:spTree>
    <p:extLst>
      <p:ext uri="{BB962C8B-B14F-4D97-AF65-F5344CB8AC3E}">
        <p14:creationId xmlns:p14="http://schemas.microsoft.com/office/powerpoint/2010/main" val="98299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22</a:t>
            </a:fld>
            <a:endParaRPr lang="en-US"/>
          </a:p>
        </p:txBody>
      </p:sp>
    </p:spTree>
    <p:extLst>
      <p:ext uri="{BB962C8B-B14F-4D97-AF65-F5344CB8AC3E}">
        <p14:creationId xmlns:p14="http://schemas.microsoft.com/office/powerpoint/2010/main" val="2944590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23</a:t>
            </a:fld>
            <a:endParaRPr lang="en-US"/>
          </a:p>
        </p:txBody>
      </p:sp>
    </p:spTree>
    <p:extLst>
      <p:ext uri="{BB962C8B-B14F-4D97-AF65-F5344CB8AC3E}">
        <p14:creationId xmlns:p14="http://schemas.microsoft.com/office/powerpoint/2010/main" val="1809879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24</a:t>
            </a:fld>
            <a:endParaRPr lang="en-US"/>
          </a:p>
        </p:txBody>
      </p:sp>
    </p:spTree>
    <p:extLst>
      <p:ext uri="{BB962C8B-B14F-4D97-AF65-F5344CB8AC3E}">
        <p14:creationId xmlns:p14="http://schemas.microsoft.com/office/powerpoint/2010/main" val="1415004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25</a:t>
            </a:fld>
            <a:endParaRPr lang="en-US"/>
          </a:p>
        </p:txBody>
      </p:sp>
    </p:spTree>
    <p:extLst>
      <p:ext uri="{BB962C8B-B14F-4D97-AF65-F5344CB8AC3E}">
        <p14:creationId xmlns:p14="http://schemas.microsoft.com/office/powerpoint/2010/main" val="193025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194FB-33E6-4497-9B8D-667E84DD2F83}" type="slidenum">
              <a:rPr lang="en-US" smtClean="0"/>
              <a:t>26</a:t>
            </a:fld>
            <a:endParaRPr lang="en-US"/>
          </a:p>
        </p:txBody>
      </p:sp>
    </p:spTree>
    <p:extLst>
      <p:ext uri="{BB962C8B-B14F-4D97-AF65-F5344CB8AC3E}">
        <p14:creationId xmlns:p14="http://schemas.microsoft.com/office/powerpoint/2010/main" val="4090514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ADA8A-E557-4954-A32F-E07BDDD32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37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A9959-2EDD-40D7-BFA3-B058C65569D5}" type="slidenum">
              <a:rPr lang="en-US" smtClean="0"/>
              <a:t>28</a:t>
            </a:fld>
            <a:endParaRPr lang="en-US"/>
          </a:p>
        </p:txBody>
      </p:sp>
    </p:spTree>
    <p:extLst>
      <p:ext uri="{BB962C8B-B14F-4D97-AF65-F5344CB8AC3E}">
        <p14:creationId xmlns:p14="http://schemas.microsoft.com/office/powerpoint/2010/main" val="1093109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29</a:t>
            </a:fld>
            <a:endParaRPr lang="en-US"/>
          </a:p>
        </p:txBody>
      </p:sp>
    </p:spTree>
    <p:extLst>
      <p:ext uri="{BB962C8B-B14F-4D97-AF65-F5344CB8AC3E}">
        <p14:creationId xmlns:p14="http://schemas.microsoft.com/office/powerpoint/2010/main" val="311328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ADA8A-E557-4954-A32F-E07BDDD32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45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30</a:t>
            </a:fld>
            <a:endParaRPr lang="en-US"/>
          </a:p>
        </p:txBody>
      </p:sp>
    </p:spTree>
    <p:extLst>
      <p:ext uri="{BB962C8B-B14F-4D97-AF65-F5344CB8AC3E}">
        <p14:creationId xmlns:p14="http://schemas.microsoft.com/office/powerpoint/2010/main" val="167426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ADA8A-E557-4954-A32F-E07BDDD32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461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32</a:t>
            </a:fld>
            <a:endParaRPr lang="en-US"/>
          </a:p>
        </p:txBody>
      </p:sp>
    </p:spTree>
    <p:extLst>
      <p:ext uri="{BB962C8B-B14F-4D97-AF65-F5344CB8AC3E}">
        <p14:creationId xmlns:p14="http://schemas.microsoft.com/office/powerpoint/2010/main" val="1181236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B829C-58DF-4D21-BECC-817262272D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716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B829C-58DF-4D21-BECC-817262272D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12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35</a:t>
            </a:fld>
            <a:endParaRPr lang="en-US"/>
          </a:p>
        </p:txBody>
      </p:sp>
    </p:spTree>
    <p:extLst>
      <p:ext uri="{BB962C8B-B14F-4D97-AF65-F5344CB8AC3E}">
        <p14:creationId xmlns:p14="http://schemas.microsoft.com/office/powerpoint/2010/main" val="2469866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36</a:t>
            </a:fld>
            <a:endParaRPr lang="en-US"/>
          </a:p>
        </p:txBody>
      </p:sp>
    </p:spTree>
    <p:extLst>
      <p:ext uri="{BB962C8B-B14F-4D97-AF65-F5344CB8AC3E}">
        <p14:creationId xmlns:p14="http://schemas.microsoft.com/office/powerpoint/2010/main" val="2924316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37</a:t>
            </a:fld>
            <a:endParaRPr lang="en-US"/>
          </a:p>
        </p:txBody>
      </p:sp>
    </p:spTree>
    <p:extLst>
      <p:ext uri="{BB962C8B-B14F-4D97-AF65-F5344CB8AC3E}">
        <p14:creationId xmlns:p14="http://schemas.microsoft.com/office/powerpoint/2010/main" val="2542239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0F7CC-E99A-9B4E-A466-3BF0E5F47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330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39</a:t>
            </a:fld>
            <a:endParaRPr lang="en-US"/>
          </a:p>
        </p:txBody>
      </p:sp>
    </p:spTree>
    <p:extLst>
      <p:ext uri="{BB962C8B-B14F-4D97-AF65-F5344CB8AC3E}">
        <p14:creationId xmlns:p14="http://schemas.microsoft.com/office/powerpoint/2010/main" val="343403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4</a:t>
            </a:fld>
            <a:endParaRPr lang="en-US"/>
          </a:p>
        </p:txBody>
      </p:sp>
    </p:spTree>
    <p:extLst>
      <p:ext uri="{BB962C8B-B14F-4D97-AF65-F5344CB8AC3E}">
        <p14:creationId xmlns:p14="http://schemas.microsoft.com/office/powerpoint/2010/main" val="348329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0F7CC-E99A-9B4E-A466-3BF0E5F47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946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41</a:t>
            </a:fld>
            <a:endParaRPr lang="en-US"/>
          </a:p>
        </p:txBody>
      </p:sp>
    </p:spTree>
    <p:extLst>
      <p:ext uri="{BB962C8B-B14F-4D97-AF65-F5344CB8AC3E}">
        <p14:creationId xmlns:p14="http://schemas.microsoft.com/office/powerpoint/2010/main" val="2447277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42</a:t>
            </a:fld>
            <a:endParaRPr lang="en-US"/>
          </a:p>
        </p:txBody>
      </p:sp>
    </p:spTree>
    <p:extLst>
      <p:ext uri="{BB962C8B-B14F-4D97-AF65-F5344CB8AC3E}">
        <p14:creationId xmlns:p14="http://schemas.microsoft.com/office/powerpoint/2010/main" val="4125715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43</a:t>
            </a:fld>
            <a:endParaRPr lang="en-US"/>
          </a:p>
        </p:txBody>
      </p:sp>
    </p:spTree>
    <p:extLst>
      <p:ext uri="{BB962C8B-B14F-4D97-AF65-F5344CB8AC3E}">
        <p14:creationId xmlns:p14="http://schemas.microsoft.com/office/powerpoint/2010/main" val="3645573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44</a:t>
            </a:fld>
            <a:endParaRPr lang="en-US"/>
          </a:p>
        </p:txBody>
      </p:sp>
    </p:spTree>
    <p:extLst>
      <p:ext uri="{BB962C8B-B14F-4D97-AF65-F5344CB8AC3E}">
        <p14:creationId xmlns:p14="http://schemas.microsoft.com/office/powerpoint/2010/main" val="1436923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45</a:t>
            </a:fld>
            <a:endParaRPr lang="en-US"/>
          </a:p>
        </p:txBody>
      </p:sp>
    </p:spTree>
    <p:extLst>
      <p:ext uri="{BB962C8B-B14F-4D97-AF65-F5344CB8AC3E}">
        <p14:creationId xmlns:p14="http://schemas.microsoft.com/office/powerpoint/2010/main" val="256448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46</a:t>
            </a:fld>
            <a:endParaRPr lang="en-US"/>
          </a:p>
        </p:txBody>
      </p:sp>
    </p:spTree>
    <p:extLst>
      <p:ext uri="{BB962C8B-B14F-4D97-AF65-F5344CB8AC3E}">
        <p14:creationId xmlns:p14="http://schemas.microsoft.com/office/powerpoint/2010/main" val="2668817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47</a:t>
            </a:fld>
            <a:endParaRPr lang="en-US"/>
          </a:p>
        </p:txBody>
      </p:sp>
    </p:spTree>
    <p:extLst>
      <p:ext uri="{BB962C8B-B14F-4D97-AF65-F5344CB8AC3E}">
        <p14:creationId xmlns:p14="http://schemas.microsoft.com/office/powerpoint/2010/main" val="3669954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48</a:t>
            </a:fld>
            <a:endParaRPr lang="en-US"/>
          </a:p>
        </p:txBody>
      </p:sp>
    </p:spTree>
    <p:extLst>
      <p:ext uri="{BB962C8B-B14F-4D97-AF65-F5344CB8AC3E}">
        <p14:creationId xmlns:p14="http://schemas.microsoft.com/office/powerpoint/2010/main" val="1887199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49</a:t>
            </a:fld>
            <a:endParaRPr lang="en-US"/>
          </a:p>
        </p:txBody>
      </p:sp>
    </p:spTree>
    <p:extLst>
      <p:ext uri="{BB962C8B-B14F-4D97-AF65-F5344CB8AC3E}">
        <p14:creationId xmlns:p14="http://schemas.microsoft.com/office/powerpoint/2010/main" val="263990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536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194FB-33E6-4497-9B8D-667E84DD2F83}" type="slidenum">
              <a:rPr lang="en-US" smtClean="0"/>
              <a:t>50</a:t>
            </a:fld>
            <a:endParaRPr lang="en-US"/>
          </a:p>
        </p:txBody>
      </p:sp>
    </p:spTree>
    <p:extLst>
      <p:ext uri="{BB962C8B-B14F-4D97-AF65-F5344CB8AC3E}">
        <p14:creationId xmlns:p14="http://schemas.microsoft.com/office/powerpoint/2010/main" val="28455566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2D7FE-6F1D-4AB6-BA38-5BC2DB252CAD}" type="slidenum">
              <a:rPr lang="en-US" smtClean="0"/>
              <a:t>51</a:t>
            </a:fld>
            <a:endParaRPr lang="en-US"/>
          </a:p>
        </p:txBody>
      </p:sp>
    </p:spTree>
    <p:extLst>
      <p:ext uri="{BB962C8B-B14F-4D97-AF65-F5344CB8AC3E}">
        <p14:creationId xmlns:p14="http://schemas.microsoft.com/office/powerpoint/2010/main" val="2858261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2D7FE-6F1D-4AB6-BA38-5BC2DB252CAD}" type="slidenum">
              <a:rPr lang="en-US" smtClean="0"/>
              <a:t>52</a:t>
            </a:fld>
            <a:endParaRPr lang="en-US"/>
          </a:p>
        </p:txBody>
      </p:sp>
    </p:spTree>
    <p:extLst>
      <p:ext uri="{BB962C8B-B14F-4D97-AF65-F5344CB8AC3E}">
        <p14:creationId xmlns:p14="http://schemas.microsoft.com/office/powerpoint/2010/main" val="4219990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2D7FE-6F1D-4AB6-BA38-5BC2DB252CAD}" type="slidenum">
              <a:rPr lang="en-US" smtClean="0"/>
              <a:t>53</a:t>
            </a:fld>
            <a:endParaRPr lang="en-US"/>
          </a:p>
        </p:txBody>
      </p:sp>
    </p:spTree>
    <p:extLst>
      <p:ext uri="{BB962C8B-B14F-4D97-AF65-F5344CB8AC3E}">
        <p14:creationId xmlns:p14="http://schemas.microsoft.com/office/powerpoint/2010/main" val="4154920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2D7FE-6F1D-4AB6-BA38-5BC2DB252CAD}" type="slidenum">
              <a:rPr lang="en-US" smtClean="0"/>
              <a:t>54</a:t>
            </a:fld>
            <a:endParaRPr lang="en-US"/>
          </a:p>
        </p:txBody>
      </p:sp>
    </p:spTree>
    <p:extLst>
      <p:ext uri="{BB962C8B-B14F-4D97-AF65-F5344CB8AC3E}">
        <p14:creationId xmlns:p14="http://schemas.microsoft.com/office/powerpoint/2010/main" val="31178195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2D7FE-6F1D-4AB6-BA38-5BC2DB252CAD}" type="slidenum">
              <a:rPr lang="en-US" smtClean="0"/>
              <a:t>55</a:t>
            </a:fld>
            <a:endParaRPr lang="en-US"/>
          </a:p>
        </p:txBody>
      </p:sp>
    </p:spTree>
    <p:extLst>
      <p:ext uri="{BB962C8B-B14F-4D97-AF65-F5344CB8AC3E}">
        <p14:creationId xmlns:p14="http://schemas.microsoft.com/office/powerpoint/2010/main" val="3321881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E212D7FE-6F1D-4AB6-BA38-5BC2DB252CAD}" type="slidenum">
              <a:rPr lang="en-US" smtClean="0"/>
              <a:t>56</a:t>
            </a:fld>
            <a:endParaRPr lang="en-US"/>
          </a:p>
        </p:txBody>
      </p:sp>
    </p:spTree>
    <p:extLst>
      <p:ext uri="{BB962C8B-B14F-4D97-AF65-F5344CB8AC3E}">
        <p14:creationId xmlns:p14="http://schemas.microsoft.com/office/powerpoint/2010/main" val="636251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ADA8A-E557-4954-A32F-E07BDDD32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77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62</a:t>
            </a:fld>
            <a:endParaRPr lang="en-US"/>
          </a:p>
        </p:txBody>
      </p:sp>
    </p:spTree>
    <p:extLst>
      <p:ext uri="{BB962C8B-B14F-4D97-AF65-F5344CB8AC3E}">
        <p14:creationId xmlns:p14="http://schemas.microsoft.com/office/powerpoint/2010/main" val="2043051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63</a:t>
            </a:fld>
            <a:endParaRPr lang="en-US"/>
          </a:p>
        </p:txBody>
      </p:sp>
    </p:spTree>
    <p:extLst>
      <p:ext uri="{BB962C8B-B14F-4D97-AF65-F5344CB8AC3E}">
        <p14:creationId xmlns:p14="http://schemas.microsoft.com/office/powerpoint/2010/main" val="63516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208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64</a:t>
            </a:fld>
            <a:endParaRPr lang="en-US"/>
          </a:p>
        </p:txBody>
      </p:sp>
    </p:spTree>
    <p:extLst>
      <p:ext uri="{BB962C8B-B14F-4D97-AF65-F5344CB8AC3E}">
        <p14:creationId xmlns:p14="http://schemas.microsoft.com/office/powerpoint/2010/main" val="2647591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65</a:t>
            </a:fld>
            <a:endParaRPr lang="en-US"/>
          </a:p>
        </p:txBody>
      </p:sp>
    </p:spTree>
    <p:extLst>
      <p:ext uri="{BB962C8B-B14F-4D97-AF65-F5344CB8AC3E}">
        <p14:creationId xmlns:p14="http://schemas.microsoft.com/office/powerpoint/2010/main" val="635768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66</a:t>
            </a:fld>
            <a:endParaRPr lang="en-US"/>
          </a:p>
        </p:txBody>
      </p:sp>
    </p:spTree>
    <p:extLst>
      <p:ext uri="{BB962C8B-B14F-4D97-AF65-F5344CB8AC3E}">
        <p14:creationId xmlns:p14="http://schemas.microsoft.com/office/powerpoint/2010/main" val="2414993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67</a:t>
            </a:fld>
            <a:endParaRPr lang="en-US"/>
          </a:p>
        </p:txBody>
      </p:sp>
    </p:spTree>
    <p:extLst>
      <p:ext uri="{BB962C8B-B14F-4D97-AF65-F5344CB8AC3E}">
        <p14:creationId xmlns:p14="http://schemas.microsoft.com/office/powerpoint/2010/main" val="899095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68</a:t>
            </a:fld>
            <a:endParaRPr lang="en-US"/>
          </a:p>
        </p:txBody>
      </p:sp>
    </p:spTree>
    <p:extLst>
      <p:ext uri="{BB962C8B-B14F-4D97-AF65-F5344CB8AC3E}">
        <p14:creationId xmlns:p14="http://schemas.microsoft.com/office/powerpoint/2010/main" val="1238912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194FB-33E6-4497-9B8D-667E84DD2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0527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194FB-33E6-4497-9B8D-667E84DD2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59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71</a:t>
            </a:fld>
            <a:endParaRPr lang="en-US"/>
          </a:p>
        </p:txBody>
      </p:sp>
    </p:spTree>
    <p:extLst>
      <p:ext uri="{BB962C8B-B14F-4D97-AF65-F5344CB8AC3E}">
        <p14:creationId xmlns:p14="http://schemas.microsoft.com/office/powerpoint/2010/main" val="5739666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72</a:t>
            </a:fld>
            <a:endParaRPr lang="en-US"/>
          </a:p>
        </p:txBody>
      </p:sp>
    </p:spTree>
    <p:extLst>
      <p:ext uri="{BB962C8B-B14F-4D97-AF65-F5344CB8AC3E}">
        <p14:creationId xmlns:p14="http://schemas.microsoft.com/office/powerpoint/2010/main" val="2782479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73</a:t>
            </a:fld>
            <a:endParaRPr lang="en-US"/>
          </a:p>
        </p:txBody>
      </p:sp>
    </p:spTree>
    <p:extLst>
      <p:ext uri="{BB962C8B-B14F-4D97-AF65-F5344CB8AC3E}">
        <p14:creationId xmlns:p14="http://schemas.microsoft.com/office/powerpoint/2010/main" val="331988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2597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74</a:t>
            </a:fld>
            <a:endParaRPr lang="en-US"/>
          </a:p>
        </p:txBody>
      </p:sp>
    </p:spTree>
    <p:extLst>
      <p:ext uri="{BB962C8B-B14F-4D97-AF65-F5344CB8AC3E}">
        <p14:creationId xmlns:p14="http://schemas.microsoft.com/office/powerpoint/2010/main" val="23675009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75</a:t>
            </a:fld>
            <a:endParaRPr lang="en-US"/>
          </a:p>
        </p:txBody>
      </p:sp>
    </p:spTree>
    <p:extLst>
      <p:ext uri="{BB962C8B-B14F-4D97-AF65-F5344CB8AC3E}">
        <p14:creationId xmlns:p14="http://schemas.microsoft.com/office/powerpoint/2010/main" val="3694597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76</a:t>
            </a:fld>
            <a:endParaRPr lang="en-US"/>
          </a:p>
        </p:txBody>
      </p:sp>
    </p:spTree>
    <p:extLst>
      <p:ext uri="{BB962C8B-B14F-4D97-AF65-F5344CB8AC3E}">
        <p14:creationId xmlns:p14="http://schemas.microsoft.com/office/powerpoint/2010/main" val="37785134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77</a:t>
            </a:fld>
            <a:endParaRPr lang="en-US"/>
          </a:p>
        </p:txBody>
      </p:sp>
    </p:spTree>
    <p:extLst>
      <p:ext uri="{BB962C8B-B14F-4D97-AF65-F5344CB8AC3E}">
        <p14:creationId xmlns:p14="http://schemas.microsoft.com/office/powerpoint/2010/main" val="9785619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78</a:t>
            </a:fld>
            <a:endParaRPr lang="en-US"/>
          </a:p>
        </p:txBody>
      </p:sp>
    </p:spTree>
    <p:extLst>
      <p:ext uri="{BB962C8B-B14F-4D97-AF65-F5344CB8AC3E}">
        <p14:creationId xmlns:p14="http://schemas.microsoft.com/office/powerpoint/2010/main" val="30606090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94FB-33E6-4497-9B8D-667E84DD2F83}" type="slidenum">
              <a:rPr lang="en-US" smtClean="0"/>
              <a:t>79</a:t>
            </a:fld>
            <a:endParaRPr lang="en-US"/>
          </a:p>
        </p:txBody>
      </p:sp>
    </p:spTree>
    <p:extLst>
      <p:ext uri="{BB962C8B-B14F-4D97-AF65-F5344CB8AC3E}">
        <p14:creationId xmlns:p14="http://schemas.microsoft.com/office/powerpoint/2010/main" val="2843503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ADFA8-00D0-3946-824E-7E16AEFE1058}" type="slidenum">
              <a:rPr lang="en-US" smtClean="0"/>
              <a:t>81</a:t>
            </a:fld>
            <a:endParaRPr lang="en-US"/>
          </a:p>
        </p:txBody>
      </p:sp>
    </p:spTree>
    <p:extLst>
      <p:ext uri="{BB962C8B-B14F-4D97-AF65-F5344CB8AC3E}">
        <p14:creationId xmlns:p14="http://schemas.microsoft.com/office/powerpoint/2010/main" val="26607270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194FB-33E6-4497-9B8D-667E84DD2F83}" type="slidenum">
              <a:rPr lang="en-US" smtClean="0"/>
              <a:t>82</a:t>
            </a:fld>
            <a:endParaRPr lang="en-US"/>
          </a:p>
        </p:txBody>
      </p:sp>
    </p:spTree>
    <p:extLst>
      <p:ext uri="{BB962C8B-B14F-4D97-AF65-F5344CB8AC3E}">
        <p14:creationId xmlns:p14="http://schemas.microsoft.com/office/powerpoint/2010/main" val="2900979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755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88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B1E5B7-22CB-5B4D-BA84-1583D1F0B1DB}" type="datetimeFigureOut">
              <a:rPr lang="en-US" smtClean="0"/>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
        <p:nvSpPr>
          <p:cNvPr id="7" name="Rectangle 6"/>
          <p:cNvSpPr/>
          <p:nvPr userDrawn="1"/>
        </p:nvSpPr>
        <p:spPr>
          <a:xfrm>
            <a:off x="0" y="6174581"/>
            <a:ext cx="12192000" cy="822960"/>
          </a:xfrm>
          <a:prstGeom prst="rect">
            <a:avLst/>
          </a:prstGeom>
          <a:solidFill>
            <a:srgbClr val="1B5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200" y="6259932"/>
            <a:ext cx="3390597" cy="548640"/>
          </a:xfrm>
          <a:prstGeom prst="rect">
            <a:avLst/>
          </a:prstGeom>
        </p:spPr>
      </p:pic>
    </p:spTree>
    <p:extLst>
      <p:ext uri="{BB962C8B-B14F-4D97-AF65-F5344CB8AC3E}">
        <p14:creationId xmlns:p14="http://schemas.microsoft.com/office/powerpoint/2010/main" val="153127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1E5B7-22CB-5B4D-BA84-1583D1F0B1DB}" type="datetimeFigureOut">
              <a:rPr lang="en-US" smtClean="0"/>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65344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1E5B7-22CB-5B4D-BA84-1583D1F0B1DB}" type="datetimeFigureOut">
              <a:rPr lang="en-US" smtClean="0"/>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715785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l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838200" y="1920875"/>
            <a:ext cx="10515600" cy="3930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40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1E5B7-22CB-5B4D-BA84-1583D1F0B1DB}" type="datetimeFigureOut">
              <a:rPr lang="en-US" smtClean="0"/>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1252047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B1E5B7-22CB-5B4D-BA84-1583D1F0B1DB}" type="datetimeFigureOut">
              <a:rPr lang="en-US" smtClean="0"/>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71375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1E5B7-22CB-5B4D-BA84-1583D1F0B1DB}" type="datetimeFigureOut">
              <a:rPr lang="en-US" smtClean="0"/>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2400919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B1E5B7-22CB-5B4D-BA84-1583D1F0B1DB}" type="datetimeFigureOut">
              <a:rPr lang="en-US" smtClean="0"/>
              <a:t>5/20/2019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70397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B1E5B7-22CB-5B4D-BA84-1583D1F0B1DB}" type="datetimeFigureOut">
              <a:rPr lang="en-US" smtClean="0"/>
              <a:t>5/20/2019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87989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1E5B7-22CB-5B4D-BA84-1583D1F0B1DB}" type="datetimeFigureOut">
              <a:rPr lang="en-US" smtClean="0"/>
              <a:t>5/20/2019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512527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1E5B7-22CB-5B4D-BA84-1583D1F0B1DB}" type="datetimeFigureOut">
              <a:rPr lang="en-US" smtClean="0"/>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41862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1E5B7-22CB-5B4D-BA84-1583D1F0B1DB}" type="datetimeFigureOut">
              <a:rPr lang="en-US" smtClean="0"/>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707770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391008"/>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1E5B7-22CB-5B4D-BA84-1583D1F0B1DB}" type="datetimeFigureOut">
              <a:rPr lang="en-US" smtClean="0"/>
              <a:t>5/20/2019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50447-090E-EE47-A647-941B9C4D0F3A}" type="slidenum">
              <a:rPr lang="en-US" smtClean="0"/>
              <a:t>‹#›</a:t>
            </a:fld>
            <a:endParaRPr lang="en-US"/>
          </a:p>
        </p:txBody>
      </p:sp>
      <p:sp>
        <p:nvSpPr>
          <p:cNvPr id="7" name="Rectangle 6"/>
          <p:cNvSpPr/>
          <p:nvPr userDrawn="1"/>
        </p:nvSpPr>
        <p:spPr>
          <a:xfrm>
            <a:off x="0" y="6174581"/>
            <a:ext cx="12192000" cy="822960"/>
          </a:xfrm>
          <a:prstGeom prst="rect">
            <a:avLst/>
          </a:prstGeom>
          <a:solidFill>
            <a:srgbClr val="1B5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38200" y="6259932"/>
            <a:ext cx="3390597" cy="548640"/>
          </a:xfrm>
          <a:prstGeom prst="rect">
            <a:avLst/>
          </a:prstGeom>
        </p:spPr>
      </p:pic>
    </p:spTree>
    <p:extLst>
      <p:ext uri="{BB962C8B-B14F-4D97-AF65-F5344CB8AC3E}">
        <p14:creationId xmlns:p14="http://schemas.microsoft.com/office/powerpoint/2010/main" val="7885985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diagramQuickStyle" Target="../diagrams/quickStyle1.xml"/><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notesSlide" Target="../notesSlides/notesSlide17.xml"/><Relationship Id="rId9" Type="http://schemas.microsoft.com/office/2007/relationships/diagramDrawing" Target="../diagrams/drawing1.xml"/><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jpeg"/><Relationship Id="rId18" Type="http://schemas.openxmlformats.org/officeDocument/2006/relationships/image" Target="../media/image52.jpeg"/><Relationship Id="rId26" Type="http://schemas.openxmlformats.org/officeDocument/2006/relationships/image" Target="../media/image60.jpeg"/><Relationship Id="rId3" Type="http://schemas.openxmlformats.org/officeDocument/2006/relationships/image" Target="../media/image39.jpeg"/><Relationship Id="rId21" Type="http://schemas.openxmlformats.org/officeDocument/2006/relationships/image" Target="../media/image55.png"/><Relationship Id="rId34" Type="http://schemas.openxmlformats.org/officeDocument/2006/relationships/image" Target="../media/image67.jpe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6.png"/><Relationship Id="rId38" Type="http://schemas.openxmlformats.org/officeDocument/2006/relationships/image" Target="../media/image71.jpeg"/><Relationship Id="rId2" Type="http://schemas.openxmlformats.org/officeDocument/2006/relationships/notesSlide" Target="../notesSlides/notesSlide28.xml"/><Relationship Id="rId16" Type="http://schemas.openxmlformats.org/officeDocument/2006/relationships/image" Target="../media/image50.jpeg"/><Relationship Id="rId20" Type="http://schemas.openxmlformats.org/officeDocument/2006/relationships/image" Target="../media/image54.jpeg"/><Relationship Id="rId29"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42.jpeg"/><Relationship Id="rId11" Type="http://schemas.microsoft.com/office/2007/relationships/hdphoto" Target="../media/hdphoto1.wdp"/><Relationship Id="rId24" Type="http://schemas.openxmlformats.org/officeDocument/2006/relationships/image" Target="../media/image58.jpeg"/><Relationship Id="rId32" Type="http://schemas.openxmlformats.org/officeDocument/2006/relationships/image" Target="../media/image65.jpeg"/><Relationship Id="rId37" Type="http://schemas.openxmlformats.org/officeDocument/2006/relationships/image" Target="../media/image70.jpeg"/><Relationship Id="rId5" Type="http://schemas.openxmlformats.org/officeDocument/2006/relationships/image" Target="../media/image41.jpeg"/><Relationship Id="rId15" Type="http://schemas.microsoft.com/office/2007/relationships/hdphoto" Target="../media/hdphoto2.wdp"/><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69.jpeg"/><Relationship Id="rId10" Type="http://schemas.openxmlformats.org/officeDocument/2006/relationships/image" Target="../media/image46.png"/><Relationship Id="rId19" Type="http://schemas.openxmlformats.org/officeDocument/2006/relationships/image" Target="../media/image53.png"/><Relationship Id="rId31" Type="http://schemas.microsoft.com/office/2007/relationships/hdphoto" Target="../media/hdphoto3.wdp"/><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49.png"/><Relationship Id="rId22" Type="http://schemas.openxmlformats.org/officeDocument/2006/relationships/image" Target="../media/image56.jpeg"/><Relationship Id="rId27" Type="http://schemas.openxmlformats.org/officeDocument/2006/relationships/image" Target="../media/image61.jpeg"/><Relationship Id="rId30" Type="http://schemas.openxmlformats.org/officeDocument/2006/relationships/image" Target="../media/image64.png"/><Relationship Id="rId35"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image" Target="../media/image94.tmp"/><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hyperlink" Target="https://forensicpsy.wikispaces.com/Key+Finding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drdollah.com/clinical-information-system/creation-and-use-of-the-electronic-medical-recor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44.jpeg"/><Relationship Id="rId4" Type="http://schemas.openxmlformats.org/officeDocument/2006/relationships/image" Target="../media/image143.jpeg"/></Relationships>
</file>

<file path=ppt/slides/_rels/slide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47.jpeg"/><Relationship Id="rId4" Type="http://schemas.openxmlformats.org/officeDocument/2006/relationships/image" Target="../media/image146.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152.jpeg"/><Relationship Id="rId4" Type="http://schemas.openxmlformats.org/officeDocument/2006/relationships/image" Target="../media/image151.png"/></Relationships>
</file>

<file path=ppt/slides/_rels/slide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161.jpeg"/><Relationship Id="rId4" Type="http://schemas.openxmlformats.org/officeDocument/2006/relationships/image" Target="../media/image160.jpeg"/></Relationships>
</file>

<file path=ppt/slides/_rels/slide7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eg"/></Relationships>
</file>

<file path=ppt/slides/_rels/slide7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grants.nih.gov/fundin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rants.nih.gov/funding/"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grants.nih.gov/fundin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grants.nih.gov/funding/"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rants.nih.gov/fundin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71.png"/><Relationship Id="rId4" Type="http://schemas.openxmlformats.org/officeDocument/2006/relationships/image" Target="../media/image170.png"/></Relationships>
</file>

<file path=ppt/slides/_rels/slide8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003" y="295101"/>
            <a:ext cx="9421995" cy="1799650"/>
          </a:xfrm>
        </p:spPr>
        <p:txBody>
          <a:bodyPr>
            <a:normAutofit/>
          </a:bodyPr>
          <a:lstStyle/>
          <a:p>
            <a:r>
              <a:rPr lang="en-US" b="1" dirty="0"/>
              <a:t>National Library of Medicine Update</a:t>
            </a:r>
          </a:p>
        </p:txBody>
      </p:sp>
      <p:sp>
        <p:nvSpPr>
          <p:cNvPr id="4" name="Subtitle 3"/>
          <p:cNvSpPr>
            <a:spLocks noGrp="1"/>
          </p:cNvSpPr>
          <p:nvPr>
            <p:ph type="subTitle" idx="1"/>
          </p:nvPr>
        </p:nvSpPr>
        <p:spPr>
          <a:xfrm>
            <a:off x="700644" y="2300314"/>
            <a:ext cx="10408722" cy="3714829"/>
          </a:xfrm>
        </p:spPr>
        <p:txBody>
          <a:bodyPr>
            <a:noAutofit/>
          </a:bodyPr>
          <a:lstStyle/>
          <a:p>
            <a:pPr lvl="1" algn="l">
              <a:lnSpc>
                <a:spcPct val="100000"/>
              </a:lnSpc>
              <a:spcBef>
                <a:spcPts val="0"/>
              </a:spcBef>
              <a:spcAft>
                <a:spcPts val="300"/>
              </a:spcAft>
            </a:pPr>
            <a:r>
              <a:rPr lang="en-US" b="1" dirty="0">
                <a:solidFill>
                  <a:schemeClr val="accent1">
                    <a:lumMod val="75000"/>
                  </a:schemeClr>
                </a:solidFill>
              </a:rPr>
              <a:t>Jerry Sheehan</a:t>
            </a:r>
            <a:br>
              <a:rPr lang="en-US" dirty="0">
                <a:solidFill>
                  <a:schemeClr val="accent1">
                    <a:lumMod val="75000"/>
                  </a:schemeClr>
                </a:solidFill>
              </a:rPr>
            </a:br>
            <a:r>
              <a:rPr lang="en-US" dirty="0">
                <a:solidFill>
                  <a:schemeClr val="accent1">
                    <a:lumMod val="75000"/>
                  </a:schemeClr>
                </a:solidFill>
              </a:rPr>
              <a:t>Deputy Director</a:t>
            </a:r>
          </a:p>
          <a:p>
            <a:pPr lvl="1" algn="l">
              <a:lnSpc>
                <a:spcPct val="100000"/>
              </a:lnSpc>
            </a:pPr>
            <a:r>
              <a:rPr lang="en-US" b="1" dirty="0">
                <a:solidFill>
                  <a:schemeClr val="accent1">
                    <a:lumMod val="75000"/>
                  </a:schemeClr>
                </a:solidFill>
              </a:rPr>
              <a:t>Janice Kelly</a:t>
            </a:r>
          </a:p>
          <a:p>
            <a:pPr lvl="1" algn="l">
              <a:lnSpc>
                <a:spcPct val="100000"/>
              </a:lnSpc>
              <a:spcBef>
                <a:spcPts val="0"/>
              </a:spcBef>
              <a:spcAft>
                <a:spcPts val="300"/>
              </a:spcAft>
            </a:pPr>
            <a:r>
              <a:rPr lang="en-US" dirty="0">
                <a:solidFill>
                  <a:schemeClr val="accent1">
                    <a:lumMod val="75000"/>
                  </a:schemeClr>
                </a:solidFill>
              </a:rPr>
              <a:t>Acting Deputy Director, Specialized Information Services</a:t>
            </a:r>
          </a:p>
          <a:p>
            <a:pPr lvl="1" algn="l">
              <a:lnSpc>
                <a:spcPct val="100000"/>
              </a:lnSpc>
              <a:spcAft>
                <a:spcPts val="300"/>
              </a:spcAft>
            </a:pPr>
            <a:r>
              <a:rPr lang="en-US" b="1" dirty="0">
                <a:solidFill>
                  <a:schemeClr val="accent1">
                    <a:lumMod val="75000"/>
                  </a:schemeClr>
                </a:solidFill>
              </a:rPr>
              <a:t>Joyce Backus</a:t>
            </a:r>
            <a:br>
              <a:rPr lang="en-US" dirty="0">
                <a:solidFill>
                  <a:schemeClr val="accent1">
                    <a:lumMod val="75000"/>
                  </a:schemeClr>
                </a:solidFill>
              </a:rPr>
            </a:br>
            <a:r>
              <a:rPr lang="en-US" dirty="0">
                <a:solidFill>
                  <a:schemeClr val="accent1">
                    <a:lumMod val="75000"/>
                  </a:schemeClr>
                </a:solidFill>
              </a:rPr>
              <a:t>Associate Director, Library Operations</a:t>
            </a:r>
          </a:p>
          <a:p>
            <a:pPr lvl="1" algn="l">
              <a:lnSpc>
                <a:spcPct val="100000"/>
              </a:lnSpc>
              <a:spcAft>
                <a:spcPts val="1000"/>
              </a:spcAft>
            </a:pPr>
            <a:r>
              <a:rPr lang="en-US" b="1" dirty="0">
                <a:solidFill>
                  <a:schemeClr val="accent1">
                    <a:lumMod val="75000"/>
                  </a:schemeClr>
                </a:solidFill>
              </a:rPr>
              <a:t>Amanda J. Wilson</a:t>
            </a:r>
            <a:br>
              <a:rPr lang="en-US" dirty="0">
                <a:solidFill>
                  <a:schemeClr val="accent1">
                    <a:lumMod val="75000"/>
                  </a:schemeClr>
                </a:solidFill>
              </a:rPr>
            </a:br>
            <a:r>
              <a:rPr lang="en-US" dirty="0">
                <a:solidFill>
                  <a:schemeClr val="accent1">
                    <a:lumMod val="75000"/>
                  </a:schemeClr>
                </a:solidFill>
              </a:rPr>
              <a:t>Head, National Network Coordinating Office of the National Network of Libraries of Medicine</a:t>
            </a:r>
          </a:p>
          <a:p>
            <a:pPr lvl="1" algn="l">
              <a:lnSpc>
                <a:spcPct val="100000"/>
              </a:lnSpc>
              <a:spcBef>
                <a:spcPts val="1200"/>
              </a:spcBef>
            </a:pPr>
            <a:r>
              <a:rPr lang="en-US" sz="2800" b="1" dirty="0">
                <a:solidFill>
                  <a:srgbClr val="2E75B6"/>
                </a:solidFill>
              </a:rPr>
              <a:t>MLA 2019, Chicago</a:t>
            </a:r>
            <a:endParaRPr lang="en-US" sz="2800" b="1" dirty="0">
              <a:solidFill>
                <a:schemeClr val="accent1">
                  <a:lumMod val="75000"/>
                </a:schemeClr>
              </a:solidFill>
            </a:endParaRPr>
          </a:p>
          <a:p>
            <a:pPr lvl="1" algn="l">
              <a:lnSpc>
                <a:spcPct val="100000"/>
              </a:lnSpc>
            </a:pPr>
            <a:endParaRPr lang="en-US" sz="2400" dirty="0">
              <a:solidFill>
                <a:schemeClr val="accent1">
                  <a:lumMod val="75000"/>
                </a:schemeClr>
              </a:solidFill>
            </a:endParaRPr>
          </a:p>
        </p:txBody>
      </p:sp>
    </p:spTree>
    <p:extLst>
      <p:ext uri="{BB962C8B-B14F-4D97-AF65-F5344CB8AC3E}">
        <p14:creationId xmlns:p14="http://schemas.microsoft.com/office/powerpoint/2010/main" val="1308051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Literature ball is now also joined to a ball labeled Cod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Goal 1 panel"/>
          <p:cNvGrpSpPr/>
          <p:nvPr/>
        </p:nvGrpSpPr>
        <p:grpSpPr>
          <a:xfrm>
            <a:off x="350893" y="327156"/>
            <a:ext cx="3468003" cy="5458969"/>
            <a:chOff x="350893" y="327156"/>
            <a:chExt cx="3468003" cy="5458969"/>
          </a:xfrm>
        </p:grpSpPr>
        <p:grpSp>
          <p:nvGrpSpPr>
            <p:cNvPr id="7" name="Group 6"/>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301987783"/>
      </p:ext>
    </p:extLst>
  </p:cSld>
  <p:clrMapOvr>
    <a:masterClrMapping/>
  </p:clrMapOvr>
  <mc:AlternateContent xmlns:mc="http://schemas.openxmlformats.org/markup-compatibility/2006" xmlns:p14="http://schemas.microsoft.com/office/powerpoint/2010/main">
    <mc:Choice Requires="p14">
      <p:transition p14:dur="300" advTm="2000">
        <p:fade/>
      </p:transition>
    </mc:Choice>
    <mc:Fallback xmlns="">
      <p:transition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Literature ball is now also joined to a ball labeled Instrument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Goal 1 panel"/>
          <p:cNvGrpSpPr/>
          <p:nvPr/>
        </p:nvGrpSpPr>
        <p:grpSpPr>
          <a:xfrm>
            <a:off x="350893" y="327156"/>
            <a:ext cx="3468003" cy="5458969"/>
            <a:chOff x="350893" y="327156"/>
            <a:chExt cx="3468003" cy="5458969"/>
          </a:xfrm>
        </p:grpSpPr>
        <p:grpSp>
          <p:nvGrpSpPr>
            <p:cNvPr id="6" name="Group 5"/>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518655680"/>
      </p:ext>
    </p:extLst>
  </p:cSld>
  <p:clrMapOvr>
    <a:masterClrMapping/>
  </p:clrMapOvr>
  <mc:AlternateContent xmlns:mc="http://schemas.openxmlformats.org/markup-compatibility/2006" xmlns:p14="http://schemas.microsoft.com/office/powerpoint/2010/main">
    <mc:Choice Requires="p14">
      <p:transition p14:dur="300" advTm="2000">
        <p:fade/>
      </p:transition>
    </mc:Choice>
    <mc:Fallback xmlns="">
      <p:transition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Literature ball is now also joined to a ball labeled Peop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Goal 1 panel"/>
          <p:cNvGrpSpPr/>
          <p:nvPr/>
        </p:nvGrpSpPr>
        <p:grpSpPr>
          <a:xfrm>
            <a:off x="350893" y="327156"/>
            <a:ext cx="3468003" cy="5458969"/>
            <a:chOff x="350893" y="327156"/>
            <a:chExt cx="3468003" cy="5458969"/>
          </a:xfrm>
        </p:grpSpPr>
        <p:grpSp>
          <p:nvGrpSpPr>
            <p:cNvPr id="7" name="Group 6"/>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581464045"/>
      </p:ext>
    </p:extLst>
  </p:cSld>
  <p:clrMapOvr>
    <a:masterClrMapping/>
  </p:clrMapOvr>
  <mc:AlternateContent xmlns:mc="http://schemas.openxmlformats.org/markup-compatibility/2006" xmlns:p14="http://schemas.microsoft.com/office/powerpoint/2010/main">
    <mc:Choice Requires="p14">
      <p:transition p14:dur="300" advTm="2000">
        <p:fade/>
      </p:transition>
    </mc:Choice>
    <mc:Fallback xmlns="">
      <p:transition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Literature ball is now also joined to a ball labeled Pathway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15425"/>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Goal 1 panel"/>
          <p:cNvGrpSpPr/>
          <p:nvPr/>
        </p:nvGrpSpPr>
        <p:grpSpPr>
          <a:xfrm>
            <a:off x="350893" y="327156"/>
            <a:ext cx="3468003" cy="5458969"/>
            <a:chOff x="350893" y="327156"/>
            <a:chExt cx="3468003" cy="5458969"/>
          </a:xfrm>
        </p:grpSpPr>
        <p:grpSp>
          <p:nvGrpSpPr>
            <p:cNvPr id="6" name="Group 5"/>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4262587747"/>
      </p:ext>
    </p:extLst>
  </p:cSld>
  <p:clrMapOvr>
    <a:masterClrMapping/>
  </p:clrMapOvr>
  <mc:AlternateContent xmlns:mc="http://schemas.openxmlformats.org/markup-compatibility/2006" xmlns:p14="http://schemas.microsoft.com/office/powerpoint/2010/main">
    <mc:Choice Requires="p14">
      <p:transition p14:dur="300" advTm="2000">
        <p:fade/>
      </p:transition>
    </mc:Choice>
    <mc:Fallback xmlns="">
      <p:transition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Literature ball is now also joined to a ball labeled Mode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15425"/>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8" name="Group 7" descr="Goal 1 panel"/>
          <p:cNvGrpSpPr/>
          <p:nvPr/>
        </p:nvGrpSpPr>
        <p:grpSpPr>
          <a:xfrm>
            <a:off x="350893" y="327156"/>
            <a:ext cx="3468003" cy="5458969"/>
            <a:chOff x="350893" y="327156"/>
            <a:chExt cx="3468003" cy="5458969"/>
          </a:xfrm>
        </p:grpSpPr>
        <p:grpSp>
          <p:nvGrpSpPr>
            <p:cNvPr id="9" name="Group 8"/>
            <p:cNvGrpSpPr/>
            <p:nvPr/>
          </p:nvGrpSpPr>
          <p:grpSpPr>
            <a:xfrm>
              <a:off x="350893" y="327156"/>
              <a:ext cx="3468003" cy="5458969"/>
              <a:chOff x="0" y="0"/>
              <a:chExt cx="3468003" cy="5458969"/>
            </a:xfrm>
          </p:grpSpPr>
          <p:sp>
            <p:nvSpPr>
              <p:cNvPr id="11" name="Rounded Rectangle 10"/>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10" name="Oval 9"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653122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st of the balls are now connected to each other, not just to Lit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15425"/>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3" name="Group 2" descr="Goal 1 panel"/>
          <p:cNvGrpSpPr/>
          <p:nvPr/>
        </p:nvGrpSpPr>
        <p:grpSpPr>
          <a:xfrm>
            <a:off x="350893" y="327156"/>
            <a:ext cx="3468003" cy="5458969"/>
            <a:chOff x="350893" y="327156"/>
            <a:chExt cx="3468003" cy="5458969"/>
          </a:xfrm>
        </p:grpSpPr>
        <p:grpSp>
          <p:nvGrpSpPr>
            <p:cNvPr id="5" name="Group 4"/>
            <p:cNvGrpSpPr/>
            <p:nvPr/>
          </p:nvGrpSpPr>
          <p:grpSpPr>
            <a:xfrm>
              <a:off x="350893" y="327156"/>
              <a:ext cx="3468003" cy="5458969"/>
              <a:chOff x="0" y="0"/>
              <a:chExt cx="3468003" cy="5458969"/>
            </a:xfrm>
          </p:grpSpPr>
          <p:sp>
            <p:nvSpPr>
              <p:cNvPr id="8" name="Rounded Rectangle 7"/>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6" name="Oval 5"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1426776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howing the number of public access articles 2008-2018. In 2018 there were over 5.4 million total, with over 1 million that were NIH-fund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0850" y="1423030"/>
            <a:ext cx="6121400" cy="4742820"/>
          </a:xfrm>
          <a:prstGeom prst="rect">
            <a:avLst/>
          </a:prstGeom>
        </p:spPr>
      </p:pic>
      <p:sp>
        <p:nvSpPr>
          <p:cNvPr id="22" name="Title 1">
            <a:extLst>
              <a:ext uri="{FF2B5EF4-FFF2-40B4-BE49-F238E27FC236}">
                <a16:creationId xmlns:a16="http://schemas.microsoft.com/office/drawing/2014/main" id="{002A96B3-98E0-A24E-8FFA-C4F349EA765A}"/>
              </a:ext>
            </a:extLst>
          </p:cNvPr>
          <p:cNvSpPr txBox="1">
            <a:spLocks/>
          </p:cNvSpPr>
          <p:nvPr/>
        </p:nvSpPr>
        <p:spPr>
          <a:xfrm>
            <a:off x="5749428" y="1082684"/>
            <a:ext cx="3999129" cy="59336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mn-lt"/>
              </a:rPr>
              <a:t>Public Access Articles</a:t>
            </a:r>
          </a:p>
        </p:txBody>
      </p:sp>
      <p:sp>
        <p:nvSpPr>
          <p:cNvPr id="14" name="Rectangle 13">
            <a:extLst>
              <a:ext uri="{FF2B5EF4-FFF2-40B4-BE49-F238E27FC236}">
                <a16:creationId xmlns:a16="http://schemas.microsoft.com/office/drawing/2014/main" id="{F27DF440-E564-C243-94D4-25426EB34C85}"/>
              </a:ext>
            </a:extLst>
          </p:cNvPr>
          <p:cNvSpPr/>
          <p:nvPr/>
        </p:nvSpPr>
        <p:spPr>
          <a:xfrm>
            <a:off x="4191000" y="435864"/>
            <a:ext cx="7115987" cy="707886"/>
          </a:xfrm>
          <a:prstGeom prst="rect">
            <a:avLst/>
          </a:prstGeom>
        </p:spPr>
        <p:txBody>
          <a:bodyPr wrap="none" anchor="t">
            <a:spAutoFit/>
          </a:bodyPr>
          <a:lstStyle/>
          <a:p>
            <a:r>
              <a:rPr lang="en-US" sz="4000" b="1" dirty="0">
                <a:cs typeface="Arial" panose="020B0604020202020204" pitchFamily="34" charset="0"/>
              </a:rPr>
              <a:t>Open Science Policy and Practice</a:t>
            </a:r>
          </a:p>
        </p:txBody>
      </p:sp>
      <p:sp>
        <p:nvSpPr>
          <p:cNvPr id="10" name="Title 1">
            <a:extLst>
              <a:ext uri="{FF2B5EF4-FFF2-40B4-BE49-F238E27FC236}">
                <a16:creationId xmlns:a16="http://schemas.microsoft.com/office/drawing/2014/main" id="{002A96B3-98E0-A24E-8FFA-C4F349EA765A}"/>
              </a:ext>
            </a:extLst>
          </p:cNvPr>
          <p:cNvSpPr txBox="1">
            <a:spLocks/>
          </p:cNvSpPr>
          <p:nvPr/>
        </p:nvSpPr>
        <p:spPr>
          <a:xfrm>
            <a:off x="9955396" y="4762186"/>
            <a:ext cx="1503633" cy="8771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accent5"/>
                </a:solidFill>
                <a:latin typeface="+mn-lt"/>
              </a:rPr>
              <a:t>&gt; 1 Million NIH-funded articles</a:t>
            </a:r>
          </a:p>
        </p:txBody>
      </p:sp>
      <p:pic>
        <p:nvPicPr>
          <p:cNvPr id="3" name="Picture 2" descr="Chart showing increasing numbers of public access articles, 2008-2018. In 2018 there were over 5.4 million total articles and over 1 million funded by NIH."/>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0850" y="1423030"/>
            <a:ext cx="6121400" cy="4742820"/>
          </a:xfrm>
          <a:prstGeom prst="rect">
            <a:avLst/>
          </a:prstGeom>
        </p:spPr>
      </p:pic>
      <p:sp>
        <p:nvSpPr>
          <p:cNvPr id="11" name="Title 1">
            <a:extLst>
              <a:ext uri="{FF2B5EF4-FFF2-40B4-BE49-F238E27FC236}">
                <a16:creationId xmlns:a16="http://schemas.microsoft.com/office/drawing/2014/main" id="{002A96B3-98E0-A24E-8FFA-C4F349EA765A}"/>
              </a:ext>
            </a:extLst>
          </p:cNvPr>
          <p:cNvSpPr txBox="1">
            <a:spLocks/>
          </p:cNvSpPr>
          <p:nvPr/>
        </p:nvSpPr>
        <p:spPr>
          <a:xfrm>
            <a:off x="9983588" y="1889145"/>
            <a:ext cx="1722062" cy="59336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accent6">
                    <a:lumMod val="75000"/>
                  </a:schemeClr>
                </a:solidFill>
                <a:latin typeface="+mn-lt"/>
              </a:rPr>
              <a:t>&gt; 5.4 Million total articles</a:t>
            </a:r>
          </a:p>
        </p:txBody>
      </p:sp>
      <p:grpSp>
        <p:nvGrpSpPr>
          <p:cNvPr id="12" name="Group 11" descr="Panel for goal 1.">
            <a:extLst>
              <a:ext uri="{FF2B5EF4-FFF2-40B4-BE49-F238E27FC236}">
                <a16:creationId xmlns:a16="http://schemas.microsoft.com/office/drawing/2014/main" id="{8EE362F3-8455-3D4D-8617-1FC887D4F5F7}"/>
              </a:ext>
            </a:extLst>
          </p:cNvPr>
          <p:cNvGrpSpPr/>
          <p:nvPr/>
        </p:nvGrpSpPr>
        <p:grpSpPr>
          <a:xfrm>
            <a:off x="350893" y="327156"/>
            <a:ext cx="3468003" cy="5458969"/>
            <a:chOff x="350893" y="327156"/>
            <a:chExt cx="3468003" cy="5458969"/>
          </a:xfrm>
        </p:grpSpPr>
        <p:grpSp>
          <p:nvGrpSpPr>
            <p:cNvPr id="15" name="Group 14">
              <a:extLst>
                <a:ext uri="{FF2B5EF4-FFF2-40B4-BE49-F238E27FC236}">
                  <a16:creationId xmlns:a16="http://schemas.microsoft.com/office/drawing/2014/main" id="{D75708B3-6F97-064D-B1B4-5D4AB295F9D6}"/>
                </a:ext>
              </a:extLst>
            </p:cNvPr>
            <p:cNvGrpSpPr/>
            <p:nvPr/>
          </p:nvGrpSpPr>
          <p:grpSpPr>
            <a:xfrm>
              <a:off x="350893" y="327156"/>
              <a:ext cx="3468003" cy="5458969"/>
              <a:chOff x="0" y="0"/>
              <a:chExt cx="3468003" cy="5458969"/>
            </a:xfrm>
          </p:grpSpPr>
          <p:sp>
            <p:nvSpPr>
              <p:cNvPr id="17" name="Rounded Rectangle 16">
                <a:extLst>
                  <a:ext uri="{FF2B5EF4-FFF2-40B4-BE49-F238E27FC236}">
                    <a16:creationId xmlns:a16="http://schemas.microsoft.com/office/drawing/2014/main" id="{47C720EB-D0F6-3342-BCB4-1765F546AA75}"/>
                  </a:ext>
                </a:extLst>
              </p:cNvPr>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DF3635B1-0E95-3C4E-AB3A-0801171DA414}"/>
                  </a:ext>
                </a:extLst>
              </p:cNvPr>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16" name="Oval 15" descr="Goal 1 image">
              <a:extLst>
                <a:ext uri="{FF2B5EF4-FFF2-40B4-BE49-F238E27FC236}">
                  <a16:creationId xmlns:a16="http://schemas.microsoft.com/office/drawing/2014/main" id="{3DCE6E04-E7C2-6D43-A227-326C4E1455EB}"/>
                </a:ext>
              </a:extLst>
            </p:cNvPr>
            <p:cNvSpPr/>
            <p:nvPr/>
          </p:nvSpPr>
          <p:spPr>
            <a:xfrm>
              <a:off x="1175976" y="654694"/>
              <a:ext cx="1817836" cy="1817836"/>
            </a:xfrm>
            <a:prstGeom prst="ellipse">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
        <p:nvSpPr>
          <p:cNvPr id="31" name="TextBox 30">
            <a:extLst>
              <a:ext uri="{FF2B5EF4-FFF2-40B4-BE49-F238E27FC236}">
                <a16:creationId xmlns:a16="http://schemas.microsoft.com/office/drawing/2014/main" id="{6C3DDD9A-6CF2-8446-8FC6-A5C5D66D2704}"/>
              </a:ext>
            </a:extLst>
          </p:cNvPr>
          <p:cNvSpPr txBox="1"/>
          <p:nvPr/>
        </p:nvSpPr>
        <p:spPr>
          <a:xfrm>
            <a:off x="9748557" y="3227906"/>
            <a:ext cx="2105120" cy="877163"/>
          </a:xfrm>
          <a:prstGeom prst="rect">
            <a:avLst/>
          </a:prstGeom>
          <a:solidFill>
            <a:schemeClr val="bg1">
              <a:alpha val="53000"/>
            </a:schemeClr>
          </a:solidFill>
          <a:ln w="12700">
            <a:solidFill>
              <a:schemeClr val="accent1">
                <a:shade val="50000"/>
                <a:alpha val="30000"/>
              </a:schemeClr>
            </a:solidFill>
          </a:ln>
        </p:spPr>
        <p:txBody>
          <a:bodyPr wrap="square" rtlCol="0">
            <a:spAutoFit/>
          </a:bodyPr>
          <a:lstStyle/>
          <a:p>
            <a:pPr marL="171450" indent="-171450">
              <a:spcBef>
                <a:spcPts val="900"/>
              </a:spcBef>
              <a:buFont typeface="Arial" panose="020B0604020202020204" pitchFamily="34" charset="0"/>
              <a:buChar char="•"/>
            </a:pPr>
            <a:r>
              <a:rPr lang="en-US" sz="1200" b="1" dirty="0">
                <a:solidFill>
                  <a:srgbClr val="FF0000"/>
                </a:solidFill>
              </a:rPr>
              <a:t>2.5 Million daily users</a:t>
            </a:r>
          </a:p>
          <a:p>
            <a:pPr marL="171450" indent="-171450">
              <a:spcBef>
                <a:spcPts val="900"/>
              </a:spcBef>
              <a:buFont typeface="Arial" panose="020B0604020202020204" pitchFamily="34" charset="0"/>
              <a:buChar char="•"/>
            </a:pPr>
            <a:r>
              <a:rPr lang="en-US" sz="1200" b="1" dirty="0"/>
              <a:t>~ 3 Million daily searches</a:t>
            </a:r>
          </a:p>
          <a:p>
            <a:pPr marL="171450" indent="-171450">
              <a:spcBef>
                <a:spcPts val="900"/>
              </a:spcBef>
              <a:buFont typeface="Arial" panose="020B0604020202020204" pitchFamily="34" charset="0"/>
              <a:buChar char="•"/>
            </a:pPr>
            <a:r>
              <a:rPr lang="en-US" sz="1200" b="1" dirty="0"/>
              <a:t> 9 Million daily page views</a:t>
            </a:r>
            <a:endParaRPr lang="en-US" sz="1400" b="1" dirty="0"/>
          </a:p>
        </p:txBody>
      </p:sp>
      <p:sp>
        <p:nvSpPr>
          <p:cNvPr id="2" name="Title 1" hidden="1">
            <a:extLst>
              <a:ext uri="{FF2B5EF4-FFF2-40B4-BE49-F238E27FC236}">
                <a16:creationId xmlns:a16="http://schemas.microsoft.com/office/drawing/2014/main" id="{23A52166-AA89-4FDE-8BEB-93143D9CAEA3}"/>
              </a:ext>
            </a:extLst>
          </p:cNvPr>
          <p:cNvSpPr>
            <a:spLocks noGrp="1"/>
          </p:cNvSpPr>
          <p:nvPr>
            <p:ph type="title"/>
          </p:nvPr>
        </p:nvSpPr>
        <p:spPr/>
        <p:txBody>
          <a:bodyPr/>
          <a:lstStyle/>
          <a:p>
            <a:r>
              <a:rPr lang="en-US" dirty="0"/>
              <a:t>Open Science Policy and Practice</a:t>
            </a:r>
          </a:p>
        </p:txBody>
      </p:sp>
    </p:spTree>
    <p:extLst>
      <p:ext uri="{BB962C8B-B14F-4D97-AF65-F5344CB8AC3E}">
        <p14:creationId xmlns:p14="http://schemas.microsoft.com/office/powerpoint/2010/main" val="96823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10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descr="Panel for goal 2: Reach more people in more ways through enhanced dissemination and engagement.">
            <a:extLst>
              <a:ext uri="{FF2B5EF4-FFF2-40B4-BE49-F238E27FC236}">
                <a16:creationId xmlns:a16="http://schemas.microsoft.com/office/drawing/2014/main" id="{8323095C-D64A-45E3-A7FF-647EB367D13B}"/>
              </a:ext>
            </a:extLst>
          </p:cNvPr>
          <p:cNvGraphicFramePr>
            <a:graphicFrameLocks/>
          </p:cNvGraphicFramePr>
          <p:nvPr>
            <p:extLst>
              <p:ext uri="{D42A27DB-BD31-4B8C-83A1-F6EECF244321}">
                <p14:modId xmlns:p14="http://schemas.microsoft.com/office/powerpoint/2010/main" val="1815168284"/>
              </p:ext>
            </p:extLst>
          </p:nvPr>
        </p:nvGraphicFramePr>
        <p:xfrm>
          <a:off x="448170" y="292607"/>
          <a:ext cx="3480093" cy="54589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ontent Placeholder 2" descr="Text box: MedlinePlus Magazine launches an online Spanish website.">
            <a:extLst>
              <a:ext uri="{FF2B5EF4-FFF2-40B4-BE49-F238E27FC236}">
                <a16:creationId xmlns:a16="http://schemas.microsoft.com/office/drawing/2014/main" id="{54055A51-C3EE-45ED-A0A6-8BCEB80C58E1}"/>
              </a:ext>
            </a:extLst>
          </p:cNvPr>
          <p:cNvSpPr txBox="1">
            <a:spLocks/>
          </p:cNvSpPr>
          <p:nvPr/>
        </p:nvSpPr>
        <p:spPr>
          <a:xfrm>
            <a:off x="4191000" y="1379041"/>
            <a:ext cx="736701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endParaRPr lang="en-US" sz="2800"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F27DF440-E564-C243-94D4-25426EB34C85}"/>
              </a:ext>
            </a:extLst>
          </p:cNvPr>
          <p:cNvSpPr/>
          <p:nvPr/>
        </p:nvSpPr>
        <p:spPr>
          <a:xfrm>
            <a:off x="4191000" y="435864"/>
            <a:ext cx="7430560" cy="1015663"/>
          </a:xfrm>
          <a:prstGeom prst="rect">
            <a:avLst/>
          </a:prstGeom>
        </p:spPr>
        <p:txBody>
          <a:bodyPr wrap="none" anchor="t">
            <a:spAutoFit/>
          </a:bodyPr>
          <a:lstStyle/>
          <a:p>
            <a:r>
              <a:rPr lang="en-US" sz="6000" b="1" dirty="0">
                <a:cs typeface="Arial" panose="020B0604020202020204" pitchFamily="34" charset="0"/>
              </a:rPr>
              <a:t>Enhanced Engagement</a:t>
            </a:r>
          </a:p>
        </p:txBody>
      </p:sp>
      <p:sp>
        <p:nvSpPr>
          <p:cNvPr id="2" name="Rectangle 1">
            <a:extLst>
              <a:ext uri="{FF2B5EF4-FFF2-40B4-BE49-F238E27FC236}">
                <a16:creationId xmlns:a16="http://schemas.microsoft.com/office/drawing/2014/main" id="{5C70CFB4-7488-D247-B07B-2DD4F8163A75}"/>
              </a:ext>
            </a:extLst>
          </p:cNvPr>
          <p:cNvSpPr/>
          <p:nvPr/>
        </p:nvSpPr>
        <p:spPr>
          <a:xfrm>
            <a:off x="4358244" y="1827085"/>
            <a:ext cx="4785756" cy="949171"/>
          </a:xfrm>
          <a:prstGeom prst="rect">
            <a:avLst/>
          </a:prstGeom>
        </p:spPr>
        <p:txBody>
          <a:bodyPr wrap="square">
            <a:spAutoFit/>
          </a:bodyPr>
          <a:lstStyle/>
          <a:p>
            <a:pPr lvl="1">
              <a:lnSpc>
                <a:spcPct val="120000"/>
              </a:lnSpc>
            </a:pPr>
            <a:r>
              <a:rPr lang="en-US" sz="2400" b="1" dirty="0"/>
              <a:t>MedlinePlus Magazine launches an online Spanish website</a:t>
            </a:r>
          </a:p>
        </p:txBody>
      </p:sp>
      <p:pic>
        <p:nvPicPr>
          <p:cNvPr id="10" name="Google Shape;224;p28" descr="cover of recent NIH MedlinePlus magazine"/>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rot="21234937">
            <a:off x="6725962" y="2939008"/>
            <a:ext cx="2816981" cy="3600723"/>
          </a:xfrm>
          <a:prstGeom prst="rect">
            <a:avLst/>
          </a:prstGeom>
          <a:noFill/>
          <a:ln>
            <a:noFill/>
          </a:ln>
          <a:effectLst>
            <a:outerShdw blurRad="190500" dist="88900" dir="10800000" algn="bl" rotWithShape="0">
              <a:srgbClr val="000000">
                <a:alpha val="50000"/>
              </a:srgbClr>
            </a:outerShdw>
          </a:effectLst>
        </p:spPr>
      </p:pic>
      <p:pic>
        <p:nvPicPr>
          <p:cNvPr id="11" name="Picture 10" descr="Online Spanish version of the magazine.">
            <a:extLst>
              <a:ext uri="{FF2B5EF4-FFF2-40B4-BE49-F238E27FC236}">
                <a16:creationId xmlns:a16="http://schemas.microsoft.com/office/drawing/2014/main" id="{C9B7DE0F-98FA-644F-A142-8FC7B54A6EF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685442">
            <a:off x="8851679" y="1868460"/>
            <a:ext cx="3261399" cy="6241912"/>
          </a:xfrm>
          <a:prstGeom prst="rect">
            <a:avLst/>
          </a:prstGeom>
          <a:solidFill>
            <a:srgbClr val="FFFFFF">
              <a:shade val="85000"/>
            </a:srgbClr>
          </a:solidFill>
          <a:ln w="88900" cap="sq">
            <a:solidFill>
              <a:srgbClr val="FFFFFF"/>
            </a:solidFill>
            <a:miter lim="800000"/>
          </a:ln>
          <a:effectLst>
            <a:outerShdw blurRad="190500" dist="114300" dir="5400000" algn="tl" rotWithShape="0">
              <a:srgbClr val="000000">
                <a:alpha val="50000"/>
              </a:srgbClr>
            </a:outerShdw>
          </a:effectLst>
          <a:scene3d>
            <a:camera prst="orthographicFront"/>
            <a:lightRig rig="twoPt" dir="t">
              <a:rot lat="0" lon="0" rev="7200000"/>
            </a:lightRig>
          </a:scene3d>
          <a:sp3d>
            <a:bevelT w="25400" h="19050"/>
            <a:contourClr>
              <a:srgbClr val="FFFFFF"/>
            </a:contourClr>
          </a:sp3d>
        </p:spPr>
      </p:pic>
      <p:grpSp>
        <p:nvGrpSpPr>
          <p:cNvPr id="5" name="Group 4" descr="Mobile view of the magazine website"/>
          <p:cNvGrpSpPr/>
          <p:nvPr/>
        </p:nvGrpSpPr>
        <p:grpSpPr>
          <a:xfrm rot="20776772">
            <a:off x="4329187" y="3411330"/>
            <a:ext cx="2669813" cy="4002305"/>
            <a:chOff x="4450656" y="3441456"/>
            <a:chExt cx="2362684" cy="3541889"/>
          </a:xfrm>
        </p:grpSpPr>
        <p:pic>
          <p:nvPicPr>
            <p:cNvPr id="12" name="Picture 11" descr="Mobile view of magazine site">
              <a:extLst>
                <a:ext uri="{FF2B5EF4-FFF2-40B4-BE49-F238E27FC236}">
                  <a16:creationId xmlns:a16="http://schemas.microsoft.com/office/drawing/2014/main" id="{2980D066-03CF-8C47-B33F-913C3BD1DAF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50656" y="3441456"/>
              <a:ext cx="2361259" cy="3541889"/>
            </a:xfrm>
            <a:prstGeom prst="rect">
              <a:avLst/>
            </a:prstGeom>
            <a:effectLst/>
          </p:spPr>
        </p:pic>
        <p:pic>
          <p:nvPicPr>
            <p:cNvPr id="13" name="Picture 12" descr="Item on the mobile magazine website. (Content is small and not meant to be read.)">
              <a:extLst>
                <a:ext uri="{FF2B5EF4-FFF2-40B4-BE49-F238E27FC236}">
                  <a16:creationId xmlns:a16="http://schemas.microsoft.com/office/drawing/2014/main" id="{2980D066-03CF-8C47-B33F-913C3BD1DAF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452081" y="5703488"/>
              <a:ext cx="2361259" cy="1279856"/>
            </a:xfrm>
            <a:prstGeom prst="rect">
              <a:avLst/>
            </a:prstGeom>
            <a:effectLst/>
          </p:spPr>
        </p:pic>
      </p:grpSp>
      <p:pic>
        <p:nvPicPr>
          <p:cNvPr id="6" name="cropped movie for iPad_1" descr="Embedded video about histamine that you can see on the websi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1" r="720"/>
          <a:stretch/>
        </p:blipFill>
        <p:spPr>
          <a:xfrm rot="20776772">
            <a:off x="4454590" y="4490582"/>
            <a:ext cx="2307173" cy="1435790"/>
          </a:xfrm>
          <a:prstGeom prst="rect">
            <a:avLst/>
          </a:prstGeom>
        </p:spPr>
      </p:pic>
      <p:sp>
        <p:nvSpPr>
          <p:cNvPr id="7" name="Title 6" hidden="1">
            <a:extLst>
              <a:ext uri="{FF2B5EF4-FFF2-40B4-BE49-F238E27FC236}">
                <a16:creationId xmlns:a16="http://schemas.microsoft.com/office/drawing/2014/main" id="{FAEF6FC2-0FFF-425A-A737-05C1FD997E04}"/>
              </a:ext>
            </a:extLst>
          </p:cNvPr>
          <p:cNvSpPr>
            <a:spLocks noGrp="1"/>
          </p:cNvSpPr>
          <p:nvPr>
            <p:ph type="title"/>
          </p:nvPr>
        </p:nvSpPr>
        <p:spPr/>
        <p:txBody>
          <a:bodyPr/>
          <a:lstStyle/>
          <a:p>
            <a:r>
              <a:rPr lang="en-US" b="1" dirty="0">
                <a:cs typeface="Arial" panose="020B0604020202020204" pitchFamily="34" charset="0"/>
              </a:rPr>
              <a:t>Enhanced Engagement</a:t>
            </a:r>
            <a:br>
              <a:rPr lang="en-US" b="1" dirty="0">
                <a:cs typeface="Arial" panose="020B0604020202020204" pitchFamily="34" charset="0"/>
              </a:rPr>
            </a:br>
            <a:endParaRPr lang="en-US" dirty="0"/>
          </a:p>
        </p:txBody>
      </p:sp>
    </p:spTree>
    <p:extLst>
      <p:ext uri="{BB962C8B-B14F-4D97-AF65-F5344CB8AC3E}">
        <p14:creationId xmlns:p14="http://schemas.microsoft.com/office/powerpoint/2010/main" val="11922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showing 1s and 0s behind a network of green and brown spheres connected by long pale lin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4" y="-685800"/>
            <a:ext cx="12188389" cy="6858000"/>
          </a:xfrm>
          <a:prstGeom prst="rect">
            <a:avLst/>
          </a:prstGeom>
        </p:spPr>
      </p:pic>
      <p:sp>
        <p:nvSpPr>
          <p:cNvPr id="8" name="Rectangle 7">
            <a:extLst>
              <a:ext uri="{FF2B5EF4-FFF2-40B4-BE49-F238E27FC236}">
                <a16:creationId xmlns:a16="http://schemas.microsoft.com/office/drawing/2014/main" id="{3ED4E17F-6BAA-4D42-B639-A050448891FB}"/>
              </a:ext>
            </a:extLst>
          </p:cNvPr>
          <p:cNvSpPr/>
          <p:nvPr/>
        </p:nvSpPr>
        <p:spPr>
          <a:xfrm>
            <a:off x="4571037" y="433809"/>
            <a:ext cx="6968574" cy="1015663"/>
          </a:xfrm>
          <a:prstGeom prst="rect">
            <a:avLst/>
          </a:prstGeom>
        </p:spPr>
        <p:txBody>
          <a:bodyPr wrap="none">
            <a:spAutoFit/>
          </a:bodyPr>
          <a:lstStyle/>
          <a:p>
            <a:r>
              <a:rPr lang="en-US" sz="6000" b="1" dirty="0">
                <a:cs typeface="Arial" panose="020B0604020202020204" pitchFamily="34" charset="0"/>
              </a:rPr>
              <a:t>Workforce &amp; Training</a:t>
            </a:r>
          </a:p>
        </p:txBody>
      </p:sp>
      <p:graphicFrame>
        <p:nvGraphicFramePr>
          <p:cNvPr id="3" name="Content Placeholder 3" descr="Panel for goal 3: Build a workforce for data-driven research &amp; health.">
            <a:extLst>
              <a:ext uri="{FF2B5EF4-FFF2-40B4-BE49-F238E27FC236}">
                <a16:creationId xmlns:a16="http://schemas.microsoft.com/office/drawing/2014/main" id="{A004051F-9FCB-421F-9826-C8FE0AF4DCF4}"/>
              </a:ext>
            </a:extLst>
          </p:cNvPr>
          <p:cNvGraphicFramePr>
            <a:graphicFrameLocks/>
          </p:cNvGraphicFramePr>
          <p:nvPr>
            <p:extLst>
              <p:ext uri="{D42A27DB-BD31-4B8C-83A1-F6EECF244321}">
                <p14:modId xmlns:p14="http://schemas.microsoft.com/office/powerpoint/2010/main" val="879662179"/>
              </p:ext>
            </p:extLst>
          </p:nvPr>
        </p:nvGraphicFramePr>
        <p:xfrm>
          <a:off x="429298" y="316992"/>
          <a:ext cx="3468004" cy="5458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ontent Placeholder 2" descr="4 blocks: Data management, Data science, PhD-level training, and Librarians as informationists.">
            <a:extLst>
              <a:ext uri="{FF2B5EF4-FFF2-40B4-BE49-F238E27FC236}">
                <a16:creationId xmlns:a16="http://schemas.microsoft.com/office/drawing/2014/main" id="{0A7F2343-397A-403A-B343-9CB7E8028117}"/>
              </a:ext>
            </a:extLst>
          </p:cNvPr>
          <p:cNvSpPr txBox="1">
            <a:spLocks/>
          </p:cNvSpPr>
          <p:nvPr/>
        </p:nvSpPr>
        <p:spPr>
          <a:xfrm>
            <a:off x="4191000" y="1547019"/>
            <a:ext cx="7571702" cy="37107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endParaRPr lang="en-US" sz="2800" dirty="0">
              <a:latin typeface="+mn-lt"/>
              <a:cs typeface="Arial" panose="020B0604020202020204" pitchFamily="34" charset="0"/>
            </a:endParaRPr>
          </a:p>
        </p:txBody>
      </p:sp>
      <p:sp>
        <p:nvSpPr>
          <p:cNvPr id="7" name="Rounded Rectangle 6"/>
          <p:cNvSpPr/>
          <p:nvPr/>
        </p:nvSpPr>
        <p:spPr>
          <a:xfrm>
            <a:off x="4702627" y="2158224"/>
            <a:ext cx="3066099" cy="955549"/>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Data management</a:t>
            </a:r>
            <a:endParaRPr lang="en-US" sz="2000" b="1" dirty="0">
              <a:solidFill>
                <a:schemeClr val="bg1"/>
              </a:solidFill>
            </a:endParaRPr>
          </a:p>
        </p:txBody>
      </p:sp>
      <p:sp>
        <p:nvSpPr>
          <p:cNvPr id="9" name="Rounded Rectangle 8"/>
          <p:cNvSpPr/>
          <p:nvPr/>
        </p:nvSpPr>
        <p:spPr>
          <a:xfrm>
            <a:off x="7975216" y="2158224"/>
            <a:ext cx="3368522" cy="955549"/>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Data science</a:t>
            </a:r>
          </a:p>
        </p:txBody>
      </p:sp>
      <p:sp>
        <p:nvSpPr>
          <p:cNvPr id="10" name="Rounded Rectangle 9"/>
          <p:cNvSpPr/>
          <p:nvPr/>
        </p:nvSpPr>
        <p:spPr>
          <a:xfrm>
            <a:off x="4702627" y="3472072"/>
            <a:ext cx="3066099" cy="955549"/>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PhD-level training</a:t>
            </a:r>
          </a:p>
        </p:txBody>
      </p:sp>
      <p:sp>
        <p:nvSpPr>
          <p:cNvPr id="12" name="Rounded Rectangle 11"/>
          <p:cNvSpPr/>
          <p:nvPr/>
        </p:nvSpPr>
        <p:spPr>
          <a:xfrm>
            <a:off x="8037093" y="3472072"/>
            <a:ext cx="3306645" cy="955549"/>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Librarians as </a:t>
            </a:r>
            <a:r>
              <a:rPr lang="en-US" sz="2000" b="1" dirty="0" err="1">
                <a:solidFill>
                  <a:schemeClr val="bg1"/>
                </a:solidFill>
              </a:rPr>
              <a:t>informationists</a:t>
            </a:r>
            <a:r>
              <a:rPr lang="en-US" sz="2000" b="1" dirty="0">
                <a:solidFill>
                  <a:schemeClr val="bg1"/>
                </a:solidFill>
              </a:rPr>
              <a:t> </a:t>
            </a:r>
          </a:p>
        </p:txBody>
      </p:sp>
      <p:sp>
        <p:nvSpPr>
          <p:cNvPr id="2" name="Title 1" hidden="1">
            <a:extLst>
              <a:ext uri="{FF2B5EF4-FFF2-40B4-BE49-F238E27FC236}">
                <a16:creationId xmlns:a16="http://schemas.microsoft.com/office/drawing/2014/main" id="{6B9B56A2-A05F-4FD4-A592-C8BB348293AC}"/>
              </a:ext>
            </a:extLst>
          </p:cNvPr>
          <p:cNvSpPr>
            <a:spLocks noGrp="1"/>
          </p:cNvSpPr>
          <p:nvPr>
            <p:ph type="title"/>
          </p:nvPr>
        </p:nvSpPr>
        <p:spPr/>
        <p:txBody>
          <a:bodyPr/>
          <a:lstStyle/>
          <a:p>
            <a:r>
              <a:rPr lang="en-US" dirty="0"/>
              <a:t>Workforce &amp; Training</a:t>
            </a:r>
          </a:p>
        </p:txBody>
      </p:sp>
    </p:spTree>
    <p:extLst>
      <p:ext uri="{BB962C8B-B14F-4D97-AF65-F5344CB8AC3E}">
        <p14:creationId xmlns:p14="http://schemas.microsoft.com/office/powerpoint/2010/main" val="275080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C111-FD33-41F3-9932-CF1B21510F98}"/>
              </a:ext>
            </a:extLst>
          </p:cNvPr>
          <p:cNvSpPr>
            <a:spLocks noGrp="1"/>
          </p:cNvSpPr>
          <p:nvPr>
            <p:ph type="title"/>
          </p:nvPr>
        </p:nvSpPr>
        <p:spPr>
          <a:xfrm>
            <a:off x="838200" y="365126"/>
            <a:ext cx="10515600" cy="955550"/>
          </a:xfrm>
        </p:spPr>
        <p:txBody>
          <a:bodyPr/>
          <a:lstStyle/>
          <a:p>
            <a:pPr algn="ctr"/>
            <a:r>
              <a:rPr lang="en-US" b="1" dirty="0">
                <a:latin typeface="+mn-lt"/>
              </a:rPr>
              <a:t>Positioning NLM for data-driven discovery</a:t>
            </a:r>
          </a:p>
        </p:txBody>
      </p:sp>
      <p:sp>
        <p:nvSpPr>
          <p:cNvPr id="4" name="Rounded Rectangle 6">
            <a:extLst>
              <a:ext uri="{FF2B5EF4-FFF2-40B4-BE49-F238E27FC236}">
                <a16:creationId xmlns:a16="http://schemas.microsoft.com/office/drawing/2014/main" id="{381D4FFA-60F4-4959-AB03-048DFF4B5D15}"/>
              </a:ext>
            </a:extLst>
          </p:cNvPr>
          <p:cNvSpPr/>
          <p:nvPr/>
        </p:nvSpPr>
        <p:spPr>
          <a:xfrm>
            <a:off x="4632773" y="3248390"/>
            <a:ext cx="6571521" cy="792641"/>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Maintain Quality &amp; Integrity</a:t>
            </a:r>
          </a:p>
        </p:txBody>
      </p:sp>
      <p:sp>
        <p:nvSpPr>
          <p:cNvPr id="5" name="Rounded Rectangle 6">
            <a:extLst>
              <a:ext uri="{FF2B5EF4-FFF2-40B4-BE49-F238E27FC236}">
                <a16:creationId xmlns:a16="http://schemas.microsoft.com/office/drawing/2014/main" id="{ADF1EDB2-0ED2-47B4-BE28-D687D7D6C88E}"/>
              </a:ext>
            </a:extLst>
          </p:cNvPr>
          <p:cNvSpPr/>
          <p:nvPr/>
        </p:nvSpPr>
        <p:spPr>
          <a:xfrm>
            <a:off x="4632770" y="5174816"/>
            <a:ext cx="6571520" cy="771621"/>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Align Functions and Staff Expertise</a:t>
            </a:r>
          </a:p>
        </p:txBody>
      </p:sp>
      <p:sp>
        <p:nvSpPr>
          <p:cNvPr id="6" name="Rounded Rectangle 6">
            <a:extLst>
              <a:ext uri="{FF2B5EF4-FFF2-40B4-BE49-F238E27FC236}">
                <a16:creationId xmlns:a16="http://schemas.microsoft.com/office/drawing/2014/main" id="{B1F97A99-0965-448F-AA45-7B17677E6578}"/>
              </a:ext>
            </a:extLst>
          </p:cNvPr>
          <p:cNvSpPr/>
          <p:nvPr/>
        </p:nvSpPr>
        <p:spPr>
          <a:xfrm>
            <a:off x="4632774" y="4235101"/>
            <a:ext cx="6571520" cy="771620"/>
          </a:xfrm>
          <a:prstGeom prst="roundRect">
            <a:avLst/>
          </a:prstGeom>
          <a:solidFill>
            <a:schemeClr val="accent6">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Eliminate Unnecessary Organizational Boundaries</a:t>
            </a:r>
          </a:p>
        </p:txBody>
      </p:sp>
      <p:sp>
        <p:nvSpPr>
          <p:cNvPr id="7" name="Rounded Rectangle 6">
            <a:extLst>
              <a:ext uri="{FF2B5EF4-FFF2-40B4-BE49-F238E27FC236}">
                <a16:creationId xmlns:a16="http://schemas.microsoft.com/office/drawing/2014/main" id="{BCD07CB2-05AD-4696-978A-2D206DD1FCBD}"/>
              </a:ext>
            </a:extLst>
          </p:cNvPr>
          <p:cNvSpPr/>
          <p:nvPr/>
        </p:nvSpPr>
        <p:spPr>
          <a:xfrm>
            <a:off x="4632773" y="2303475"/>
            <a:ext cx="6571521" cy="792641"/>
          </a:xfrm>
          <a:prstGeom prst="roundRect">
            <a:avLst/>
          </a:prstGeom>
          <a:solidFill>
            <a:schemeClr val="accent6">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Create Common Technical Platforms</a:t>
            </a:r>
          </a:p>
        </p:txBody>
      </p:sp>
      <p:pic>
        <p:nvPicPr>
          <p:cNvPr id="8" name="Picture 7" descr="Cover of NLM strategic plan">
            <a:extLst>
              <a:ext uri="{FF2B5EF4-FFF2-40B4-BE49-F238E27FC236}">
                <a16:creationId xmlns:a16="http://schemas.microsoft.com/office/drawing/2014/main" id="{741B3E87-BB27-4BD9-8264-8DA1EB11430D}"/>
              </a:ext>
            </a:extLst>
          </p:cNvPr>
          <p:cNvPicPr>
            <a:picLocks noChangeAspect="1"/>
          </p:cNvPicPr>
          <p:nvPr/>
        </p:nvPicPr>
        <p:blipFill>
          <a:blip r:embed="rId3"/>
          <a:stretch>
            <a:fillRect/>
          </a:stretch>
        </p:blipFill>
        <p:spPr>
          <a:xfrm>
            <a:off x="838200" y="1320675"/>
            <a:ext cx="3584779" cy="4649431"/>
          </a:xfrm>
          <a:prstGeom prst="rect">
            <a:avLst/>
          </a:prstGeom>
        </p:spPr>
      </p:pic>
      <p:sp>
        <p:nvSpPr>
          <p:cNvPr id="11" name="Rounded Rectangle 6">
            <a:extLst>
              <a:ext uri="{FF2B5EF4-FFF2-40B4-BE49-F238E27FC236}">
                <a16:creationId xmlns:a16="http://schemas.microsoft.com/office/drawing/2014/main" id="{5266B696-CA3B-4DDB-83E8-444E239069A4}"/>
              </a:ext>
            </a:extLst>
          </p:cNvPr>
          <p:cNvSpPr/>
          <p:nvPr/>
        </p:nvSpPr>
        <p:spPr>
          <a:xfrm>
            <a:off x="4632769" y="1316764"/>
            <a:ext cx="6571525" cy="792641"/>
          </a:xfrm>
          <a:prstGeom prst="roundRect">
            <a:avLst/>
          </a:prstGeom>
          <a:solidFill>
            <a:schemeClr val="accent1">
              <a:lumMod val="75000"/>
              <a:alpha val="81000"/>
            </a:schemeClr>
          </a:solidFill>
          <a:ln w="47625">
            <a:solidFill>
              <a:schemeClr val="bg1"/>
            </a:soli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Comprehensive Review of Products, Services, Organization</a:t>
            </a:r>
          </a:p>
        </p:txBody>
      </p:sp>
    </p:spTree>
    <p:extLst>
      <p:ext uri="{BB962C8B-B14F-4D97-AF65-F5344CB8AC3E}">
        <p14:creationId xmlns:p14="http://schemas.microsoft.com/office/powerpoint/2010/main" val="332158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DEC348-7AB0-4FC3-9500-BF8987869768}"/>
              </a:ext>
            </a:extLst>
          </p:cNvPr>
          <p:cNvSpPr txBox="1">
            <a:spLocks/>
          </p:cNvSpPr>
          <p:nvPr/>
        </p:nvSpPr>
        <p:spPr>
          <a:xfrm>
            <a:off x="537883" y="1709738"/>
            <a:ext cx="11443446"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t>Jerry Sheehan</a:t>
            </a:r>
          </a:p>
          <a:p>
            <a:pPr algn="l"/>
            <a:r>
              <a:rPr lang="en-US" sz="4400" b="1" dirty="0"/>
              <a:t>Deputy Director </a:t>
            </a:r>
          </a:p>
        </p:txBody>
      </p:sp>
      <p:sp>
        <p:nvSpPr>
          <p:cNvPr id="4" name="Title 3" hidden="1">
            <a:extLst>
              <a:ext uri="{FF2B5EF4-FFF2-40B4-BE49-F238E27FC236}">
                <a16:creationId xmlns:a16="http://schemas.microsoft.com/office/drawing/2014/main" id="{D96DF5A0-AAB3-4DCC-A630-049670C7FD33}"/>
              </a:ext>
            </a:extLst>
          </p:cNvPr>
          <p:cNvSpPr>
            <a:spLocks noGrp="1"/>
          </p:cNvSpPr>
          <p:nvPr>
            <p:ph type="title"/>
          </p:nvPr>
        </p:nvSpPr>
        <p:spPr/>
        <p:txBody>
          <a:bodyPr/>
          <a:lstStyle/>
          <a:p>
            <a:r>
              <a:rPr lang="en-US" dirty="0"/>
              <a:t>Title card for first speaker</a:t>
            </a:r>
          </a:p>
        </p:txBody>
      </p:sp>
    </p:spTree>
    <p:extLst>
      <p:ext uri="{BB962C8B-B14F-4D97-AF65-F5344CB8AC3E}">
        <p14:creationId xmlns:p14="http://schemas.microsoft.com/office/powerpoint/2010/main" val="205186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owing NLM budget 2015-2020. Appropriations rose slightly to $442 million in 2019. A separate line shows the president's budget requests for 2017-20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789" y="157882"/>
            <a:ext cx="10058400" cy="6143159"/>
          </a:xfrm>
          <a:prstGeom prst="rect">
            <a:avLst/>
          </a:prstGeom>
        </p:spPr>
      </p:pic>
      <p:sp>
        <p:nvSpPr>
          <p:cNvPr id="7" name="TextBox 6"/>
          <p:cNvSpPr txBox="1"/>
          <p:nvPr/>
        </p:nvSpPr>
        <p:spPr>
          <a:xfrm>
            <a:off x="1524001" y="90605"/>
            <a:ext cx="8991599" cy="615553"/>
          </a:xfrm>
          <a:prstGeom prst="rect">
            <a:avLst/>
          </a:prstGeom>
          <a:noFill/>
        </p:spPr>
        <p:txBody>
          <a:bodyPr wrap="square" rtlCol="0">
            <a:spAutoFit/>
          </a:bodyPr>
          <a:lstStyle/>
          <a:p>
            <a:pPr algn="ctr"/>
            <a:r>
              <a:rPr lang="en-US" sz="3400" b="1" dirty="0"/>
              <a:t>NLM Budget</a:t>
            </a:r>
            <a:endParaRPr lang="en-US" sz="3400" b="1" dirty="0">
              <a:solidFill>
                <a:srgbClr val="2E75B6"/>
              </a:solidFill>
            </a:endParaRPr>
          </a:p>
        </p:txBody>
      </p:sp>
      <p:sp>
        <p:nvSpPr>
          <p:cNvPr id="9" name="TextBox 8"/>
          <p:cNvSpPr txBox="1"/>
          <p:nvPr/>
        </p:nvSpPr>
        <p:spPr>
          <a:xfrm>
            <a:off x="2907451" y="1258706"/>
            <a:ext cx="2434224" cy="523220"/>
          </a:xfrm>
          <a:prstGeom prst="rect">
            <a:avLst/>
          </a:prstGeom>
          <a:noFill/>
        </p:spPr>
        <p:txBody>
          <a:bodyPr wrap="square" rtlCol="0">
            <a:spAutoFit/>
          </a:bodyPr>
          <a:lstStyle/>
          <a:p>
            <a:pPr algn="ctr"/>
            <a:r>
              <a:rPr lang="en-US" sz="2800" b="1" dirty="0">
                <a:solidFill>
                  <a:srgbClr val="2E75B6"/>
                </a:solidFill>
              </a:rPr>
              <a:t>Appropriations</a:t>
            </a:r>
          </a:p>
        </p:txBody>
      </p:sp>
      <p:sp>
        <p:nvSpPr>
          <p:cNvPr id="10" name="TextBox 9"/>
          <p:cNvSpPr txBox="1"/>
          <p:nvPr/>
        </p:nvSpPr>
        <p:spPr>
          <a:xfrm>
            <a:off x="9033279" y="2483612"/>
            <a:ext cx="2373121" cy="707886"/>
          </a:xfrm>
          <a:prstGeom prst="rect">
            <a:avLst/>
          </a:prstGeom>
          <a:noFill/>
        </p:spPr>
        <p:txBody>
          <a:bodyPr wrap="square" rtlCol="0">
            <a:spAutoFit/>
          </a:bodyPr>
          <a:lstStyle/>
          <a:p>
            <a:pPr algn="ctr"/>
            <a:r>
              <a:rPr lang="en-US" sz="2000" b="1" dirty="0">
                <a:solidFill>
                  <a:srgbClr val="209646"/>
                </a:solidFill>
              </a:rPr>
              <a:t>President’s Budget</a:t>
            </a:r>
          </a:p>
          <a:p>
            <a:pPr algn="ctr"/>
            <a:r>
              <a:rPr lang="en-US" sz="2000" b="1" dirty="0">
                <a:solidFill>
                  <a:srgbClr val="209646"/>
                </a:solidFill>
              </a:rPr>
              <a:t>Request</a:t>
            </a:r>
          </a:p>
        </p:txBody>
      </p:sp>
      <p:sp>
        <p:nvSpPr>
          <p:cNvPr id="11" name="TextBox 10"/>
          <p:cNvSpPr txBox="1"/>
          <p:nvPr/>
        </p:nvSpPr>
        <p:spPr>
          <a:xfrm>
            <a:off x="8016676" y="941544"/>
            <a:ext cx="2324802" cy="436973"/>
          </a:xfrm>
          <a:prstGeom prst="rect">
            <a:avLst/>
          </a:prstGeom>
          <a:noFill/>
        </p:spPr>
        <p:txBody>
          <a:bodyPr wrap="square" rtlCol="0">
            <a:spAutoFit/>
          </a:bodyPr>
          <a:lstStyle/>
          <a:p>
            <a:r>
              <a:rPr lang="en-US" sz="2000" b="1" dirty="0">
                <a:solidFill>
                  <a:srgbClr val="2E75B6"/>
                </a:solidFill>
              </a:rPr>
              <a:t>$442M</a:t>
            </a:r>
          </a:p>
        </p:txBody>
      </p:sp>
      <p:sp>
        <p:nvSpPr>
          <p:cNvPr id="2" name="Title 1" hidden="1">
            <a:extLst>
              <a:ext uri="{FF2B5EF4-FFF2-40B4-BE49-F238E27FC236}">
                <a16:creationId xmlns:a16="http://schemas.microsoft.com/office/drawing/2014/main" id="{1B6535A2-9715-4D84-94F3-6688C9E3AC4D}"/>
              </a:ext>
            </a:extLst>
          </p:cNvPr>
          <p:cNvSpPr>
            <a:spLocks noGrp="1"/>
          </p:cNvSpPr>
          <p:nvPr>
            <p:ph type="title"/>
          </p:nvPr>
        </p:nvSpPr>
        <p:spPr/>
        <p:txBody>
          <a:bodyPr/>
          <a:lstStyle/>
          <a:p>
            <a:r>
              <a:rPr lang="en-US" dirty="0"/>
              <a:t>NLM Budget</a:t>
            </a:r>
          </a:p>
        </p:txBody>
      </p:sp>
    </p:spTree>
    <p:extLst>
      <p:ext uri="{BB962C8B-B14F-4D97-AF65-F5344CB8AC3E}">
        <p14:creationId xmlns:p14="http://schemas.microsoft.com/office/powerpoint/2010/main" val="313140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descr="Line connecting NLM Board of Regents to Office of the Director. ">
            <a:extLst>
              <a:ext uri="{FF2B5EF4-FFF2-40B4-BE49-F238E27FC236}">
                <a16:creationId xmlns:a16="http://schemas.microsoft.com/office/drawing/2014/main" id="{D1F356B9-5EFE-C540-AC51-B1DE1C49F0D0}"/>
              </a:ext>
            </a:extLst>
          </p:cNvPr>
          <p:cNvCxnSpPr>
            <a:cxnSpLocks/>
          </p:cNvCxnSpPr>
          <p:nvPr/>
        </p:nvCxnSpPr>
        <p:spPr>
          <a:xfrm flipV="1">
            <a:off x="4664829" y="1231820"/>
            <a:ext cx="545571"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34DDBD9-F3E5-1744-8E31-1F0421096A9D}"/>
              </a:ext>
            </a:extLst>
          </p:cNvPr>
          <p:cNvSpPr/>
          <p:nvPr/>
        </p:nvSpPr>
        <p:spPr>
          <a:xfrm>
            <a:off x="3468163" y="3111943"/>
            <a:ext cx="265508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Computer &amp; Communications Systems</a:t>
            </a:r>
          </a:p>
        </p:txBody>
      </p:sp>
      <p:sp>
        <p:nvSpPr>
          <p:cNvPr id="11" name="Rectangle 10">
            <a:extLst>
              <a:ext uri="{FF2B5EF4-FFF2-40B4-BE49-F238E27FC236}">
                <a16:creationId xmlns:a16="http://schemas.microsoft.com/office/drawing/2014/main" id="{D514BF0B-EC16-EB4F-9D7D-5ACAF89EF4CB}"/>
              </a:ext>
            </a:extLst>
          </p:cNvPr>
          <p:cNvSpPr/>
          <p:nvPr/>
        </p:nvSpPr>
        <p:spPr>
          <a:xfrm>
            <a:off x="915426" y="2998697"/>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Administration</a:t>
            </a:r>
          </a:p>
        </p:txBody>
      </p:sp>
      <p:sp>
        <p:nvSpPr>
          <p:cNvPr id="14" name="Rectangle 13">
            <a:extLst>
              <a:ext uri="{FF2B5EF4-FFF2-40B4-BE49-F238E27FC236}">
                <a16:creationId xmlns:a16="http://schemas.microsoft.com/office/drawing/2014/main" id="{64633711-9743-8B4F-BA3E-5DB32B286E6D}"/>
              </a:ext>
            </a:extLst>
          </p:cNvPr>
          <p:cNvSpPr/>
          <p:nvPr/>
        </p:nvSpPr>
        <p:spPr>
          <a:xfrm>
            <a:off x="6783223" y="3217894"/>
            <a:ext cx="190915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Health Information Programs Development</a:t>
            </a:r>
          </a:p>
        </p:txBody>
      </p:sp>
      <p:sp>
        <p:nvSpPr>
          <p:cNvPr id="17" name="Rectangle 16">
            <a:extLst>
              <a:ext uri="{FF2B5EF4-FFF2-40B4-BE49-F238E27FC236}">
                <a16:creationId xmlns:a16="http://schemas.microsoft.com/office/drawing/2014/main" id="{E9EE4B6E-ABBE-2445-8A07-36796BC7F47D}"/>
              </a:ext>
            </a:extLst>
          </p:cNvPr>
          <p:cNvSpPr/>
          <p:nvPr/>
        </p:nvSpPr>
        <p:spPr>
          <a:xfrm>
            <a:off x="9335201" y="3111943"/>
            <a:ext cx="177767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Communications &amp; Public Liaison</a:t>
            </a:r>
          </a:p>
        </p:txBody>
      </p:sp>
      <p:sp>
        <p:nvSpPr>
          <p:cNvPr id="20" name="Rectangle 19">
            <a:extLst>
              <a:ext uri="{FF2B5EF4-FFF2-40B4-BE49-F238E27FC236}">
                <a16:creationId xmlns:a16="http://schemas.microsoft.com/office/drawing/2014/main" id="{9F759CE2-E313-564E-B738-B73844EDD4FA}"/>
              </a:ext>
            </a:extLst>
          </p:cNvPr>
          <p:cNvSpPr/>
          <p:nvPr/>
        </p:nvSpPr>
        <p:spPr>
          <a:xfrm>
            <a:off x="2641731" y="4807191"/>
            <a:ext cx="1922183"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Library Operations</a:t>
            </a:r>
          </a:p>
        </p:txBody>
      </p:sp>
      <p:sp>
        <p:nvSpPr>
          <p:cNvPr id="23" name="Rectangle 22">
            <a:extLst>
              <a:ext uri="{FF2B5EF4-FFF2-40B4-BE49-F238E27FC236}">
                <a16:creationId xmlns:a16="http://schemas.microsoft.com/office/drawing/2014/main" id="{43ABC857-316A-3848-992B-53E2A6FB3FA9}"/>
              </a:ext>
            </a:extLst>
          </p:cNvPr>
          <p:cNvSpPr/>
          <p:nvPr/>
        </p:nvSpPr>
        <p:spPr>
          <a:xfrm>
            <a:off x="5017072" y="4703076"/>
            <a:ext cx="210717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Extramural Programs</a:t>
            </a:r>
          </a:p>
        </p:txBody>
      </p:sp>
      <p:sp>
        <p:nvSpPr>
          <p:cNvPr id="26" name="Rectangle 25">
            <a:extLst>
              <a:ext uri="{FF2B5EF4-FFF2-40B4-BE49-F238E27FC236}">
                <a16:creationId xmlns:a16="http://schemas.microsoft.com/office/drawing/2014/main" id="{BDD2CC6D-D816-9F4E-B6C5-5A7F5C769FD7}"/>
              </a:ext>
            </a:extLst>
          </p:cNvPr>
          <p:cNvSpPr/>
          <p:nvPr/>
        </p:nvSpPr>
        <p:spPr>
          <a:xfrm>
            <a:off x="9787773" y="4756441"/>
            <a:ext cx="2020237"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Biotechnology Information</a:t>
            </a:r>
          </a:p>
        </p:txBody>
      </p:sp>
      <p:sp>
        <p:nvSpPr>
          <p:cNvPr id="29" name="Rectangle 28">
            <a:extLst>
              <a:ext uri="{FF2B5EF4-FFF2-40B4-BE49-F238E27FC236}">
                <a16:creationId xmlns:a16="http://schemas.microsoft.com/office/drawing/2014/main" id="{A5672F19-6755-7D43-9FD0-F2FC88DAAA94}"/>
              </a:ext>
            </a:extLst>
          </p:cNvPr>
          <p:cNvSpPr/>
          <p:nvPr/>
        </p:nvSpPr>
        <p:spPr>
          <a:xfrm>
            <a:off x="5118138" y="1067301"/>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 the</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Director</a:t>
            </a:r>
          </a:p>
        </p:txBody>
      </p:sp>
      <p:sp>
        <p:nvSpPr>
          <p:cNvPr id="32" name="Rectangle 31">
            <a:extLst>
              <a:ext uri="{FF2B5EF4-FFF2-40B4-BE49-F238E27FC236}">
                <a16:creationId xmlns:a16="http://schemas.microsoft.com/office/drawing/2014/main" id="{682058B5-8044-7541-9205-978C8A2C9F66}"/>
              </a:ext>
            </a:extLst>
          </p:cNvPr>
          <p:cNvSpPr/>
          <p:nvPr/>
        </p:nvSpPr>
        <p:spPr>
          <a:xfrm>
            <a:off x="7387304" y="4757397"/>
            <a:ext cx="2339486"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Lister Hill 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Biomedical Communications</a:t>
            </a:r>
          </a:p>
        </p:txBody>
      </p:sp>
      <p:pic>
        <p:nvPicPr>
          <p:cNvPr id="42" name="Picture 41" descr="NLM logo">
            <a:extLst>
              <a:ext uri="{FF2B5EF4-FFF2-40B4-BE49-F238E27FC236}">
                <a16:creationId xmlns:a16="http://schemas.microsoft.com/office/drawing/2014/main" id="{56903ED5-86F8-0941-9A32-40555AC631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668" y="279177"/>
            <a:ext cx="4492698" cy="557561"/>
          </a:xfrm>
          <a:prstGeom prst="rect">
            <a:avLst/>
          </a:prstGeom>
        </p:spPr>
      </p:pic>
      <p:sp>
        <p:nvSpPr>
          <p:cNvPr id="43" name="Rectangle 42">
            <a:extLst>
              <a:ext uri="{FF2B5EF4-FFF2-40B4-BE49-F238E27FC236}">
                <a16:creationId xmlns:a16="http://schemas.microsoft.com/office/drawing/2014/main" id="{69803E33-15B4-4342-B359-E30A2B78EB8D}"/>
              </a:ext>
            </a:extLst>
          </p:cNvPr>
          <p:cNvSpPr/>
          <p:nvPr/>
        </p:nvSpPr>
        <p:spPr>
          <a:xfrm>
            <a:off x="5283593" y="1742963"/>
            <a:ext cx="2981907" cy="861774"/>
          </a:xfrm>
          <a:prstGeom prst="rect">
            <a:avLst/>
          </a:prstGeom>
        </p:spPr>
        <p:txBody>
          <a:bodyPr wrap="square">
            <a:spAutoFit/>
          </a:bodyPr>
          <a:lstStyle/>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 for Research &amp; Education</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Chief Health Data Standards Officer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Scientific Director</a:t>
            </a:r>
          </a:p>
        </p:txBody>
      </p:sp>
      <p:sp>
        <p:nvSpPr>
          <p:cNvPr id="45" name="Rectangle 44">
            <a:extLst>
              <a:ext uri="{FF2B5EF4-FFF2-40B4-BE49-F238E27FC236}">
                <a16:creationId xmlns:a16="http://schemas.microsoft.com/office/drawing/2014/main" id="{52F93D59-F3FB-B544-B85A-A6176ADF4B32}"/>
              </a:ext>
            </a:extLst>
          </p:cNvPr>
          <p:cNvSpPr/>
          <p:nvPr/>
        </p:nvSpPr>
        <p:spPr>
          <a:xfrm>
            <a:off x="2740664" y="1061950"/>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Board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Regents</a:t>
            </a:r>
          </a:p>
        </p:txBody>
      </p:sp>
      <p:sp>
        <p:nvSpPr>
          <p:cNvPr id="58" name="Rectangle 57">
            <a:extLst>
              <a:ext uri="{FF2B5EF4-FFF2-40B4-BE49-F238E27FC236}">
                <a16:creationId xmlns:a16="http://schemas.microsoft.com/office/drawing/2014/main" id="{8DD7F520-7DBD-AA49-B6C4-E28CD505844E}"/>
              </a:ext>
            </a:extLst>
          </p:cNvPr>
          <p:cNvSpPr/>
          <p:nvPr/>
        </p:nvSpPr>
        <p:spPr>
          <a:xfrm>
            <a:off x="271499" y="4917921"/>
            <a:ext cx="2107176"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Specialized Information Services</a:t>
            </a:r>
          </a:p>
        </p:txBody>
      </p:sp>
      <p:grpSp>
        <p:nvGrpSpPr>
          <p:cNvPr id="22" name="Group 21" descr="Current org chart for NLM. Board of Regents is linked to Office of the Director (OD). OD oversees everything else. Of note, the Office of Health Information Programs Development is now the Office of Strategic Initiatives.">
            <a:extLst>
              <a:ext uri="{FF2B5EF4-FFF2-40B4-BE49-F238E27FC236}">
                <a16:creationId xmlns:a16="http://schemas.microsoft.com/office/drawing/2014/main" id="{8A0700A9-0BC5-4FCC-9FE4-69C966970A04}"/>
              </a:ext>
            </a:extLst>
          </p:cNvPr>
          <p:cNvGrpSpPr/>
          <p:nvPr/>
        </p:nvGrpSpPr>
        <p:grpSpPr>
          <a:xfrm>
            <a:off x="370527" y="1175196"/>
            <a:ext cx="11337961" cy="3787739"/>
            <a:chOff x="370527" y="1175196"/>
            <a:chExt cx="11337961" cy="3787739"/>
          </a:xfrm>
        </p:grpSpPr>
        <p:sp>
          <p:nvSpPr>
            <p:cNvPr id="46" name="Rectangle 45">
              <a:extLst>
                <a:ext uri="{FF2B5EF4-FFF2-40B4-BE49-F238E27FC236}">
                  <a16:creationId xmlns:a16="http://schemas.microsoft.com/office/drawing/2014/main" id="{64296978-1E47-8F4C-AA1E-F17D509D31CC}"/>
                </a:ext>
              </a:extLst>
            </p:cNvPr>
            <p:cNvSpPr/>
            <p:nvPr/>
          </p:nvSpPr>
          <p:spPr>
            <a:xfrm>
              <a:off x="2832926" y="1175196"/>
              <a:ext cx="1828800" cy="113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F7AC9AC-4094-8F41-B390-F86629C6B37B}"/>
                </a:ext>
              </a:extLst>
            </p:cNvPr>
            <p:cNvSpPr/>
            <p:nvPr/>
          </p:nvSpPr>
          <p:spPr>
            <a:xfrm>
              <a:off x="5210400" y="11805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C92D5B6-EF1E-4D26-A9B1-58065FBF3072}"/>
                </a:ext>
              </a:extLst>
            </p:cNvPr>
            <p:cNvGrpSpPr/>
            <p:nvPr/>
          </p:nvGrpSpPr>
          <p:grpSpPr>
            <a:xfrm>
              <a:off x="370527" y="2591896"/>
              <a:ext cx="11337961" cy="2371039"/>
              <a:chOff x="370527" y="2591896"/>
              <a:chExt cx="11337961" cy="2371039"/>
            </a:xfrm>
          </p:grpSpPr>
          <p:sp>
            <p:nvSpPr>
              <p:cNvPr id="9" name="Rectangle 8">
                <a:extLst>
                  <a:ext uri="{FF2B5EF4-FFF2-40B4-BE49-F238E27FC236}">
                    <a16:creationId xmlns:a16="http://schemas.microsoft.com/office/drawing/2014/main" id="{5B27E579-0BBE-7A47-B455-D1B59BAF9239}"/>
                  </a:ext>
                </a:extLst>
              </p:cNvPr>
              <p:cNvSpPr/>
              <p:nvPr/>
            </p:nvSpPr>
            <p:spPr>
              <a:xfrm>
                <a:off x="3570670" y="3112285"/>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702A37-3E37-9E4E-9594-F349EAEB8883}"/>
                  </a:ext>
                </a:extLst>
              </p:cNvPr>
              <p:cNvSpPr/>
              <p:nvPr/>
            </p:nvSpPr>
            <p:spPr>
              <a:xfrm>
                <a:off x="1007688" y="311194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9B88F3-4035-7143-992F-460D4F274927}"/>
                  </a:ext>
                </a:extLst>
              </p:cNvPr>
              <p:cNvSpPr/>
              <p:nvPr/>
            </p:nvSpPr>
            <p:spPr>
              <a:xfrm>
                <a:off x="6866462"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8" name="Rectangle 17">
                <a:extLst>
                  <a:ext uri="{FF2B5EF4-FFF2-40B4-BE49-F238E27FC236}">
                    <a16:creationId xmlns:a16="http://schemas.microsoft.com/office/drawing/2014/main" id="{A59FEA18-EFBC-1447-98FB-B84560C21ADB}"/>
                  </a:ext>
                </a:extLst>
              </p:cNvPr>
              <p:cNvSpPr/>
              <p:nvPr/>
            </p:nvSpPr>
            <p:spPr>
              <a:xfrm>
                <a:off x="9429551"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1" name="Rectangle 20">
                <a:extLst>
                  <a:ext uri="{FF2B5EF4-FFF2-40B4-BE49-F238E27FC236}">
                    <a16:creationId xmlns:a16="http://schemas.microsoft.com/office/drawing/2014/main" id="{209DB913-4B2D-DE41-8887-8F380C45DE12}"/>
                  </a:ext>
                </a:extLst>
              </p:cNvPr>
              <p:cNvSpPr/>
              <p:nvPr/>
            </p:nvSpPr>
            <p:spPr>
              <a:xfrm>
                <a:off x="2744238"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4" name="Rectangle 23">
                <a:extLst>
                  <a:ext uri="{FF2B5EF4-FFF2-40B4-BE49-F238E27FC236}">
                    <a16:creationId xmlns:a16="http://schemas.microsoft.com/office/drawing/2014/main" id="{E29B0253-3AF5-AD4B-9C78-89963C2C0851}"/>
                  </a:ext>
                </a:extLst>
              </p:cNvPr>
              <p:cNvSpPr/>
              <p:nvPr/>
            </p:nvSpPr>
            <p:spPr>
              <a:xfrm>
                <a:off x="5109334" y="484763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7" name="Rectangle 26">
                <a:extLst>
                  <a:ext uri="{FF2B5EF4-FFF2-40B4-BE49-F238E27FC236}">
                    <a16:creationId xmlns:a16="http://schemas.microsoft.com/office/drawing/2014/main" id="{D46FD7BE-9A93-2340-871F-5E0E8D81932F}"/>
                  </a:ext>
                </a:extLst>
              </p:cNvPr>
              <p:cNvSpPr/>
              <p:nvPr/>
            </p:nvSpPr>
            <p:spPr>
              <a:xfrm>
                <a:off x="9879688" y="484873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3" name="Rectangle 32">
                <a:extLst>
                  <a:ext uri="{FF2B5EF4-FFF2-40B4-BE49-F238E27FC236}">
                    <a16:creationId xmlns:a16="http://schemas.microsoft.com/office/drawing/2014/main" id="{9CC223AD-3DE5-B949-8918-D7ABFB08EF7A}"/>
                  </a:ext>
                </a:extLst>
              </p:cNvPr>
              <p:cNvSpPr/>
              <p:nvPr/>
            </p:nvSpPr>
            <p:spPr>
              <a:xfrm>
                <a:off x="7479219" y="484968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59" name="Rectangle 58">
                <a:extLst>
                  <a:ext uri="{FF2B5EF4-FFF2-40B4-BE49-F238E27FC236}">
                    <a16:creationId xmlns:a16="http://schemas.microsoft.com/office/drawing/2014/main" id="{81EA2DBA-084C-1449-AA2B-5BE1E2091D85}"/>
                  </a:ext>
                </a:extLst>
              </p:cNvPr>
              <p:cNvSpPr/>
              <p:nvPr/>
            </p:nvSpPr>
            <p:spPr>
              <a:xfrm>
                <a:off x="370527"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nvGrpSpPr>
              <p:cNvPr id="7" name="Group 6">
                <a:extLst>
                  <a:ext uri="{FF2B5EF4-FFF2-40B4-BE49-F238E27FC236}">
                    <a16:creationId xmlns:a16="http://schemas.microsoft.com/office/drawing/2014/main" id="{8D505AE5-F453-4C2A-AE2F-0ECD9C7EC3DA}"/>
                  </a:ext>
                </a:extLst>
              </p:cNvPr>
              <p:cNvGrpSpPr/>
              <p:nvPr/>
            </p:nvGrpSpPr>
            <p:grpSpPr>
              <a:xfrm>
                <a:off x="1233674" y="2591896"/>
                <a:ext cx="9507042" cy="2263254"/>
                <a:chOff x="1233674" y="2591896"/>
                <a:chExt cx="9507042" cy="2263254"/>
              </a:xfrm>
            </p:grpSpPr>
            <p:cxnSp>
              <p:nvCxnSpPr>
                <p:cNvPr id="3" name="Straight Connector 2">
                  <a:extLst>
                    <a:ext uri="{FF2B5EF4-FFF2-40B4-BE49-F238E27FC236}">
                      <a16:creationId xmlns:a16="http://schemas.microsoft.com/office/drawing/2014/main" id="{D2F01AD6-3EF5-9C45-B23E-E59A804819AB}"/>
                    </a:ext>
                  </a:extLst>
                </p:cNvPr>
                <p:cNvCxnSpPr>
                  <a:cxnSpLocks/>
                </p:cNvCxnSpPr>
                <p:nvPr/>
              </p:nvCxnSpPr>
              <p:spPr>
                <a:xfrm>
                  <a:off x="1856551"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75B7EC9-4BEB-CF4D-9FC2-A69B3752368C}"/>
                    </a:ext>
                  </a:extLst>
                </p:cNvPr>
                <p:cNvCxnSpPr>
                  <a:cxnSpLocks/>
                </p:cNvCxnSpPr>
                <p:nvPr/>
              </p:nvCxnSpPr>
              <p:spPr>
                <a:xfrm>
                  <a:off x="4448510" y="2895578"/>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24217E1-0A37-3144-89AD-96AAA8A843A3}"/>
                    </a:ext>
                  </a:extLst>
                </p:cNvPr>
                <p:cNvCxnSpPr>
                  <a:cxnSpLocks/>
                </p:cNvCxnSpPr>
                <p:nvPr/>
              </p:nvCxnSpPr>
              <p:spPr>
                <a:xfrm>
                  <a:off x="7742282"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674F314-D1AF-D94E-8145-9F79F3ABE4BB}"/>
                    </a:ext>
                  </a:extLst>
                </p:cNvPr>
                <p:cNvCxnSpPr>
                  <a:cxnSpLocks/>
                </p:cNvCxnSpPr>
                <p:nvPr/>
              </p:nvCxnSpPr>
              <p:spPr>
                <a:xfrm>
                  <a:off x="10218805" y="2882421"/>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F4C304-87F2-6546-A8F5-55A6E63B17A1}"/>
                    </a:ext>
                  </a:extLst>
                </p:cNvPr>
                <p:cNvCxnSpPr>
                  <a:cxnSpLocks/>
                </p:cNvCxnSpPr>
                <p:nvPr/>
              </p:nvCxnSpPr>
              <p:spPr>
                <a:xfrm>
                  <a:off x="6122856" y="2591896"/>
                  <a:ext cx="0" cy="20722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255982-B902-4545-8478-97FC79B6F087}"/>
                    </a:ext>
                  </a:extLst>
                </p:cNvPr>
                <p:cNvCxnSpPr>
                  <a:cxnSpLocks/>
                </p:cNvCxnSpPr>
                <p:nvPr/>
              </p:nvCxnSpPr>
              <p:spPr>
                <a:xfrm>
                  <a:off x="1849516" y="2885596"/>
                  <a:ext cx="837586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686725-CF96-C946-8547-0ED542991E3F}"/>
                    </a:ext>
                  </a:extLst>
                </p:cNvPr>
                <p:cNvCxnSpPr>
                  <a:cxnSpLocks/>
                </p:cNvCxnSpPr>
                <p:nvPr/>
              </p:nvCxnSpPr>
              <p:spPr>
                <a:xfrm>
                  <a:off x="1233674" y="4656391"/>
                  <a:ext cx="950704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54FA35-3748-C747-BE1F-12CD69A298E1}"/>
                    </a:ext>
                  </a:extLst>
                </p:cNvPr>
                <p:cNvCxnSpPr>
                  <a:cxnSpLocks/>
                </p:cNvCxnSpPr>
                <p:nvPr/>
              </p:nvCxnSpPr>
              <p:spPr>
                <a:xfrm>
                  <a:off x="3607385" y="4664098"/>
                  <a:ext cx="0" cy="1779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25A9F3-A16F-274C-A6D5-0E0C8626BD86}"/>
                    </a:ext>
                  </a:extLst>
                </p:cNvPr>
                <p:cNvCxnSpPr>
                  <a:cxnSpLocks/>
                </p:cNvCxnSpPr>
                <p:nvPr/>
              </p:nvCxnSpPr>
              <p:spPr>
                <a:xfrm>
                  <a:off x="5969671" y="4664098"/>
                  <a:ext cx="0" cy="1907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709D0E-4011-FE49-B4E6-5350842A6700}"/>
                    </a:ext>
                  </a:extLst>
                </p:cNvPr>
                <p:cNvCxnSpPr>
                  <a:cxnSpLocks/>
                  <a:endCxn id="33" idx="0"/>
                </p:cNvCxnSpPr>
                <p:nvPr/>
              </p:nvCxnSpPr>
              <p:spPr>
                <a:xfrm>
                  <a:off x="8393619" y="4657519"/>
                  <a:ext cx="0" cy="192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167F82-311F-CF4A-BBFF-B9276FE8E1AF}"/>
                    </a:ext>
                  </a:extLst>
                </p:cNvPr>
                <p:cNvCxnSpPr>
                  <a:cxnSpLocks/>
                </p:cNvCxnSpPr>
                <p:nvPr/>
              </p:nvCxnSpPr>
              <p:spPr>
                <a:xfrm>
                  <a:off x="10740716" y="4657519"/>
                  <a:ext cx="0" cy="1976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6781DE-4F34-E849-BE12-D6A8CEC81775}"/>
                    </a:ext>
                  </a:extLst>
                </p:cNvPr>
                <p:cNvCxnSpPr>
                  <a:cxnSpLocks/>
                </p:cNvCxnSpPr>
                <p:nvPr/>
              </p:nvCxnSpPr>
              <p:spPr>
                <a:xfrm>
                  <a:off x="1233674" y="4664098"/>
                  <a:ext cx="0" cy="171324"/>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68" name="Freeform 67">
              <a:extLst>
                <a:ext uri="{FF2B5EF4-FFF2-40B4-BE49-F238E27FC236}">
                  <a16:creationId xmlns:a16="http://schemas.microsoft.com/office/drawing/2014/main" id="{8747A6A6-55D3-F549-97BD-D8491FED5242}"/>
                </a:ext>
              </a:extLst>
            </p:cNvPr>
            <p:cNvSpPr/>
            <p:nvPr/>
          </p:nvSpPr>
          <p:spPr>
            <a:xfrm>
              <a:off x="5284915" y="2386032"/>
              <a:ext cx="2597226" cy="206062"/>
            </a:xfrm>
            <a:custGeom>
              <a:avLst/>
              <a:gdLst>
                <a:gd name="connsiteX0" fmla="*/ 0 w 3155324"/>
                <a:gd name="connsiteY0" fmla="*/ 6440 h 206062"/>
                <a:gd name="connsiteX1" fmla="*/ 0 w 3155324"/>
                <a:gd name="connsiteY1" fmla="*/ 206062 h 206062"/>
                <a:gd name="connsiteX2" fmla="*/ 3155324 w 3155324"/>
                <a:gd name="connsiteY2" fmla="*/ 206062 h 206062"/>
                <a:gd name="connsiteX3" fmla="*/ 3155324 w 3155324"/>
                <a:gd name="connsiteY3" fmla="*/ 0 h 206062"/>
              </a:gdLst>
              <a:ahLst/>
              <a:cxnLst>
                <a:cxn ang="0">
                  <a:pos x="connsiteX0" y="connsiteY0"/>
                </a:cxn>
                <a:cxn ang="0">
                  <a:pos x="connsiteX1" y="connsiteY1"/>
                </a:cxn>
                <a:cxn ang="0">
                  <a:pos x="connsiteX2" y="connsiteY2"/>
                </a:cxn>
                <a:cxn ang="0">
                  <a:pos x="connsiteX3" y="connsiteY3"/>
                </a:cxn>
              </a:cxnLst>
              <a:rect l="l" t="t" r="r" b="b"/>
              <a:pathLst>
                <a:path w="3155324" h="206062">
                  <a:moveTo>
                    <a:pt x="0" y="6440"/>
                  </a:moveTo>
                  <a:lnTo>
                    <a:pt x="0" y="206062"/>
                  </a:lnTo>
                  <a:lnTo>
                    <a:pt x="3155324" y="206062"/>
                  </a:lnTo>
                  <a:lnTo>
                    <a:pt x="3155324"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64633711-9743-8B4F-BA3E-5DB32B286E6D}"/>
              </a:ext>
            </a:extLst>
          </p:cNvPr>
          <p:cNvSpPr/>
          <p:nvPr/>
        </p:nvSpPr>
        <p:spPr>
          <a:xfrm>
            <a:off x="6774547" y="2998697"/>
            <a:ext cx="190915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Strategic Initiatives</a:t>
            </a:r>
          </a:p>
        </p:txBody>
      </p:sp>
      <p:sp>
        <p:nvSpPr>
          <p:cNvPr id="13" name="Title 12" hidden="1">
            <a:extLst>
              <a:ext uri="{FF2B5EF4-FFF2-40B4-BE49-F238E27FC236}">
                <a16:creationId xmlns:a16="http://schemas.microsoft.com/office/drawing/2014/main" id="{CA1A2A6F-D033-4051-8848-DCE17ACE54DC}"/>
              </a:ext>
            </a:extLst>
          </p:cNvPr>
          <p:cNvSpPr>
            <a:spLocks noGrp="1"/>
          </p:cNvSpPr>
          <p:nvPr>
            <p:ph type="title"/>
          </p:nvPr>
        </p:nvSpPr>
        <p:spPr/>
        <p:txBody>
          <a:bodyPr/>
          <a:lstStyle/>
          <a:p>
            <a:r>
              <a:rPr lang="en-US" dirty="0"/>
              <a:t>NLM organization chart 1</a:t>
            </a:r>
          </a:p>
        </p:txBody>
      </p:sp>
    </p:spTree>
    <p:extLst>
      <p:ext uri="{BB962C8B-B14F-4D97-AF65-F5344CB8AC3E}">
        <p14:creationId xmlns:p14="http://schemas.microsoft.com/office/powerpoint/2010/main" val="312295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4DDBD9-F3E5-1744-8E31-1F0421096A9D}"/>
              </a:ext>
            </a:extLst>
          </p:cNvPr>
          <p:cNvSpPr/>
          <p:nvPr/>
        </p:nvSpPr>
        <p:spPr>
          <a:xfrm>
            <a:off x="3468163" y="3111943"/>
            <a:ext cx="265508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Computer &amp; Communications Systems</a:t>
            </a:r>
          </a:p>
        </p:txBody>
      </p:sp>
      <p:sp>
        <p:nvSpPr>
          <p:cNvPr id="11" name="Rectangle 10">
            <a:extLst>
              <a:ext uri="{FF2B5EF4-FFF2-40B4-BE49-F238E27FC236}">
                <a16:creationId xmlns:a16="http://schemas.microsoft.com/office/drawing/2014/main" id="{D514BF0B-EC16-EB4F-9D7D-5ACAF89EF4CB}"/>
              </a:ext>
            </a:extLst>
          </p:cNvPr>
          <p:cNvSpPr/>
          <p:nvPr/>
        </p:nvSpPr>
        <p:spPr>
          <a:xfrm>
            <a:off x="915426" y="2998697"/>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Administration</a:t>
            </a:r>
          </a:p>
        </p:txBody>
      </p:sp>
      <p:sp>
        <p:nvSpPr>
          <p:cNvPr id="14" name="Rectangle 13">
            <a:extLst>
              <a:ext uri="{FF2B5EF4-FFF2-40B4-BE49-F238E27FC236}">
                <a16:creationId xmlns:a16="http://schemas.microsoft.com/office/drawing/2014/main" id="{64633711-9743-8B4F-BA3E-5DB32B286E6D}"/>
              </a:ext>
            </a:extLst>
          </p:cNvPr>
          <p:cNvSpPr/>
          <p:nvPr/>
        </p:nvSpPr>
        <p:spPr>
          <a:xfrm>
            <a:off x="6774547" y="2998697"/>
            <a:ext cx="190915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Strategic Initiatives</a:t>
            </a:r>
          </a:p>
        </p:txBody>
      </p:sp>
      <p:sp>
        <p:nvSpPr>
          <p:cNvPr id="17" name="Rectangle 16">
            <a:extLst>
              <a:ext uri="{FF2B5EF4-FFF2-40B4-BE49-F238E27FC236}">
                <a16:creationId xmlns:a16="http://schemas.microsoft.com/office/drawing/2014/main" id="{E9EE4B6E-ABBE-2445-8A07-36796BC7F47D}"/>
              </a:ext>
            </a:extLst>
          </p:cNvPr>
          <p:cNvSpPr/>
          <p:nvPr/>
        </p:nvSpPr>
        <p:spPr>
          <a:xfrm>
            <a:off x="9335201" y="3111943"/>
            <a:ext cx="177767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Communications &amp; Public Liaison</a:t>
            </a:r>
          </a:p>
        </p:txBody>
      </p:sp>
      <p:sp>
        <p:nvSpPr>
          <p:cNvPr id="20" name="Rectangle 19">
            <a:extLst>
              <a:ext uri="{FF2B5EF4-FFF2-40B4-BE49-F238E27FC236}">
                <a16:creationId xmlns:a16="http://schemas.microsoft.com/office/drawing/2014/main" id="{9F759CE2-E313-564E-B738-B73844EDD4FA}"/>
              </a:ext>
            </a:extLst>
          </p:cNvPr>
          <p:cNvSpPr/>
          <p:nvPr/>
        </p:nvSpPr>
        <p:spPr>
          <a:xfrm>
            <a:off x="2641731" y="4807191"/>
            <a:ext cx="1922183"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Library Operations</a:t>
            </a:r>
          </a:p>
        </p:txBody>
      </p:sp>
      <p:sp>
        <p:nvSpPr>
          <p:cNvPr id="23" name="Rectangle 22">
            <a:extLst>
              <a:ext uri="{FF2B5EF4-FFF2-40B4-BE49-F238E27FC236}">
                <a16:creationId xmlns:a16="http://schemas.microsoft.com/office/drawing/2014/main" id="{43ABC857-316A-3848-992B-53E2A6FB3FA9}"/>
              </a:ext>
            </a:extLst>
          </p:cNvPr>
          <p:cNvSpPr/>
          <p:nvPr/>
        </p:nvSpPr>
        <p:spPr>
          <a:xfrm>
            <a:off x="5017072" y="4703076"/>
            <a:ext cx="210717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Extramural Programs</a:t>
            </a:r>
          </a:p>
        </p:txBody>
      </p:sp>
      <p:sp>
        <p:nvSpPr>
          <p:cNvPr id="26" name="Rectangle 25">
            <a:extLst>
              <a:ext uri="{FF2B5EF4-FFF2-40B4-BE49-F238E27FC236}">
                <a16:creationId xmlns:a16="http://schemas.microsoft.com/office/drawing/2014/main" id="{BDD2CC6D-D816-9F4E-B6C5-5A7F5C769FD7}"/>
              </a:ext>
            </a:extLst>
          </p:cNvPr>
          <p:cNvSpPr/>
          <p:nvPr/>
        </p:nvSpPr>
        <p:spPr>
          <a:xfrm>
            <a:off x="9787773" y="4756441"/>
            <a:ext cx="2020237"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Biotechnology Information</a:t>
            </a:r>
          </a:p>
        </p:txBody>
      </p:sp>
      <p:sp>
        <p:nvSpPr>
          <p:cNvPr id="29" name="Rectangle 28">
            <a:extLst>
              <a:ext uri="{FF2B5EF4-FFF2-40B4-BE49-F238E27FC236}">
                <a16:creationId xmlns:a16="http://schemas.microsoft.com/office/drawing/2014/main" id="{A5672F19-6755-7D43-9FD0-F2FC88DAAA94}"/>
              </a:ext>
            </a:extLst>
          </p:cNvPr>
          <p:cNvSpPr/>
          <p:nvPr/>
        </p:nvSpPr>
        <p:spPr>
          <a:xfrm>
            <a:off x="5118138" y="1067301"/>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 the</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Director</a:t>
            </a:r>
          </a:p>
        </p:txBody>
      </p:sp>
      <p:sp>
        <p:nvSpPr>
          <p:cNvPr id="32" name="Rectangle 31">
            <a:extLst>
              <a:ext uri="{FF2B5EF4-FFF2-40B4-BE49-F238E27FC236}">
                <a16:creationId xmlns:a16="http://schemas.microsoft.com/office/drawing/2014/main" id="{682058B5-8044-7541-9205-978C8A2C9F66}"/>
              </a:ext>
            </a:extLst>
          </p:cNvPr>
          <p:cNvSpPr/>
          <p:nvPr/>
        </p:nvSpPr>
        <p:spPr>
          <a:xfrm>
            <a:off x="7387304" y="4757397"/>
            <a:ext cx="2339486"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Lister Hill 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Biomedical Communications</a:t>
            </a:r>
          </a:p>
        </p:txBody>
      </p:sp>
      <p:pic>
        <p:nvPicPr>
          <p:cNvPr id="42" name="Picture 41" descr="NLM logo">
            <a:extLst>
              <a:ext uri="{FF2B5EF4-FFF2-40B4-BE49-F238E27FC236}">
                <a16:creationId xmlns:a16="http://schemas.microsoft.com/office/drawing/2014/main" id="{56903ED5-86F8-0941-9A32-40555AC631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668" y="279177"/>
            <a:ext cx="4492698" cy="557561"/>
          </a:xfrm>
          <a:prstGeom prst="rect">
            <a:avLst/>
          </a:prstGeom>
        </p:spPr>
      </p:pic>
      <p:sp>
        <p:nvSpPr>
          <p:cNvPr id="43" name="Rectangle 42">
            <a:extLst>
              <a:ext uri="{FF2B5EF4-FFF2-40B4-BE49-F238E27FC236}">
                <a16:creationId xmlns:a16="http://schemas.microsoft.com/office/drawing/2014/main" id="{69803E33-15B4-4342-B359-E30A2B78EB8D}"/>
              </a:ext>
            </a:extLst>
          </p:cNvPr>
          <p:cNvSpPr/>
          <p:nvPr/>
        </p:nvSpPr>
        <p:spPr>
          <a:xfrm>
            <a:off x="5283593" y="1742963"/>
            <a:ext cx="2981907" cy="861774"/>
          </a:xfrm>
          <a:prstGeom prst="rect">
            <a:avLst/>
          </a:prstGeom>
        </p:spPr>
        <p:txBody>
          <a:bodyPr wrap="square">
            <a:spAutoFit/>
          </a:bodyPr>
          <a:lstStyle/>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 for Research &amp; Education</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Chief Health Data Standards Officer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Scientific Director</a:t>
            </a:r>
          </a:p>
        </p:txBody>
      </p:sp>
      <p:sp>
        <p:nvSpPr>
          <p:cNvPr id="45" name="Rectangle 44">
            <a:extLst>
              <a:ext uri="{FF2B5EF4-FFF2-40B4-BE49-F238E27FC236}">
                <a16:creationId xmlns:a16="http://schemas.microsoft.com/office/drawing/2014/main" id="{52F93D59-F3FB-B544-B85A-A6176ADF4B32}"/>
              </a:ext>
            </a:extLst>
          </p:cNvPr>
          <p:cNvSpPr/>
          <p:nvPr/>
        </p:nvSpPr>
        <p:spPr>
          <a:xfrm>
            <a:off x="2740664" y="1061950"/>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Board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Regents</a:t>
            </a:r>
          </a:p>
        </p:txBody>
      </p:sp>
      <p:sp>
        <p:nvSpPr>
          <p:cNvPr id="58" name="Rectangle 57">
            <a:extLst>
              <a:ext uri="{FF2B5EF4-FFF2-40B4-BE49-F238E27FC236}">
                <a16:creationId xmlns:a16="http://schemas.microsoft.com/office/drawing/2014/main" id="{8DD7F520-7DBD-AA49-B6C4-E28CD505844E}"/>
              </a:ext>
            </a:extLst>
          </p:cNvPr>
          <p:cNvSpPr/>
          <p:nvPr/>
        </p:nvSpPr>
        <p:spPr>
          <a:xfrm>
            <a:off x="271499" y="4917921"/>
            <a:ext cx="2107176"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Specialized Information Services</a:t>
            </a:r>
          </a:p>
        </p:txBody>
      </p:sp>
      <p:grpSp>
        <p:nvGrpSpPr>
          <p:cNvPr id="10" name="Group 9" descr="A box showing the Audiovisual Program Development Branch (APDB) in the Lister Hill National Center for Biomedical Communications.">
            <a:extLst>
              <a:ext uri="{FF2B5EF4-FFF2-40B4-BE49-F238E27FC236}">
                <a16:creationId xmlns:a16="http://schemas.microsoft.com/office/drawing/2014/main" id="{E9FB7AF4-F2AA-EE4C-91DA-7A6A961F88AD}"/>
              </a:ext>
            </a:extLst>
          </p:cNvPr>
          <p:cNvGrpSpPr/>
          <p:nvPr/>
        </p:nvGrpSpPr>
        <p:grpSpPr>
          <a:xfrm>
            <a:off x="7378403" y="5676855"/>
            <a:ext cx="2153179" cy="407025"/>
            <a:chOff x="7387303" y="5520743"/>
            <a:chExt cx="2153179" cy="502472"/>
          </a:xfrm>
        </p:grpSpPr>
        <p:sp>
          <p:nvSpPr>
            <p:cNvPr id="7" name="Rounded Rectangle 6">
              <a:extLst>
                <a:ext uri="{FF2B5EF4-FFF2-40B4-BE49-F238E27FC236}">
                  <a16:creationId xmlns:a16="http://schemas.microsoft.com/office/drawing/2014/main" id="{D84224AF-66F3-9341-8221-D9199F2DB26D}"/>
                </a:ext>
              </a:extLst>
            </p:cNvPr>
            <p:cNvSpPr/>
            <p:nvPr/>
          </p:nvSpPr>
          <p:spPr>
            <a:xfrm>
              <a:off x="7387303" y="5520744"/>
              <a:ext cx="2092196" cy="502471"/>
            </a:xfrm>
            <a:prstGeom prst="roundRect">
              <a:avLst/>
            </a:prstGeom>
            <a:solidFill>
              <a:srgbClr val="FFFF00">
                <a:alpha val="40000"/>
              </a:srgbClr>
            </a:solidFill>
            <a:ln w="6350">
              <a:solidFill>
                <a:schemeClr val="tx1">
                  <a:lumMod val="75000"/>
                  <a:lumOff val="2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5BACEA50-47B9-F347-A21F-7CD029B6BC45}"/>
                </a:ext>
              </a:extLst>
            </p:cNvPr>
            <p:cNvSpPr/>
            <p:nvPr/>
          </p:nvSpPr>
          <p:spPr>
            <a:xfrm>
              <a:off x="7401741" y="5520743"/>
              <a:ext cx="2138741" cy="502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800" dirty="0">
                  <a:solidFill>
                    <a:schemeClr val="tx1">
                      <a:alpha val="75000"/>
                    </a:schemeClr>
                  </a:solidFill>
                  <a:latin typeface="Arial" panose="020B0604020202020204" pitchFamily="34" charset="0"/>
                  <a:cs typeface="Arial" panose="020B0604020202020204" pitchFamily="34" charset="0"/>
                </a:rPr>
                <a:t>Audiovisual Program Development Branch</a:t>
              </a:r>
            </a:p>
            <a:p>
              <a:pPr>
                <a:lnSpc>
                  <a:spcPct val="90000"/>
                </a:lnSpc>
              </a:pPr>
              <a:r>
                <a:rPr lang="en-US" sz="1600" dirty="0">
                  <a:solidFill>
                    <a:schemeClr val="tx1">
                      <a:alpha val="75000"/>
                    </a:schemeClr>
                  </a:solidFill>
                  <a:latin typeface="Arial" panose="020B0604020202020204" pitchFamily="34" charset="0"/>
                  <a:cs typeface="Arial" panose="020B0604020202020204" pitchFamily="34" charset="0"/>
                </a:rPr>
                <a:t>APDB</a:t>
              </a:r>
              <a:endParaRPr lang="en-US" sz="2000" dirty="0">
                <a:solidFill>
                  <a:schemeClr val="tx1">
                    <a:alpha val="75000"/>
                  </a:schemeClr>
                </a:solidFill>
                <a:latin typeface="Arial" panose="020B0604020202020204" pitchFamily="34" charset="0"/>
                <a:cs typeface="Arial" panose="020B0604020202020204" pitchFamily="34" charset="0"/>
              </a:endParaRPr>
            </a:p>
          </p:txBody>
        </p:sp>
      </p:grpSp>
      <p:grpSp>
        <p:nvGrpSpPr>
          <p:cNvPr id="22" name="Group 21" descr="The NLM org chart.">
            <a:extLst>
              <a:ext uri="{FF2B5EF4-FFF2-40B4-BE49-F238E27FC236}">
                <a16:creationId xmlns:a16="http://schemas.microsoft.com/office/drawing/2014/main" id="{7B935CBA-7C8A-49F4-AD10-EEEE63535195}"/>
              </a:ext>
            </a:extLst>
          </p:cNvPr>
          <p:cNvGrpSpPr/>
          <p:nvPr/>
        </p:nvGrpSpPr>
        <p:grpSpPr>
          <a:xfrm>
            <a:off x="370527" y="1175196"/>
            <a:ext cx="11337961" cy="3787739"/>
            <a:chOff x="370527" y="1175196"/>
            <a:chExt cx="11337961" cy="3787739"/>
          </a:xfrm>
        </p:grpSpPr>
        <p:grpSp>
          <p:nvGrpSpPr>
            <p:cNvPr id="19" name="Group 18">
              <a:extLst>
                <a:ext uri="{FF2B5EF4-FFF2-40B4-BE49-F238E27FC236}">
                  <a16:creationId xmlns:a16="http://schemas.microsoft.com/office/drawing/2014/main" id="{9BD2AB8E-C6E7-4534-B411-1F34EA51CE79}"/>
                </a:ext>
              </a:extLst>
            </p:cNvPr>
            <p:cNvGrpSpPr/>
            <p:nvPr/>
          </p:nvGrpSpPr>
          <p:grpSpPr>
            <a:xfrm>
              <a:off x="370527" y="1175196"/>
              <a:ext cx="11337961" cy="3787739"/>
              <a:chOff x="370527" y="1175196"/>
              <a:chExt cx="11337961" cy="3787739"/>
            </a:xfrm>
          </p:grpSpPr>
          <p:cxnSp>
            <p:nvCxnSpPr>
              <p:cNvPr id="2" name="Straight Connector 1">
                <a:extLst>
                  <a:ext uri="{FF2B5EF4-FFF2-40B4-BE49-F238E27FC236}">
                    <a16:creationId xmlns:a16="http://schemas.microsoft.com/office/drawing/2014/main" id="{D1F356B9-5EFE-C540-AC51-B1DE1C49F0D0}"/>
                  </a:ext>
                </a:extLst>
              </p:cNvPr>
              <p:cNvCxnSpPr>
                <a:cxnSpLocks/>
              </p:cNvCxnSpPr>
              <p:nvPr/>
            </p:nvCxnSpPr>
            <p:spPr>
              <a:xfrm flipV="1">
                <a:off x="4664829" y="1231820"/>
                <a:ext cx="545571"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4296978-1E47-8F4C-AA1E-F17D509D31CC}"/>
                  </a:ext>
                </a:extLst>
              </p:cNvPr>
              <p:cNvSpPr/>
              <p:nvPr/>
            </p:nvSpPr>
            <p:spPr>
              <a:xfrm>
                <a:off x="2832926" y="1175196"/>
                <a:ext cx="1828800" cy="113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AAEAE5F-718A-4332-859D-F2AA4865F50C}"/>
                  </a:ext>
                </a:extLst>
              </p:cNvPr>
              <p:cNvGrpSpPr/>
              <p:nvPr/>
            </p:nvGrpSpPr>
            <p:grpSpPr>
              <a:xfrm>
                <a:off x="370527" y="1180547"/>
                <a:ext cx="11337961" cy="3782388"/>
                <a:chOff x="370527" y="1180547"/>
                <a:chExt cx="11337961" cy="3782388"/>
              </a:xfrm>
            </p:grpSpPr>
            <p:sp>
              <p:nvSpPr>
                <p:cNvPr id="9" name="Rectangle 8">
                  <a:extLst>
                    <a:ext uri="{FF2B5EF4-FFF2-40B4-BE49-F238E27FC236}">
                      <a16:creationId xmlns:a16="http://schemas.microsoft.com/office/drawing/2014/main" id="{5B27E579-0BBE-7A47-B455-D1B59BAF9239}"/>
                    </a:ext>
                  </a:extLst>
                </p:cNvPr>
                <p:cNvSpPr/>
                <p:nvPr/>
              </p:nvSpPr>
              <p:spPr>
                <a:xfrm>
                  <a:off x="3570670" y="3112285"/>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702A37-3E37-9E4E-9594-F349EAEB8883}"/>
                    </a:ext>
                  </a:extLst>
                </p:cNvPr>
                <p:cNvSpPr/>
                <p:nvPr/>
              </p:nvSpPr>
              <p:spPr>
                <a:xfrm>
                  <a:off x="1007688" y="311194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9B88F3-4035-7143-992F-460D4F274927}"/>
                    </a:ext>
                  </a:extLst>
                </p:cNvPr>
                <p:cNvSpPr/>
                <p:nvPr/>
              </p:nvSpPr>
              <p:spPr>
                <a:xfrm>
                  <a:off x="6866462"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8" name="Rectangle 17">
                  <a:extLst>
                    <a:ext uri="{FF2B5EF4-FFF2-40B4-BE49-F238E27FC236}">
                      <a16:creationId xmlns:a16="http://schemas.microsoft.com/office/drawing/2014/main" id="{A59FEA18-EFBC-1447-98FB-B84560C21ADB}"/>
                    </a:ext>
                  </a:extLst>
                </p:cNvPr>
                <p:cNvSpPr/>
                <p:nvPr/>
              </p:nvSpPr>
              <p:spPr>
                <a:xfrm>
                  <a:off x="9429551"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1" name="Rectangle 20">
                  <a:extLst>
                    <a:ext uri="{FF2B5EF4-FFF2-40B4-BE49-F238E27FC236}">
                      <a16:creationId xmlns:a16="http://schemas.microsoft.com/office/drawing/2014/main" id="{209DB913-4B2D-DE41-8887-8F380C45DE12}"/>
                    </a:ext>
                  </a:extLst>
                </p:cNvPr>
                <p:cNvSpPr/>
                <p:nvPr/>
              </p:nvSpPr>
              <p:spPr>
                <a:xfrm>
                  <a:off x="2744238"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4" name="Rectangle 23">
                  <a:extLst>
                    <a:ext uri="{FF2B5EF4-FFF2-40B4-BE49-F238E27FC236}">
                      <a16:creationId xmlns:a16="http://schemas.microsoft.com/office/drawing/2014/main" id="{E29B0253-3AF5-AD4B-9C78-89963C2C0851}"/>
                    </a:ext>
                  </a:extLst>
                </p:cNvPr>
                <p:cNvSpPr/>
                <p:nvPr/>
              </p:nvSpPr>
              <p:spPr>
                <a:xfrm>
                  <a:off x="5109334" y="484763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7" name="Rectangle 26">
                  <a:extLst>
                    <a:ext uri="{FF2B5EF4-FFF2-40B4-BE49-F238E27FC236}">
                      <a16:creationId xmlns:a16="http://schemas.microsoft.com/office/drawing/2014/main" id="{D46FD7BE-9A93-2340-871F-5E0E8D81932F}"/>
                    </a:ext>
                  </a:extLst>
                </p:cNvPr>
                <p:cNvSpPr/>
                <p:nvPr/>
              </p:nvSpPr>
              <p:spPr>
                <a:xfrm>
                  <a:off x="9879688" y="484873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0" name="Rectangle 29">
                  <a:extLst>
                    <a:ext uri="{FF2B5EF4-FFF2-40B4-BE49-F238E27FC236}">
                      <a16:creationId xmlns:a16="http://schemas.microsoft.com/office/drawing/2014/main" id="{1F7AC9AC-4094-8F41-B390-F86629C6B37B}"/>
                    </a:ext>
                  </a:extLst>
                </p:cNvPr>
                <p:cNvSpPr/>
                <p:nvPr/>
              </p:nvSpPr>
              <p:spPr>
                <a:xfrm>
                  <a:off x="5210400" y="11805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CC223AD-3DE5-B949-8918-D7ABFB08EF7A}"/>
                    </a:ext>
                  </a:extLst>
                </p:cNvPr>
                <p:cNvSpPr/>
                <p:nvPr/>
              </p:nvSpPr>
              <p:spPr>
                <a:xfrm>
                  <a:off x="7479219" y="484968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59" name="Rectangle 58">
                  <a:extLst>
                    <a:ext uri="{FF2B5EF4-FFF2-40B4-BE49-F238E27FC236}">
                      <a16:creationId xmlns:a16="http://schemas.microsoft.com/office/drawing/2014/main" id="{81EA2DBA-084C-1449-AA2B-5BE1E2091D85}"/>
                    </a:ext>
                  </a:extLst>
                </p:cNvPr>
                <p:cNvSpPr/>
                <p:nvPr/>
              </p:nvSpPr>
              <p:spPr>
                <a:xfrm>
                  <a:off x="370527"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nvGrpSpPr>
                <p:cNvPr id="13" name="Group 12">
                  <a:extLst>
                    <a:ext uri="{FF2B5EF4-FFF2-40B4-BE49-F238E27FC236}">
                      <a16:creationId xmlns:a16="http://schemas.microsoft.com/office/drawing/2014/main" id="{14E19E5C-CBCC-46E0-84C7-41FA012582A5}"/>
                    </a:ext>
                  </a:extLst>
                </p:cNvPr>
                <p:cNvGrpSpPr/>
                <p:nvPr/>
              </p:nvGrpSpPr>
              <p:grpSpPr>
                <a:xfrm>
                  <a:off x="1233674" y="2591896"/>
                  <a:ext cx="9507042" cy="2263254"/>
                  <a:chOff x="1233674" y="2591896"/>
                  <a:chExt cx="9507042" cy="2263254"/>
                </a:xfrm>
              </p:grpSpPr>
              <p:cxnSp>
                <p:nvCxnSpPr>
                  <p:cNvPr id="3" name="Straight Connector 2">
                    <a:extLst>
                      <a:ext uri="{FF2B5EF4-FFF2-40B4-BE49-F238E27FC236}">
                        <a16:creationId xmlns:a16="http://schemas.microsoft.com/office/drawing/2014/main" id="{D2F01AD6-3EF5-9C45-B23E-E59A804819AB}"/>
                      </a:ext>
                    </a:extLst>
                  </p:cNvPr>
                  <p:cNvCxnSpPr>
                    <a:cxnSpLocks/>
                  </p:cNvCxnSpPr>
                  <p:nvPr/>
                </p:nvCxnSpPr>
                <p:spPr>
                  <a:xfrm>
                    <a:off x="1856551"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75B7EC9-4BEB-CF4D-9FC2-A69B3752368C}"/>
                      </a:ext>
                    </a:extLst>
                  </p:cNvPr>
                  <p:cNvCxnSpPr>
                    <a:cxnSpLocks/>
                  </p:cNvCxnSpPr>
                  <p:nvPr/>
                </p:nvCxnSpPr>
                <p:spPr>
                  <a:xfrm>
                    <a:off x="4448510" y="2895578"/>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24217E1-0A37-3144-89AD-96AAA8A843A3}"/>
                      </a:ext>
                    </a:extLst>
                  </p:cNvPr>
                  <p:cNvCxnSpPr>
                    <a:cxnSpLocks/>
                  </p:cNvCxnSpPr>
                  <p:nvPr/>
                </p:nvCxnSpPr>
                <p:spPr>
                  <a:xfrm>
                    <a:off x="7742282"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674F314-D1AF-D94E-8145-9F79F3ABE4BB}"/>
                      </a:ext>
                    </a:extLst>
                  </p:cNvPr>
                  <p:cNvCxnSpPr>
                    <a:cxnSpLocks/>
                  </p:cNvCxnSpPr>
                  <p:nvPr/>
                </p:nvCxnSpPr>
                <p:spPr>
                  <a:xfrm>
                    <a:off x="10218805" y="2882421"/>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F4C304-87F2-6546-A8F5-55A6E63B17A1}"/>
                      </a:ext>
                    </a:extLst>
                  </p:cNvPr>
                  <p:cNvCxnSpPr>
                    <a:cxnSpLocks/>
                  </p:cNvCxnSpPr>
                  <p:nvPr/>
                </p:nvCxnSpPr>
                <p:spPr>
                  <a:xfrm>
                    <a:off x="6122856" y="2591896"/>
                    <a:ext cx="0" cy="20722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255982-B902-4545-8478-97FC79B6F087}"/>
                      </a:ext>
                    </a:extLst>
                  </p:cNvPr>
                  <p:cNvCxnSpPr>
                    <a:cxnSpLocks/>
                  </p:cNvCxnSpPr>
                  <p:nvPr/>
                </p:nvCxnSpPr>
                <p:spPr>
                  <a:xfrm>
                    <a:off x="1849516" y="2885596"/>
                    <a:ext cx="837586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686725-CF96-C946-8547-0ED542991E3F}"/>
                      </a:ext>
                    </a:extLst>
                  </p:cNvPr>
                  <p:cNvCxnSpPr>
                    <a:cxnSpLocks/>
                  </p:cNvCxnSpPr>
                  <p:nvPr/>
                </p:nvCxnSpPr>
                <p:spPr>
                  <a:xfrm>
                    <a:off x="1233674" y="4656391"/>
                    <a:ext cx="950704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54FA35-3748-C747-BE1F-12CD69A298E1}"/>
                      </a:ext>
                    </a:extLst>
                  </p:cNvPr>
                  <p:cNvCxnSpPr>
                    <a:cxnSpLocks/>
                  </p:cNvCxnSpPr>
                  <p:nvPr/>
                </p:nvCxnSpPr>
                <p:spPr>
                  <a:xfrm>
                    <a:off x="3607385" y="4664098"/>
                    <a:ext cx="0" cy="1779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25A9F3-A16F-274C-A6D5-0E0C8626BD86}"/>
                      </a:ext>
                    </a:extLst>
                  </p:cNvPr>
                  <p:cNvCxnSpPr>
                    <a:cxnSpLocks/>
                  </p:cNvCxnSpPr>
                  <p:nvPr/>
                </p:nvCxnSpPr>
                <p:spPr>
                  <a:xfrm>
                    <a:off x="5969671" y="4664098"/>
                    <a:ext cx="0" cy="1907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709D0E-4011-FE49-B4E6-5350842A6700}"/>
                      </a:ext>
                    </a:extLst>
                  </p:cNvPr>
                  <p:cNvCxnSpPr>
                    <a:cxnSpLocks/>
                    <a:endCxn id="33" idx="0"/>
                  </p:cNvCxnSpPr>
                  <p:nvPr/>
                </p:nvCxnSpPr>
                <p:spPr>
                  <a:xfrm>
                    <a:off x="8393619" y="4657519"/>
                    <a:ext cx="0" cy="192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167F82-311F-CF4A-BBFF-B9276FE8E1AF}"/>
                      </a:ext>
                    </a:extLst>
                  </p:cNvPr>
                  <p:cNvCxnSpPr>
                    <a:cxnSpLocks/>
                  </p:cNvCxnSpPr>
                  <p:nvPr/>
                </p:nvCxnSpPr>
                <p:spPr>
                  <a:xfrm>
                    <a:off x="10740716" y="4657519"/>
                    <a:ext cx="0" cy="1976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6781DE-4F34-E849-BE12-D6A8CEC81775}"/>
                      </a:ext>
                    </a:extLst>
                  </p:cNvPr>
                  <p:cNvCxnSpPr>
                    <a:cxnSpLocks/>
                  </p:cNvCxnSpPr>
                  <p:nvPr/>
                </p:nvCxnSpPr>
                <p:spPr>
                  <a:xfrm>
                    <a:off x="1233674" y="4664098"/>
                    <a:ext cx="0" cy="171324"/>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8" name="Freeform 67">
              <a:extLst>
                <a:ext uri="{FF2B5EF4-FFF2-40B4-BE49-F238E27FC236}">
                  <a16:creationId xmlns:a16="http://schemas.microsoft.com/office/drawing/2014/main" id="{8747A6A6-55D3-F549-97BD-D8491FED5242}"/>
                </a:ext>
              </a:extLst>
            </p:cNvPr>
            <p:cNvSpPr/>
            <p:nvPr/>
          </p:nvSpPr>
          <p:spPr>
            <a:xfrm>
              <a:off x="5284915" y="2386032"/>
              <a:ext cx="2597226" cy="206062"/>
            </a:xfrm>
            <a:custGeom>
              <a:avLst/>
              <a:gdLst>
                <a:gd name="connsiteX0" fmla="*/ 0 w 3155324"/>
                <a:gd name="connsiteY0" fmla="*/ 6440 h 206062"/>
                <a:gd name="connsiteX1" fmla="*/ 0 w 3155324"/>
                <a:gd name="connsiteY1" fmla="*/ 206062 h 206062"/>
                <a:gd name="connsiteX2" fmla="*/ 3155324 w 3155324"/>
                <a:gd name="connsiteY2" fmla="*/ 206062 h 206062"/>
                <a:gd name="connsiteX3" fmla="*/ 3155324 w 3155324"/>
                <a:gd name="connsiteY3" fmla="*/ 0 h 206062"/>
              </a:gdLst>
              <a:ahLst/>
              <a:cxnLst>
                <a:cxn ang="0">
                  <a:pos x="connsiteX0" y="connsiteY0"/>
                </a:cxn>
                <a:cxn ang="0">
                  <a:pos x="connsiteX1" y="connsiteY1"/>
                </a:cxn>
                <a:cxn ang="0">
                  <a:pos x="connsiteX2" y="connsiteY2"/>
                </a:cxn>
                <a:cxn ang="0">
                  <a:pos x="connsiteX3" y="connsiteY3"/>
                </a:cxn>
              </a:cxnLst>
              <a:rect l="l" t="t" r="r" b="b"/>
              <a:pathLst>
                <a:path w="3155324" h="206062">
                  <a:moveTo>
                    <a:pt x="0" y="6440"/>
                  </a:moveTo>
                  <a:lnTo>
                    <a:pt x="0" y="206062"/>
                  </a:lnTo>
                  <a:lnTo>
                    <a:pt x="3155324" y="206062"/>
                  </a:lnTo>
                  <a:lnTo>
                    <a:pt x="3155324"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24" hidden="1">
            <a:extLst>
              <a:ext uri="{FF2B5EF4-FFF2-40B4-BE49-F238E27FC236}">
                <a16:creationId xmlns:a16="http://schemas.microsoft.com/office/drawing/2014/main" id="{98E5786C-1B00-4B54-A3A9-6A535AE24322}"/>
              </a:ext>
            </a:extLst>
          </p:cNvPr>
          <p:cNvSpPr>
            <a:spLocks noGrp="1"/>
          </p:cNvSpPr>
          <p:nvPr>
            <p:ph type="title"/>
          </p:nvPr>
        </p:nvSpPr>
        <p:spPr/>
        <p:txBody>
          <a:bodyPr/>
          <a:lstStyle/>
          <a:p>
            <a:r>
              <a:rPr lang="en-US" dirty="0"/>
              <a:t>NLM organization chart 2</a:t>
            </a:r>
          </a:p>
        </p:txBody>
      </p:sp>
    </p:spTree>
    <p:extLst>
      <p:ext uri="{BB962C8B-B14F-4D97-AF65-F5344CB8AC3E}">
        <p14:creationId xmlns:p14="http://schemas.microsoft.com/office/powerpoint/2010/main" val="8061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4DDBD9-F3E5-1744-8E31-1F0421096A9D}"/>
              </a:ext>
            </a:extLst>
          </p:cNvPr>
          <p:cNvSpPr/>
          <p:nvPr/>
        </p:nvSpPr>
        <p:spPr>
          <a:xfrm>
            <a:off x="3468163" y="3111943"/>
            <a:ext cx="265508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Computer &amp; Communications Systems</a:t>
            </a:r>
          </a:p>
        </p:txBody>
      </p:sp>
      <p:sp>
        <p:nvSpPr>
          <p:cNvPr id="11" name="Rectangle 10">
            <a:extLst>
              <a:ext uri="{FF2B5EF4-FFF2-40B4-BE49-F238E27FC236}">
                <a16:creationId xmlns:a16="http://schemas.microsoft.com/office/drawing/2014/main" id="{D514BF0B-EC16-EB4F-9D7D-5ACAF89EF4CB}"/>
              </a:ext>
            </a:extLst>
          </p:cNvPr>
          <p:cNvSpPr/>
          <p:nvPr/>
        </p:nvSpPr>
        <p:spPr>
          <a:xfrm>
            <a:off x="915426" y="2998697"/>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Administration</a:t>
            </a:r>
          </a:p>
        </p:txBody>
      </p:sp>
      <p:sp>
        <p:nvSpPr>
          <p:cNvPr id="14" name="Rectangle 13">
            <a:extLst>
              <a:ext uri="{FF2B5EF4-FFF2-40B4-BE49-F238E27FC236}">
                <a16:creationId xmlns:a16="http://schemas.microsoft.com/office/drawing/2014/main" id="{64633711-9743-8B4F-BA3E-5DB32B286E6D}"/>
              </a:ext>
            </a:extLst>
          </p:cNvPr>
          <p:cNvSpPr/>
          <p:nvPr/>
        </p:nvSpPr>
        <p:spPr>
          <a:xfrm>
            <a:off x="6774547" y="2998697"/>
            <a:ext cx="190915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Strategic Initiatives</a:t>
            </a:r>
          </a:p>
        </p:txBody>
      </p:sp>
      <p:sp>
        <p:nvSpPr>
          <p:cNvPr id="17" name="Rectangle 16">
            <a:extLst>
              <a:ext uri="{FF2B5EF4-FFF2-40B4-BE49-F238E27FC236}">
                <a16:creationId xmlns:a16="http://schemas.microsoft.com/office/drawing/2014/main" id="{E9EE4B6E-ABBE-2445-8A07-36796BC7F47D}"/>
              </a:ext>
            </a:extLst>
          </p:cNvPr>
          <p:cNvSpPr/>
          <p:nvPr/>
        </p:nvSpPr>
        <p:spPr>
          <a:xfrm>
            <a:off x="9335201" y="3111943"/>
            <a:ext cx="177767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Communications &amp; Public Liaison</a:t>
            </a:r>
          </a:p>
        </p:txBody>
      </p:sp>
      <p:sp>
        <p:nvSpPr>
          <p:cNvPr id="20" name="Rectangle 19">
            <a:extLst>
              <a:ext uri="{FF2B5EF4-FFF2-40B4-BE49-F238E27FC236}">
                <a16:creationId xmlns:a16="http://schemas.microsoft.com/office/drawing/2014/main" id="{9F759CE2-E313-564E-B738-B73844EDD4FA}"/>
              </a:ext>
            </a:extLst>
          </p:cNvPr>
          <p:cNvSpPr/>
          <p:nvPr/>
        </p:nvSpPr>
        <p:spPr>
          <a:xfrm>
            <a:off x="2641731" y="4807191"/>
            <a:ext cx="1922183"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Library Operations</a:t>
            </a:r>
          </a:p>
        </p:txBody>
      </p:sp>
      <p:sp>
        <p:nvSpPr>
          <p:cNvPr id="23" name="Rectangle 22">
            <a:extLst>
              <a:ext uri="{FF2B5EF4-FFF2-40B4-BE49-F238E27FC236}">
                <a16:creationId xmlns:a16="http://schemas.microsoft.com/office/drawing/2014/main" id="{43ABC857-316A-3848-992B-53E2A6FB3FA9}"/>
              </a:ext>
            </a:extLst>
          </p:cNvPr>
          <p:cNvSpPr/>
          <p:nvPr/>
        </p:nvSpPr>
        <p:spPr>
          <a:xfrm>
            <a:off x="5017072" y="4703076"/>
            <a:ext cx="210717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Extramural Programs</a:t>
            </a:r>
          </a:p>
        </p:txBody>
      </p:sp>
      <p:sp>
        <p:nvSpPr>
          <p:cNvPr id="26" name="Rectangle 25">
            <a:extLst>
              <a:ext uri="{FF2B5EF4-FFF2-40B4-BE49-F238E27FC236}">
                <a16:creationId xmlns:a16="http://schemas.microsoft.com/office/drawing/2014/main" id="{BDD2CC6D-D816-9F4E-B6C5-5A7F5C769FD7}"/>
              </a:ext>
            </a:extLst>
          </p:cNvPr>
          <p:cNvSpPr/>
          <p:nvPr/>
        </p:nvSpPr>
        <p:spPr>
          <a:xfrm>
            <a:off x="9787773" y="4756441"/>
            <a:ext cx="2020237"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Biotechnology Information</a:t>
            </a:r>
          </a:p>
        </p:txBody>
      </p:sp>
      <p:sp>
        <p:nvSpPr>
          <p:cNvPr id="29" name="Rectangle 28">
            <a:extLst>
              <a:ext uri="{FF2B5EF4-FFF2-40B4-BE49-F238E27FC236}">
                <a16:creationId xmlns:a16="http://schemas.microsoft.com/office/drawing/2014/main" id="{A5672F19-6755-7D43-9FD0-F2FC88DAAA94}"/>
              </a:ext>
            </a:extLst>
          </p:cNvPr>
          <p:cNvSpPr/>
          <p:nvPr/>
        </p:nvSpPr>
        <p:spPr>
          <a:xfrm>
            <a:off x="5118138" y="1067301"/>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 the</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Director</a:t>
            </a:r>
          </a:p>
        </p:txBody>
      </p:sp>
      <p:sp>
        <p:nvSpPr>
          <p:cNvPr id="32" name="Rectangle 31">
            <a:extLst>
              <a:ext uri="{FF2B5EF4-FFF2-40B4-BE49-F238E27FC236}">
                <a16:creationId xmlns:a16="http://schemas.microsoft.com/office/drawing/2014/main" id="{682058B5-8044-7541-9205-978C8A2C9F66}"/>
              </a:ext>
            </a:extLst>
          </p:cNvPr>
          <p:cNvSpPr/>
          <p:nvPr/>
        </p:nvSpPr>
        <p:spPr>
          <a:xfrm>
            <a:off x="7387304" y="4757397"/>
            <a:ext cx="2339486"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Lister Hill 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Biomedical Communications</a:t>
            </a:r>
          </a:p>
        </p:txBody>
      </p:sp>
      <p:pic>
        <p:nvPicPr>
          <p:cNvPr id="42" name="Picture 41" descr="Boxes showing APDB staff now in the Office of Computer and Communications Systems and the Office of Communications and Public Liaison.">
            <a:extLst>
              <a:ext uri="{FF2B5EF4-FFF2-40B4-BE49-F238E27FC236}">
                <a16:creationId xmlns:a16="http://schemas.microsoft.com/office/drawing/2014/main" id="{56903ED5-86F8-0941-9A32-40555AC631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668" y="279177"/>
            <a:ext cx="4492698" cy="557561"/>
          </a:xfrm>
          <a:prstGeom prst="rect">
            <a:avLst/>
          </a:prstGeom>
        </p:spPr>
      </p:pic>
      <p:sp>
        <p:nvSpPr>
          <p:cNvPr id="43" name="Rectangle 42">
            <a:extLst>
              <a:ext uri="{FF2B5EF4-FFF2-40B4-BE49-F238E27FC236}">
                <a16:creationId xmlns:a16="http://schemas.microsoft.com/office/drawing/2014/main" id="{69803E33-15B4-4342-B359-E30A2B78EB8D}"/>
              </a:ext>
            </a:extLst>
          </p:cNvPr>
          <p:cNvSpPr/>
          <p:nvPr/>
        </p:nvSpPr>
        <p:spPr>
          <a:xfrm>
            <a:off x="5283593" y="1742963"/>
            <a:ext cx="2981907" cy="861774"/>
          </a:xfrm>
          <a:prstGeom prst="rect">
            <a:avLst/>
          </a:prstGeom>
        </p:spPr>
        <p:txBody>
          <a:bodyPr wrap="square">
            <a:spAutoFit/>
          </a:bodyPr>
          <a:lstStyle/>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 for Research &amp; Education</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Chief Health Data Standards Officer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Scientific Director</a:t>
            </a:r>
          </a:p>
        </p:txBody>
      </p:sp>
      <p:sp>
        <p:nvSpPr>
          <p:cNvPr id="45" name="Rectangle 44">
            <a:extLst>
              <a:ext uri="{FF2B5EF4-FFF2-40B4-BE49-F238E27FC236}">
                <a16:creationId xmlns:a16="http://schemas.microsoft.com/office/drawing/2014/main" id="{52F93D59-F3FB-B544-B85A-A6176ADF4B32}"/>
              </a:ext>
            </a:extLst>
          </p:cNvPr>
          <p:cNvSpPr/>
          <p:nvPr/>
        </p:nvSpPr>
        <p:spPr>
          <a:xfrm>
            <a:off x="2740664" y="1061950"/>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Board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Regents</a:t>
            </a:r>
          </a:p>
        </p:txBody>
      </p:sp>
      <p:sp>
        <p:nvSpPr>
          <p:cNvPr id="58" name="Rectangle 57">
            <a:extLst>
              <a:ext uri="{FF2B5EF4-FFF2-40B4-BE49-F238E27FC236}">
                <a16:creationId xmlns:a16="http://schemas.microsoft.com/office/drawing/2014/main" id="{8DD7F520-7DBD-AA49-B6C4-E28CD505844E}"/>
              </a:ext>
            </a:extLst>
          </p:cNvPr>
          <p:cNvSpPr/>
          <p:nvPr/>
        </p:nvSpPr>
        <p:spPr>
          <a:xfrm>
            <a:off x="271499" y="4917921"/>
            <a:ext cx="2107176"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Specialized Information Services</a:t>
            </a:r>
          </a:p>
        </p:txBody>
      </p:sp>
      <p:grpSp>
        <p:nvGrpSpPr>
          <p:cNvPr id="10" name="Group 9" descr="The APDB box in Lister Hill">
            <a:extLst>
              <a:ext uri="{FF2B5EF4-FFF2-40B4-BE49-F238E27FC236}">
                <a16:creationId xmlns:a16="http://schemas.microsoft.com/office/drawing/2014/main" id="{E9FB7AF4-F2AA-EE4C-91DA-7A6A961F88AD}"/>
              </a:ext>
            </a:extLst>
          </p:cNvPr>
          <p:cNvGrpSpPr/>
          <p:nvPr/>
        </p:nvGrpSpPr>
        <p:grpSpPr>
          <a:xfrm>
            <a:off x="7378403" y="5676855"/>
            <a:ext cx="2153179" cy="407025"/>
            <a:chOff x="7387303" y="5520743"/>
            <a:chExt cx="2153179" cy="502472"/>
          </a:xfrm>
        </p:grpSpPr>
        <p:sp>
          <p:nvSpPr>
            <p:cNvPr id="7" name="Rounded Rectangle 6">
              <a:extLst>
                <a:ext uri="{FF2B5EF4-FFF2-40B4-BE49-F238E27FC236}">
                  <a16:creationId xmlns:a16="http://schemas.microsoft.com/office/drawing/2014/main" id="{D84224AF-66F3-9341-8221-D9199F2DB26D}"/>
                </a:ext>
              </a:extLst>
            </p:cNvPr>
            <p:cNvSpPr/>
            <p:nvPr/>
          </p:nvSpPr>
          <p:spPr>
            <a:xfrm>
              <a:off x="7387303" y="5520744"/>
              <a:ext cx="2092196" cy="502471"/>
            </a:xfrm>
            <a:prstGeom prst="roundRect">
              <a:avLst/>
            </a:prstGeom>
            <a:solidFill>
              <a:srgbClr val="FFFF00">
                <a:alpha val="40000"/>
              </a:srgbClr>
            </a:solidFill>
            <a:ln w="6350">
              <a:solidFill>
                <a:schemeClr val="tx1">
                  <a:lumMod val="75000"/>
                  <a:lumOff val="2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a:extLst>
                <a:ext uri="{FF2B5EF4-FFF2-40B4-BE49-F238E27FC236}">
                  <a16:creationId xmlns:a16="http://schemas.microsoft.com/office/drawing/2014/main" id="{5BACEA50-47B9-F347-A21F-7CD029B6BC45}"/>
                </a:ext>
              </a:extLst>
            </p:cNvPr>
            <p:cNvSpPr/>
            <p:nvPr/>
          </p:nvSpPr>
          <p:spPr>
            <a:xfrm>
              <a:off x="7401741" y="5520743"/>
              <a:ext cx="2138741" cy="502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800" dirty="0">
                  <a:solidFill>
                    <a:schemeClr val="tx1"/>
                  </a:solidFill>
                  <a:latin typeface="Arial" panose="020B0604020202020204" pitchFamily="34" charset="0"/>
                  <a:cs typeface="Arial" panose="020B0604020202020204" pitchFamily="34" charset="0"/>
                </a:rPr>
                <a:t>Audiovisual Program Development Branch</a:t>
              </a:r>
            </a:p>
            <a:p>
              <a:pPr>
                <a:lnSpc>
                  <a:spcPct val="90000"/>
                </a:lnSpc>
              </a:pPr>
              <a:r>
                <a:rPr lang="en-US" sz="1600" dirty="0">
                  <a:solidFill>
                    <a:schemeClr val="tx1"/>
                  </a:solidFill>
                  <a:latin typeface="Arial" panose="020B0604020202020204" pitchFamily="34" charset="0"/>
                  <a:cs typeface="Arial" panose="020B0604020202020204" pitchFamily="34" charset="0"/>
                </a:rPr>
                <a:t>APDB</a:t>
              </a:r>
              <a:endParaRPr lang="en-US" sz="2000" dirty="0">
                <a:solidFill>
                  <a:schemeClr val="tx1"/>
                </a:solidFill>
                <a:latin typeface="Arial" panose="020B0604020202020204" pitchFamily="34" charset="0"/>
                <a:cs typeface="Arial" panose="020B0604020202020204" pitchFamily="34" charset="0"/>
              </a:endParaRPr>
            </a:p>
          </p:txBody>
        </p:sp>
      </p:grpSp>
      <p:grpSp>
        <p:nvGrpSpPr>
          <p:cNvPr id="25" name="Group 24" descr="NLM org chart">
            <a:extLst>
              <a:ext uri="{FF2B5EF4-FFF2-40B4-BE49-F238E27FC236}">
                <a16:creationId xmlns:a16="http://schemas.microsoft.com/office/drawing/2014/main" id="{A2EDFE0F-05C9-41A9-BBC6-48EFFD38762B}"/>
              </a:ext>
            </a:extLst>
          </p:cNvPr>
          <p:cNvGrpSpPr/>
          <p:nvPr/>
        </p:nvGrpSpPr>
        <p:grpSpPr>
          <a:xfrm>
            <a:off x="370527" y="1175196"/>
            <a:ext cx="11337961" cy="3787739"/>
            <a:chOff x="370527" y="1175196"/>
            <a:chExt cx="11337961" cy="3787739"/>
          </a:xfrm>
        </p:grpSpPr>
        <p:cxnSp>
          <p:nvCxnSpPr>
            <p:cNvPr id="2" name="Straight Connector 1">
              <a:extLst>
                <a:ext uri="{FF2B5EF4-FFF2-40B4-BE49-F238E27FC236}">
                  <a16:creationId xmlns:a16="http://schemas.microsoft.com/office/drawing/2014/main" id="{D1F356B9-5EFE-C540-AC51-B1DE1C49F0D0}"/>
                </a:ext>
              </a:extLst>
            </p:cNvPr>
            <p:cNvCxnSpPr>
              <a:cxnSpLocks/>
            </p:cNvCxnSpPr>
            <p:nvPr/>
          </p:nvCxnSpPr>
          <p:spPr>
            <a:xfrm flipV="1">
              <a:off x="4664829" y="1231820"/>
              <a:ext cx="545571"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3EEC01C-1686-4C65-854A-EDE26737C756}"/>
                </a:ext>
              </a:extLst>
            </p:cNvPr>
            <p:cNvGrpSpPr/>
            <p:nvPr/>
          </p:nvGrpSpPr>
          <p:grpSpPr>
            <a:xfrm>
              <a:off x="370527" y="1175196"/>
              <a:ext cx="11337961" cy="3787739"/>
              <a:chOff x="370527" y="1175196"/>
              <a:chExt cx="11337961" cy="3787739"/>
            </a:xfrm>
          </p:grpSpPr>
          <p:sp>
            <p:nvSpPr>
              <p:cNvPr id="9" name="Rectangle 8">
                <a:extLst>
                  <a:ext uri="{FF2B5EF4-FFF2-40B4-BE49-F238E27FC236}">
                    <a16:creationId xmlns:a16="http://schemas.microsoft.com/office/drawing/2014/main" id="{5B27E579-0BBE-7A47-B455-D1B59BAF9239}"/>
                  </a:ext>
                </a:extLst>
              </p:cNvPr>
              <p:cNvSpPr/>
              <p:nvPr/>
            </p:nvSpPr>
            <p:spPr>
              <a:xfrm>
                <a:off x="3570670" y="3112285"/>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702A37-3E37-9E4E-9594-F349EAEB8883}"/>
                  </a:ext>
                </a:extLst>
              </p:cNvPr>
              <p:cNvSpPr/>
              <p:nvPr/>
            </p:nvSpPr>
            <p:spPr>
              <a:xfrm>
                <a:off x="1007688" y="311194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9B88F3-4035-7143-992F-460D4F274927}"/>
                  </a:ext>
                </a:extLst>
              </p:cNvPr>
              <p:cNvSpPr/>
              <p:nvPr/>
            </p:nvSpPr>
            <p:spPr>
              <a:xfrm>
                <a:off x="6866462"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8" name="Rectangle 17">
                <a:extLst>
                  <a:ext uri="{FF2B5EF4-FFF2-40B4-BE49-F238E27FC236}">
                    <a16:creationId xmlns:a16="http://schemas.microsoft.com/office/drawing/2014/main" id="{A59FEA18-EFBC-1447-98FB-B84560C21ADB}"/>
                  </a:ext>
                </a:extLst>
              </p:cNvPr>
              <p:cNvSpPr/>
              <p:nvPr/>
            </p:nvSpPr>
            <p:spPr>
              <a:xfrm>
                <a:off x="9429551"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1" name="Rectangle 20">
                <a:extLst>
                  <a:ext uri="{FF2B5EF4-FFF2-40B4-BE49-F238E27FC236}">
                    <a16:creationId xmlns:a16="http://schemas.microsoft.com/office/drawing/2014/main" id="{209DB913-4B2D-DE41-8887-8F380C45DE12}"/>
                  </a:ext>
                </a:extLst>
              </p:cNvPr>
              <p:cNvSpPr/>
              <p:nvPr/>
            </p:nvSpPr>
            <p:spPr>
              <a:xfrm>
                <a:off x="2744238"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4" name="Rectangle 23">
                <a:extLst>
                  <a:ext uri="{FF2B5EF4-FFF2-40B4-BE49-F238E27FC236}">
                    <a16:creationId xmlns:a16="http://schemas.microsoft.com/office/drawing/2014/main" id="{E29B0253-3AF5-AD4B-9C78-89963C2C0851}"/>
                  </a:ext>
                </a:extLst>
              </p:cNvPr>
              <p:cNvSpPr/>
              <p:nvPr/>
            </p:nvSpPr>
            <p:spPr>
              <a:xfrm>
                <a:off x="5109334" y="484763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7" name="Rectangle 26">
                <a:extLst>
                  <a:ext uri="{FF2B5EF4-FFF2-40B4-BE49-F238E27FC236}">
                    <a16:creationId xmlns:a16="http://schemas.microsoft.com/office/drawing/2014/main" id="{D46FD7BE-9A93-2340-871F-5E0E8D81932F}"/>
                  </a:ext>
                </a:extLst>
              </p:cNvPr>
              <p:cNvSpPr/>
              <p:nvPr/>
            </p:nvSpPr>
            <p:spPr>
              <a:xfrm>
                <a:off x="9879688" y="484873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0" name="Rectangle 29">
                <a:extLst>
                  <a:ext uri="{FF2B5EF4-FFF2-40B4-BE49-F238E27FC236}">
                    <a16:creationId xmlns:a16="http://schemas.microsoft.com/office/drawing/2014/main" id="{1F7AC9AC-4094-8F41-B390-F86629C6B37B}"/>
                  </a:ext>
                </a:extLst>
              </p:cNvPr>
              <p:cNvSpPr/>
              <p:nvPr/>
            </p:nvSpPr>
            <p:spPr>
              <a:xfrm>
                <a:off x="5210400" y="11805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CC223AD-3DE5-B949-8918-D7ABFB08EF7A}"/>
                  </a:ext>
                </a:extLst>
              </p:cNvPr>
              <p:cNvSpPr/>
              <p:nvPr/>
            </p:nvSpPr>
            <p:spPr>
              <a:xfrm>
                <a:off x="7479219" y="484968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46" name="Rectangle 45">
                <a:extLst>
                  <a:ext uri="{FF2B5EF4-FFF2-40B4-BE49-F238E27FC236}">
                    <a16:creationId xmlns:a16="http://schemas.microsoft.com/office/drawing/2014/main" id="{64296978-1E47-8F4C-AA1E-F17D509D31CC}"/>
                  </a:ext>
                </a:extLst>
              </p:cNvPr>
              <p:cNvSpPr/>
              <p:nvPr/>
            </p:nvSpPr>
            <p:spPr>
              <a:xfrm>
                <a:off x="2832926" y="1175196"/>
                <a:ext cx="1828800" cy="113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1EA2DBA-084C-1449-AA2B-5BE1E2091D85}"/>
                  </a:ext>
                </a:extLst>
              </p:cNvPr>
              <p:cNvSpPr/>
              <p:nvPr/>
            </p:nvSpPr>
            <p:spPr>
              <a:xfrm>
                <a:off x="370527"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nvGrpSpPr>
              <p:cNvPr id="13" name="Group 12">
                <a:extLst>
                  <a:ext uri="{FF2B5EF4-FFF2-40B4-BE49-F238E27FC236}">
                    <a16:creationId xmlns:a16="http://schemas.microsoft.com/office/drawing/2014/main" id="{2859B028-9CA4-480A-B52A-97CF04A57904}"/>
                  </a:ext>
                </a:extLst>
              </p:cNvPr>
              <p:cNvGrpSpPr/>
              <p:nvPr/>
            </p:nvGrpSpPr>
            <p:grpSpPr>
              <a:xfrm>
                <a:off x="1233674" y="2591896"/>
                <a:ext cx="9507042" cy="2263254"/>
                <a:chOff x="1233674" y="2591896"/>
                <a:chExt cx="9507042" cy="2263254"/>
              </a:xfrm>
            </p:grpSpPr>
            <p:cxnSp>
              <p:nvCxnSpPr>
                <p:cNvPr id="3" name="Straight Connector 2">
                  <a:extLst>
                    <a:ext uri="{FF2B5EF4-FFF2-40B4-BE49-F238E27FC236}">
                      <a16:creationId xmlns:a16="http://schemas.microsoft.com/office/drawing/2014/main" id="{D2F01AD6-3EF5-9C45-B23E-E59A804819AB}"/>
                    </a:ext>
                  </a:extLst>
                </p:cNvPr>
                <p:cNvCxnSpPr>
                  <a:cxnSpLocks/>
                </p:cNvCxnSpPr>
                <p:nvPr/>
              </p:nvCxnSpPr>
              <p:spPr>
                <a:xfrm>
                  <a:off x="1856551"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75B7EC9-4BEB-CF4D-9FC2-A69B3752368C}"/>
                    </a:ext>
                  </a:extLst>
                </p:cNvPr>
                <p:cNvCxnSpPr>
                  <a:cxnSpLocks/>
                </p:cNvCxnSpPr>
                <p:nvPr/>
              </p:nvCxnSpPr>
              <p:spPr>
                <a:xfrm>
                  <a:off x="4448510" y="2895578"/>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24217E1-0A37-3144-89AD-96AAA8A843A3}"/>
                    </a:ext>
                  </a:extLst>
                </p:cNvPr>
                <p:cNvCxnSpPr>
                  <a:cxnSpLocks/>
                </p:cNvCxnSpPr>
                <p:nvPr/>
              </p:nvCxnSpPr>
              <p:spPr>
                <a:xfrm>
                  <a:off x="7742282"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674F314-D1AF-D94E-8145-9F79F3ABE4BB}"/>
                    </a:ext>
                  </a:extLst>
                </p:cNvPr>
                <p:cNvCxnSpPr>
                  <a:cxnSpLocks/>
                </p:cNvCxnSpPr>
                <p:nvPr/>
              </p:nvCxnSpPr>
              <p:spPr>
                <a:xfrm>
                  <a:off x="10218805" y="2882421"/>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F4C304-87F2-6546-A8F5-55A6E63B17A1}"/>
                    </a:ext>
                  </a:extLst>
                </p:cNvPr>
                <p:cNvCxnSpPr>
                  <a:cxnSpLocks/>
                </p:cNvCxnSpPr>
                <p:nvPr/>
              </p:nvCxnSpPr>
              <p:spPr>
                <a:xfrm>
                  <a:off x="6122856" y="2591896"/>
                  <a:ext cx="0" cy="20722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255982-B902-4545-8478-97FC79B6F087}"/>
                    </a:ext>
                  </a:extLst>
                </p:cNvPr>
                <p:cNvCxnSpPr>
                  <a:cxnSpLocks/>
                </p:cNvCxnSpPr>
                <p:nvPr/>
              </p:nvCxnSpPr>
              <p:spPr>
                <a:xfrm>
                  <a:off x="1849516" y="2885596"/>
                  <a:ext cx="837586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686725-CF96-C946-8547-0ED542991E3F}"/>
                    </a:ext>
                  </a:extLst>
                </p:cNvPr>
                <p:cNvCxnSpPr>
                  <a:cxnSpLocks/>
                </p:cNvCxnSpPr>
                <p:nvPr/>
              </p:nvCxnSpPr>
              <p:spPr>
                <a:xfrm>
                  <a:off x="1233674" y="4656391"/>
                  <a:ext cx="950704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54FA35-3748-C747-BE1F-12CD69A298E1}"/>
                    </a:ext>
                  </a:extLst>
                </p:cNvPr>
                <p:cNvCxnSpPr>
                  <a:cxnSpLocks/>
                </p:cNvCxnSpPr>
                <p:nvPr/>
              </p:nvCxnSpPr>
              <p:spPr>
                <a:xfrm>
                  <a:off x="3607385" y="4664098"/>
                  <a:ext cx="0" cy="1779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25A9F3-A16F-274C-A6D5-0E0C8626BD86}"/>
                    </a:ext>
                  </a:extLst>
                </p:cNvPr>
                <p:cNvCxnSpPr>
                  <a:cxnSpLocks/>
                </p:cNvCxnSpPr>
                <p:nvPr/>
              </p:nvCxnSpPr>
              <p:spPr>
                <a:xfrm>
                  <a:off x="5969671" y="4664098"/>
                  <a:ext cx="0" cy="1907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709D0E-4011-FE49-B4E6-5350842A6700}"/>
                    </a:ext>
                  </a:extLst>
                </p:cNvPr>
                <p:cNvCxnSpPr>
                  <a:cxnSpLocks/>
                  <a:endCxn id="33" idx="0"/>
                </p:cNvCxnSpPr>
                <p:nvPr/>
              </p:nvCxnSpPr>
              <p:spPr>
                <a:xfrm>
                  <a:off x="8393619" y="4657519"/>
                  <a:ext cx="0" cy="192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167F82-311F-CF4A-BBFF-B9276FE8E1AF}"/>
                    </a:ext>
                  </a:extLst>
                </p:cNvPr>
                <p:cNvCxnSpPr>
                  <a:cxnSpLocks/>
                </p:cNvCxnSpPr>
                <p:nvPr/>
              </p:nvCxnSpPr>
              <p:spPr>
                <a:xfrm>
                  <a:off x="10740716" y="4657519"/>
                  <a:ext cx="0" cy="1976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6781DE-4F34-E849-BE12-D6A8CEC81775}"/>
                    </a:ext>
                  </a:extLst>
                </p:cNvPr>
                <p:cNvCxnSpPr>
                  <a:cxnSpLocks/>
                </p:cNvCxnSpPr>
                <p:nvPr/>
              </p:nvCxnSpPr>
              <p:spPr>
                <a:xfrm>
                  <a:off x="1233674" y="4664098"/>
                  <a:ext cx="0" cy="171324"/>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68" name="Freeform 67">
              <a:extLst>
                <a:ext uri="{FF2B5EF4-FFF2-40B4-BE49-F238E27FC236}">
                  <a16:creationId xmlns:a16="http://schemas.microsoft.com/office/drawing/2014/main" id="{8747A6A6-55D3-F549-97BD-D8491FED5242}"/>
                </a:ext>
              </a:extLst>
            </p:cNvPr>
            <p:cNvSpPr/>
            <p:nvPr/>
          </p:nvSpPr>
          <p:spPr>
            <a:xfrm>
              <a:off x="5284915" y="2386032"/>
              <a:ext cx="2597226" cy="206062"/>
            </a:xfrm>
            <a:custGeom>
              <a:avLst/>
              <a:gdLst>
                <a:gd name="connsiteX0" fmla="*/ 0 w 3155324"/>
                <a:gd name="connsiteY0" fmla="*/ 6440 h 206062"/>
                <a:gd name="connsiteX1" fmla="*/ 0 w 3155324"/>
                <a:gd name="connsiteY1" fmla="*/ 206062 h 206062"/>
                <a:gd name="connsiteX2" fmla="*/ 3155324 w 3155324"/>
                <a:gd name="connsiteY2" fmla="*/ 206062 h 206062"/>
                <a:gd name="connsiteX3" fmla="*/ 3155324 w 3155324"/>
                <a:gd name="connsiteY3" fmla="*/ 0 h 206062"/>
              </a:gdLst>
              <a:ahLst/>
              <a:cxnLst>
                <a:cxn ang="0">
                  <a:pos x="connsiteX0" y="connsiteY0"/>
                </a:cxn>
                <a:cxn ang="0">
                  <a:pos x="connsiteX1" y="connsiteY1"/>
                </a:cxn>
                <a:cxn ang="0">
                  <a:pos x="connsiteX2" y="connsiteY2"/>
                </a:cxn>
                <a:cxn ang="0">
                  <a:pos x="connsiteX3" y="connsiteY3"/>
                </a:cxn>
              </a:cxnLst>
              <a:rect l="l" t="t" r="r" b="b"/>
              <a:pathLst>
                <a:path w="3155324" h="206062">
                  <a:moveTo>
                    <a:pt x="0" y="6440"/>
                  </a:moveTo>
                  <a:lnTo>
                    <a:pt x="0" y="206062"/>
                  </a:lnTo>
                  <a:lnTo>
                    <a:pt x="3155324" y="206062"/>
                  </a:lnTo>
                  <a:lnTo>
                    <a:pt x="3155324"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FCB9D8E-1B27-C046-9F80-F1FC05F964CE}"/>
              </a:ext>
            </a:extLst>
          </p:cNvPr>
          <p:cNvSpPr txBox="1"/>
          <p:nvPr/>
        </p:nvSpPr>
        <p:spPr>
          <a:xfrm>
            <a:off x="9429551" y="3910000"/>
            <a:ext cx="1448657" cy="261610"/>
          </a:xfrm>
          <a:prstGeom prst="rect">
            <a:avLst/>
          </a:prstGeom>
          <a:solidFill>
            <a:srgbClr val="FFFF00">
              <a:alpha val="51000"/>
            </a:srgbClr>
          </a:solidFill>
          <a:ln w="6350">
            <a:solidFill>
              <a:schemeClr val="tx1">
                <a:lumMod val="75000"/>
                <a:lumOff val="25000"/>
                <a:alpha val="50000"/>
              </a:schemeClr>
            </a:solidFill>
          </a:ln>
        </p:spPr>
        <p:txBody>
          <a:bodyPr wrap="square" rtlCol="0">
            <a:spAutoFit/>
          </a:bodyPr>
          <a:lstStyle/>
          <a:p>
            <a:r>
              <a:rPr lang="en-US" sz="1100" b="1" i="1"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APDB Staff</a:t>
            </a:r>
            <a:endParaRPr lang="en-US" sz="14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AF590674-8EE1-2D4C-BFEC-1D0CF9B61DA0}"/>
              </a:ext>
            </a:extLst>
          </p:cNvPr>
          <p:cNvSpPr txBox="1"/>
          <p:nvPr/>
        </p:nvSpPr>
        <p:spPr>
          <a:xfrm>
            <a:off x="3574760" y="3910000"/>
            <a:ext cx="1448657" cy="261610"/>
          </a:xfrm>
          <a:prstGeom prst="rect">
            <a:avLst/>
          </a:prstGeom>
          <a:solidFill>
            <a:srgbClr val="FFFF00">
              <a:alpha val="51000"/>
            </a:srgbClr>
          </a:solidFill>
          <a:ln w="6350">
            <a:solidFill>
              <a:schemeClr val="tx1">
                <a:lumMod val="75000"/>
                <a:lumOff val="25000"/>
                <a:alpha val="50000"/>
              </a:schemeClr>
            </a:solidFill>
          </a:ln>
        </p:spPr>
        <p:txBody>
          <a:bodyPr wrap="square" rtlCol="0">
            <a:spAutoFit/>
          </a:bodyPr>
          <a:lstStyle/>
          <a:p>
            <a:r>
              <a:rPr lang="en-US" sz="1100" b="1" i="1"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APDB Staff</a:t>
            </a:r>
            <a:endParaRPr lang="en-US" sz="1400" b="1" dirty="0">
              <a:latin typeface="Arial" panose="020B0604020202020204" pitchFamily="34" charset="0"/>
              <a:cs typeface="Arial" panose="020B0604020202020204" pitchFamily="34" charset="0"/>
            </a:endParaRPr>
          </a:p>
        </p:txBody>
      </p:sp>
      <p:sp>
        <p:nvSpPr>
          <p:cNvPr id="22" name="Title 21" hidden="1">
            <a:extLst>
              <a:ext uri="{FF2B5EF4-FFF2-40B4-BE49-F238E27FC236}">
                <a16:creationId xmlns:a16="http://schemas.microsoft.com/office/drawing/2014/main" id="{3F2E01FE-4060-4908-9264-5CAB3133FA84}"/>
              </a:ext>
            </a:extLst>
          </p:cNvPr>
          <p:cNvSpPr>
            <a:spLocks noGrp="1"/>
          </p:cNvSpPr>
          <p:nvPr>
            <p:ph type="title"/>
          </p:nvPr>
        </p:nvSpPr>
        <p:spPr/>
        <p:txBody>
          <a:bodyPr/>
          <a:lstStyle/>
          <a:p>
            <a:r>
              <a:rPr lang="en-US" dirty="0"/>
              <a:t>NLM organization chart 3</a:t>
            </a:r>
          </a:p>
        </p:txBody>
      </p:sp>
    </p:spTree>
    <p:extLst>
      <p:ext uri="{BB962C8B-B14F-4D97-AF65-F5344CB8AC3E}">
        <p14:creationId xmlns:p14="http://schemas.microsoft.com/office/powerpoint/2010/main" val="9452402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00" fill="hold"/>
                                        <p:tgtEl>
                                          <p:spTgt spid="16"/>
                                        </p:tgtEl>
                                        <p:attrNameLst>
                                          <p:attrName>ppt_x</p:attrName>
                                        </p:attrNameLst>
                                      </p:cBhvr>
                                      <p:tavLst>
                                        <p:tav tm="0">
                                          <p:val>
                                            <p:strVal val="#ppt_x"/>
                                          </p:val>
                                        </p:tav>
                                        <p:tav tm="100000">
                                          <p:val>
                                            <p:strVal val="#ppt_x"/>
                                          </p:val>
                                        </p:tav>
                                      </p:tavLst>
                                    </p:anim>
                                    <p:anim calcmode="lin" valueType="num">
                                      <p:cBhvr additive="base">
                                        <p:cTn id="13" dur="7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2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700" fill="hold"/>
                                        <p:tgtEl>
                                          <p:spTgt spid="57"/>
                                        </p:tgtEl>
                                        <p:attrNameLst>
                                          <p:attrName>ppt_x</p:attrName>
                                        </p:attrNameLst>
                                      </p:cBhvr>
                                      <p:tavLst>
                                        <p:tav tm="0">
                                          <p:val>
                                            <p:strVal val="#ppt_x"/>
                                          </p:val>
                                        </p:tav>
                                        <p:tav tm="100000">
                                          <p:val>
                                            <p:strVal val="#ppt_x"/>
                                          </p:val>
                                        </p:tav>
                                      </p:tavLst>
                                    </p:anim>
                                    <p:anim calcmode="lin" valueType="num">
                                      <p:cBhvr additive="base">
                                        <p:cTn id="18" dur="7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50718A1A-0760-C34A-BFA0-26727A9C1C31}"/>
              </a:ext>
            </a:extLst>
          </p:cNvPr>
          <p:cNvSpPr/>
          <p:nvPr/>
        </p:nvSpPr>
        <p:spPr>
          <a:xfrm>
            <a:off x="3468163" y="3111943"/>
            <a:ext cx="265508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Computer &amp; Communications Systems</a:t>
            </a:r>
          </a:p>
        </p:txBody>
      </p:sp>
      <p:sp>
        <p:nvSpPr>
          <p:cNvPr id="141" name="Rectangle 140">
            <a:extLst>
              <a:ext uri="{FF2B5EF4-FFF2-40B4-BE49-F238E27FC236}">
                <a16:creationId xmlns:a16="http://schemas.microsoft.com/office/drawing/2014/main" id="{BFC40BC0-BCAC-EF40-8C04-AE5ADAA9E625}"/>
              </a:ext>
            </a:extLst>
          </p:cNvPr>
          <p:cNvSpPr/>
          <p:nvPr/>
        </p:nvSpPr>
        <p:spPr>
          <a:xfrm>
            <a:off x="915426" y="2998697"/>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Administration</a:t>
            </a:r>
          </a:p>
        </p:txBody>
      </p:sp>
      <p:sp>
        <p:nvSpPr>
          <p:cNvPr id="143" name="Rectangle 142">
            <a:extLst>
              <a:ext uri="{FF2B5EF4-FFF2-40B4-BE49-F238E27FC236}">
                <a16:creationId xmlns:a16="http://schemas.microsoft.com/office/drawing/2014/main" id="{BCA4D5A7-9EEC-A548-A097-4868E2DCE504}"/>
              </a:ext>
            </a:extLst>
          </p:cNvPr>
          <p:cNvSpPr/>
          <p:nvPr/>
        </p:nvSpPr>
        <p:spPr>
          <a:xfrm>
            <a:off x="6774547" y="2998697"/>
            <a:ext cx="190915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Strategic Initiatives</a:t>
            </a:r>
          </a:p>
        </p:txBody>
      </p:sp>
      <p:sp>
        <p:nvSpPr>
          <p:cNvPr id="145" name="Rectangle 144">
            <a:extLst>
              <a:ext uri="{FF2B5EF4-FFF2-40B4-BE49-F238E27FC236}">
                <a16:creationId xmlns:a16="http://schemas.microsoft.com/office/drawing/2014/main" id="{359A564A-586D-B141-ABB0-44C81F5E54B3}"/>
              </a:ext>
            </a:extLst>
          </p:cNvPr>
          <p:cNvSpPr/>
          <p:nvPr/>
        </p:nvSpPr>
        <p:spPr>
          <a:xfrm>
            <a:off x="9335201" y="3111943"/>
            <a:ext cx="177767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Communications &amp; Public Liaison</a:t>
            </a:r>
          </a:p>
        </p:txBody>
      </p:sp>
      <p:sp>
        <p:nvSpPr>
          <p:cNvPr id="147" name="Rectangle 146">
            <a:extLst>
              <a:ext uri="{FF2B5EF4-FFF2-40B4-BE49-F238E27FC236}">
                <a16:creationId xmlns:a16="http://schemas.microsoft.com/office/drawing/2014/main" id="{9555EEAF-6727-2246-B9FB-A8699381910F}"/>
              </a:ext>
            </a:extLst>
          </p:cNvPr>
          <p:cNvSpPr/>
          <p:nvPr/>
        </p:nvSpPr>
        <p:spPr>
          <a:xfrm>
            <a:off x="2641731" y="4807191"/>
            <a:ext cx="1922183"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Library Operations</a:t>
            </a:r>
          </a:p>
        </p:txBody>
      </p:sp>
      <p:sp>
        <p:nvSpPr>
          <p:cNvPr id="149" name="Rectangle 148">
            <a:extLst>
              <a:ext uri="{FF2B5EF4-FFF2-40B4-BE49-F238E27FC236}">
                <a16:creationId xmlns:a16="http://schemas.microsoft.com/office/drawing/2014/main" id="{C4BE9F16-81C6-0A49-9016-DD3E102908DB}"/>
              </a:ext>
            </a:extLst>
          </p:cNvPr>
          <p:cNvSpPr/>
          <p:nvPr/>
        </p:nvSpPr>
        <p:spPr>
          <a:xfrm>
            <a:off x="5017072" y="4703076"/>
            <a:ext cx="210717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Extramural Programs</a:t>
            </a:r>
          </a:p>
        </p:txBody>
      </p:sp>
      <p:sp>
        <p:nvSpPr>
          <p:cNvPr id="151" name="Rectangle 150">
            <a:extLst>
              <a:ext uri="{FF2B5EF4-FFF2-40B4-BE49-F238E27FC236}">
                <a16:creationId xmlns:a16="http://schemas.microsoft.com/office/drawing/2014/main" id="{C573E021-149C-5041-9D1B-9204334EB2BA}"/>
              </a:ext>
            </a:extLst>
          </p:cNvPr>
          <p:cNvSpPr/>
          <p:nvPr/>
        </p:nvSpPr>
        <p:spPr>
          <a:xfrm>
            <a:off x="9787773" y="4756441"/>
            <a:ext cx="2020237"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Biotechnology Information</a:t>
            </a:r>
          </a:p>
        </p:txBody>
      </p:sp>
      <p:sp>
        <p:nvSpPr>
          <p:cNvPr id="153" name="Rectangle 152">
            <a:extLst>
              <a:ext uri="{FF2B5EF4-FFF2-40B4-BE49-F238E27FC236}">
                <a16:creationId xmlns:a16="http://schemas.microsoft.com/office/drawing/2014/main" id="{373D25E9-44ED-1442-9E81-4879B320A0E9}"/>
              </a:ext>
            </a:extLst>
          </p:cNvPr>
          <p:cNvSpPr/>
          <p:nvPr/>
        </p:nvSpPr>
        <p:spPr>
          <a:xfrm>
            <a:off x="5118138" y="1067301"/>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 the</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Director</a:t>
            </a:r>
          </a:p>
        </p:txBody>
      </p:sp>
      <p:sp>
        <p:nvSpPr>
          <p:cNvPr id="155" name="Rectangle 154">
            <a:extLst>
              <a:ext uri="{FF2B5EF4-FFF2-40B4-BE49-F238E27FC236}">
                <a16:creationId xmlns:a16="http://schemas.microsoft.com/office/drawing/2014/main" id="{72EE0B80-46BF-6B48-88A7-09FD8285B1AE}"/>
              </a:ext>
            </a:extLst>
          </p:cNvPr>
          <p:cNvSpPr/>
          <p:nvPr/>
        </p:nvSpPr>
        <p:spPr>
          <a:xfrm>
            <a:off x="7387304" y="4757397"/>
            <a:ext cx="2339486"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Lister Hill 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Biomedical Communications</a:t>
            </a:r>
          </a:p>
        </p:txBody>
      </p:sp>
      <p:pic>
        <p:nvPicPr>
          <p:cNvPr id="164" name="Picture 163" descr="NLM logo">
            <a:extLst>
              <a:ext uri="{FF2B5EF4-FFF2-40B4-BE49-F238E27FC236}">
                <a16:creationId xmlns:a16="http://schemas.microsoft.com/office/drawing/2014/main" id="{65BCE235-310C-5248-8D8D-B7D227F9D3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668" y="279177"/>
            <a:ext cx="4492698" cy="557561"/>
          </a:xfrm>
          <a:prstGeom prst="rect">
            <a:avLst/>
          </a:prstGeom>
        </p:spPr>
      </p:pic>
      <p:sp>
        <p:nvSpPr>
          <p:cNvPr id="165" name="Rectangle 164">
            <a:extLst>
              <a:ext uri="{FF2B5EF4-FFF2-40B4-BE49-F238E27FC236}">
                <a16:creationId xmlns:a16="http://schemas.microsoft.com/office/drawing/2014/main" id="{C4E1406D-8083-1A45-938C-05107043ECED}"/>
              </a:ext>
            </a:extLst>
          </p:cNvPr>
          <p:cNvSpPr/>
          <p:nvPr/>
        </p:nvSpPr>
        <p:spPr>
          <a:xfrm>
            <a:off x="5283593" y="1742963"/>
            <a:ext cx="2981907" cy="861774"/>
          </a:xfrm>
          <a:prstGeom prst="rect">
            <a:avLst/>
          </a:prstGeom>
        </p:spPr>
        <p:txBody>
          <a:bodyPr wrap="square">
            <a:spAutoFit/>
          </a:bodyPr>
          <a:lstStyle/>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 for Research &amp; Education</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Chief Health Data Standards Officer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Scientific Director</a:t>
            </a:r>
          </a:p>
        </p:txBody>
      </p:sp>
      <p:sp>
        <p:nvSpPr>
          <p:cNvPr id="166" name="Rectangle 165">
            <a:extLst>
              <a:ext uri="{FF2B5EF4-FFF2-40B4-BE49-F238E27FC236}">
                <a16:creationId xmlns:a16="http://schemas.microsoft.com/office/drawing/2014/main" id="{0D21D1D5-2713-344E-B584-F612F4C5AA7D}"/>
              </a:ext>
            </a:extLst>
          </p:cNvPr>
          <p:cNvSpPr/>
          <p:nvPr/>
        </p:nvSpPr>
        <p:spPr>
          <a:xfrm>
            <a:off x="2740664" y="1061950"/>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Board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Regents</a:t>
            </a:r>
          </a:p>
        </p:txBody>
      </p:sp>
      <p:sp>
        <p:nvSpPr>
          <p:cNvPr id="89" name="Rectangle 88">
            <a:extLst>
              <a:ext uri="{FF2B5EF4-FFF2-40B4-BE49-F238E27FC236}">
                <a16:creationId xmlns:a16="http://schemas.microsoft.com/office/drawing/2014/main" id="{BFE83B4A-139D-4D47-B780-2D84C5AF4E00}"/>
              </a:ext>
            </a:extLst>
          </p:cNvPr>
          <p:cNvSpPr/>
          <p:nvPr/>
        </p:nvSpPr>
        <p:spPr>
          <a:xfrm>
            <a:off x="271499" y="4917921"/>
            <a:ext cx="2107176"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alpha val="29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alpha val="29000"/>
                  </a:schemeClr>
                </a:solidFill>
                <a:latin typeface="Arial" panose="020B0604020202020204" pitchFamily="34" charset="0"/>
                <a:cs typeface="Arial" panose="020B0604020202020204" pitchFamily="34" charset="0"/>
              </a:rPr>
            </a:br>
            <a:r>
              <a:rPr lang="en-US" sz="1600" dirty="0">
                <a:solidFill>
                  <a:schemeClr val="tx1">
                    <a:lumMod val="75000"/>
                    <a:lumOff val="25000"/>
                    <a:alpha val="29000"/>
                  </a:schemeClr>
                </a:solidFill>
                <a:latin typeface="Arial" panose="020B0604020202020204" pitchFamily="34" charset="0"/>
                <a:cs typeface="Arial" panose="020B0604020202020204" pitchFamily="34" charset="0"/>
              </a:rPr>
              <a:t>Specialized Information Services</a:t>
            </a:r>
          </a:p>
        </p:txBody>
      </p:sp>
      <p:grpSp>
        <p:nvGrpSpPr>
          <p:cNvPr id="4" name="Group 3" descr="Same NLM org chart, except the Division of Specialized Information Services is grayed out.">
            <a:extLst>
              <a:ext uri="{FF2B5EF4-FFF2-40B4-BE49-F238E27FC236}">
                <a16:creationId xmlns:a16="http://schemas.microsoft.com/office/drawing/2014/main" id="{8328347E-418F-4B05-9E67-427FA59B98F9}"/>
              </a:ext>
            </a:extLst>
          </p:cNvPr>
          <p:cNvGrpSpPr/>
          <p:nvPr/>
        </p:nvGrpSpPr>
        <p:grpSpPr>
          <a:xfrm>
            <a:off x="370527" y="1175196"/>
            <a:ext cx="11337961" cy="3787739"/>
            <a:chOff x="370527" y="1175196"/>
            <a:chExt cx="11337961" cy="3787739"/>
          </a:xfrm>
        </p:grpSpPr>
        <p:sp>
          <p:nvSpPr>
            <p:cNvPr id="169" name="Freeform 168">
              <a:extLst>
                <a:ext uri="{FF2B5EF4-FFF2-40B4-BE49-F238E27FC236}">
                  <a16:creationId xmlns:a16="http://schemas.microsoft.com/office/drawing/2014/main" id="{83414657-0B4C-534E-B2E5-B70AF30CC97C}"/>
                </a:ext>
              </a:extLst>
            </p:cNvPr>
            <p:cNvSpPr/>
            <p:nvPr/>
          </p:nvSpPr>
          <p:spPr>
            <a:xfrm>
              <a:off x="5284915" y="2386032"/>
              <a:ext cx="2597226" cy="206062"/>
            </a:xfrm>
            <a:custGeom>
              <a:avLst/>
              <a:gdLst>
                <a:gd name="connsiteX0" fmla="*/ 0 w 3155324"/>
                <a:gd name="connsiteY0" fmla="*/ 6440 h 206062"/>
                <a:gd name="connsiteX1" fmla="*/ 0 w 3155324"/>
                <a:gd name="connsiteY1" fmla="*/ 206062 h 206062"/>
                <a:gd name="connsiteX2" fmla="*/ 3155324 w 3155324"/>
                <a:gd name="connsiteY2" fmla="*/ 206062 h 206062"/>
                <a:gd name="connsiteX3" fmla="*/ 3155324 w 3155324"/>
                <a:gd name="connsiteY3" fmla="*/ 0 h 206062"/>
              </a:gdLst>
              <a:ahLst/>
              <a:cxnLst>
                <a:cxn ang="0">
                  <a:pos x="connsiteX0" y="connsiteY0"/>
                </a:cxn>
                <a:cxn ang="0">
                  <a:pos x="connsiteX1" y="connsiteY1"/>
                </a:cxn>
                <a:cxn ang="0">
                  <a:pos x="connsiteX2" y="connsiteY2"/>
                </a:cxn>
                <a:cxn ang="0">
                  <a:pos x="connsiteX3" y="connsiteY3"/>
                </a:cxn>
              </a:cxnLst>
              <a:rect l="l" t="t" r="r" b="b"/>
              <a:pathLst>
                <a:path w="3155324" h="206062">
                  <a:moveTo>
                    <a:pt x="0" y="6440"/>
                  </a:moveTo>
                  <a:lnTo>
                    <a:pt x="0" y="206062"/>
                  </a:lnTo>
                  <a:lnTo>
                    <a:pt x="3155324" y="206062"/>
                  </a:lnTo>
                  <a:lnTo>
                    <a:pt x="3155324"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2D495268-13D1-6B44-BB77-4D78E76F91D1}"/>
                </a:ext>
              </a:extLst>
            </p:cNvPr>
            <p:cNvCxnSpPr>
              <a:cxnSpLocks/>
            </p:cNvCxnSpPr>
            <p:nvPr/>
          </p:nvCxnSpPr>
          <p:spPr>
            <a:xfrm flipV="1">
              <a:off x="4664829" y="1231820"/>
              <a:ext cx="545571"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E16D3660-8F11-3444-873B-28386F1D62D5}"/>
                </a:ext>
              </a:extLst>
            </p:cNvPr>
            <p:cNvSpPr/>
            <p:nvPr/>
          </p:nvSpPr>
          <p:spPr>
            <a:xfrm>
              <a:off x="3570670" y="3112285"/>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CA9D941-4145-6745-BB52-349AEFE57A60}"/>
                </a:ext>
              </a:extLst>
            </p:cNvPr>
            <p:cNvSpPr/>
            <p:nvPr/>
          </p:nvSpPr>
          <p:spPr>
            <a:xfrm>
              <a:off x="1007688" y="311194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6C1521D-1F33-CD40-A5DF-E2AF279CC422}"/>
                </a:ext>
              </a:extLst>
            </p:cNvPr>
            <p:cNvSpPr/>
            <p:nvPr/>
          </p:nvSpPr>
          <p:spPr>
            <a:xfrm>
              <a:off x="6866462"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46" name="Rectangle 145">
              <a:extLst>
                <a:ext uri="{FF2B5EF4-FFF2-40B4-BE49-F238E27FC236}">
                  <a16:creationId xmlns:a16="http://schemas.microsoft.com/office/drawing/2014/main" id="{EC9645C7-7567-6E4D-8FF4-2E0E7E27F759}"/>
                </a:ext>
              </a:extLst>
            </p:cNvPr>
            <p:cNvSpPr/>
            <p:nvPr/>
          </p:nvSpPr>
          <p:spPr>
            <a:xfrm>
              <a:off x="9429551"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48" name="Rectangle 147">
              <a:extLst>
                <a:ext uri="{FF2B5EF4-FFF2-40B4-BE49-F238E27FC236}">
                  <a16:creationId xmlns:a16="http://schemas.microsoft.com/office/drawing/2014/main" id="{608E86D2-F6CB-9C4B-90E1-1964C36B2FEF}"/>
                </a:ext>
              </a:extLst>
            </p:cNvPr>
            <p:cNvSpPr/>
            <p:nvPr/>
          </p:nvSpPr>
          <p:spPr>
            <a:xfrm>
              <a:off x="2744238"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50" name="Rectangle 149">
              <a:extLst>
                <a:ext uri="{FF2B5EF4-FFF2-40B4-BE49-F238E27FC236}">
                  <a16:creationId xmlns:a16="http://schemas.microsoft.com/office/drawing/2014/main" id="{3E398D35-5C5D-6F4B-8D2D-661288385D4F}"/>
                </a:ext>
              </a:extLst>
            </p:cNvPr>
            <p:cNvSpPr/>
            <p:nvPr/>
          </p:nvSpPr>
          <p:spPr>
            <a:xfrm>
              <a:off x="5109334" y="484763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52" name="Rectangle 151">
              <a:extLst>
                <a:ext uri="{FF2B5EF4-FFF2-40B4-BE49-F238E27FC236}">
                  <a16:creationId xmlns:a16="http://schemas.microsoft.com/office/drawing/2014/main" id="{778A3F28-02F0-6B4B-95FD-9F5670C47067}"/>
                </a:ext>
              </a:extLst>
            </p:cNvPr>
            <p:cNvSpPr/>
            <p:nvPr/>
          </p:nvSpPr>
          <p:spPr>
            <a:xfrm>
              <a:off x="9879688" y="484873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54" name="Rectangle 153">
              <a:extLst>
                <a:ext uri="{FF2B5EF4-FFF2-40B4-BE49-F238E27FC236}">
                  <a16:creationId xmlns:a16="http://schemas.microsoft.com/office/drawing/2014/main" id="{ACCC14AD-A0F7-3846-9D32-99EB3BBA233A}"/>
                </a:ext>
              </a:extLst>
            </p:cNvPr>
            <p:cNvSpPr/>
            <p:nvPr/>
          </p:nvSpPr>
          <p:spPr>
            <a:xfrm>
              <a:off x="5210400" y="11805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3DCE3753-DDBF-1445-92E1-58CF955DC1CA}"/>
                </a:ext>
              </a:extLst>
            </p:cNvPr>
            <p:cNvSpPr/>
            <p:nvPr/>
          </p:nvSpPr>
          <p:spPr>
            <a:xfrm>
              <a:off x="7479219" y="484968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67" name="Rectangle 166">
              <a:extLst>
                <a:ext uri="{FF2B5EF4-FFF2-40B4-BE49-F238E27FC236}">
                  <a16:creationId xmlns:a16="http://schemas.microsoft.com/office/drawing/2014/main" id="{277F9B65-37D2-B74C-8C29-864827E3F298}"/>
                </a:ext>
              </a:extLst>
            </p:cNvPr>
            <p:cNvSpPr/>
            <p:nvPr/>
          </p:nvSpPr>
          <p:spPr>
            <a:xfrm>
              <a:off x="2832926" y="1175196"/>
              <a:ext cx="1828800" cy="113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6698652-C5AD-431C-99E1-E30D741139BA}"/>
                </a:ext>
              </a:extLst>
            </p:cNvPr>
            <p:cNvGrpSpPr/>
            <p:nvPr/>
          </p:nvGrpSpPr>
          <p:grpSpPr>
            <a:xfrm>
              <a:off x="1233674" y="2591896"/>
              <a:ext cx="9507042" cy="2263254"/>
              <a:chOff x="1233674" y="2591896"/>
              <a:chExt cx="9507042" cy="2263254"/>
            </a:xfrm>
          </p:grpSpPr>
          <p:cxnSp>
            <p:nvCxnSpPr>
              <p:cNvPr id="135" name="Straight Connector 134">
                <a:extLst>
                  <a:ext uri="{FF2B5EF4-FFF2-40B4-BE49-F238E27FC236}">
                    <a16:creationId xmlns:a16="http://schemas.microsoft.com/office/drawing/2014/main" id="{95D9355E-1240-C94E-8052-704F297013F1}"/>
                  </a:ext>
                </a:extLst>
              </p:cNvPr>
              <p:cNvCxnSpPr>
                <a:cxnSpLocks/>
              </p:cNvCxnSpPr>
              <p:nvPr/>
            </p:nvCxnSpPr>
            <p:spPr>
              <a:xfrm>
                <a:off x="1856551"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F6155B5-27BA-DE4B-B7AE-2D1F3EB320DD}"/>
                  </a:ext>
                </a:extLst>
              </p:cNvPr>
              <p:cNvCxnSpPr>
                <a:cxnSpLocks/>
              </p:cNvCxnSpPr>
              <p:nvPr/>
            </p:nvCxnSpPr>
            <p:spPr>
              <a:xfrm>
                <a:off x="4448510" y="2895578"/>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F7833D0-2977-6C43-B368-D90D6AFB06E1}"/>
                  </a:ext>
                </a:extLst>
              </p:cNvPr>
              <p:cNvCxnSpPr>
                <a:cxnSpLocks/>
              </p:cNvCxnSpPr>
              <p:nvPr/>
            </p:nvCxnSpPr>
            <p:spPr>
              <a:xfrm>
                <a:off x="7742282"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8F1EE21-6E99-2A46-B3BD-479941D5B28C}"/>
                  </a:ext>
                </a:extLst>
              </p:cNvPr>
              <p:cNvCxnSpPr>
                <a:cxnSpLocks/>
              </p:cNvCxnSpPr>
              <p:nvPr/>
            </p:nvCxnSpPr>
            <p:spPr>
              <a:xfrm>
                <a:off x="10218805" y="2882421"/>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051B95F-DD8B-D043-B9C8-B943213EA41B}"/>
                  </a:ext>
                </a:extLst>
              </p:cNvPr>
              <p:cNvCxnSpPr>
                <a:cxnSpLocks/>
              </p:cNvCxnSpPr>
              <p:nvPr/>
            </p:nvCxnSpPr>
            <p:spPr>
              <a:xfrm>
                <a:off x="6122856" y="2591896"/>
                <a:ext cx="0" cy="20722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068D31C-9275-5349-99B1-F5034E6CE934}"/>
                  </a:ext>
                </a:extLst>
              </p:cNvPr>
              <p:cNvCxnSpPr>
                <a:cxnSpLocks/>
              </p:cNvCxnSpPr>
              <p:nvPr/>
            </p:nvCxnSpPr>
            <p:spPr>
              <a:xfrm>
                <a:off x="1849516" y="2885596"/>
                <a:ext cx="837586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875EF09-67C8-7448-9EAC-8FBCCB278E95}"/>
                  </a:ext>
                </a:extLst>
              </p:cNvPr>
              <p:cNvCxnSpPr>
                <a:cxnSpLocks/>
              </p:cNvCxnSpPr>
              <p:nvPr/>
            </p:nvCxnSpPr>
            <p:spPr>
              <a:xfrm>
                <a:off x="1233674" y="4656391"/>
                <a:ext cx="950704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D52DBEB-38BB-2345-8261-E5E1C41289E1}"/>
                  </a:ext>
                </a:extLst>
              </p:cNvPr>
              <p:cNvCxnSpPr>
                <a:cxnSpLocks/>
              </p:cNvCxnSpPr>
              <p:nvPr/>
            </p:nvCxnSpPr>
            <p:spPr>
              <a:xfrm>
                <a:off x="3607385" y="4664098"/>
                <a:ext cx="0" cy="1779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ABAAFDA-3B26-E443-9064-9D74C247EF7B}"/>
                  </a:ext>
                </a:extLst>
              </p:cNvPr>
              <p:cNvCxnSpPr>
                <a:cxnSpLocks/>
              </p:cNvCxnSpPr>
              <p:nvPr/>
            </p:nvCxnSpPr>
            <p:spPr>
              <a:xfrm>
                <a:off x="5969671" y="4664098"/>
                <a:ext cx="0" cy="1907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A4543D7-C3E8-674D-A61A-408E448253A6}"/>
                  </a:ext>
                </a:extLst>
              </p:cNvPr>
              <p:cNvCxnSpPr>
                <a:cxnSpLocks/>
                <a:endCxn id="156" idx="0"/>
              </p:cNvCxnSpPr>
              <p:nvPr/>
            </p:nvCxnSpPr>
            <p:spPr>
              <a:xfrm>
                <a:off x="8393619" y="4657519"/>
                <a:ext cx="0" cy="192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78198D7-58FF-5645-BDEC-526F8C9D0AC6}"/>
                  </a:ext>
                </a:extLst>
              </p:cNvPr>
              <p:cNvCxnSpPr>
                <a:cxnSpLocks/>
              </p:cNvCxnSpPr>
              <p:nvPr/>
            </p:nvCxnSpPr>
            <p:spPr>
              <a:xfrm>
                <a:off x="10740716" y="4657519"/>
                <a:ext cx="0" cy="1976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E258396-0822-8A40-B96B-89CC7BE28248}"/>
                  </a:ext>
                </a:extLst>
              </p:cNvPr>
              <p:cNvCxnSpPr>
                <a:cxnSpLocks/>
              </p:cNvCxnSpPr>
              <p:nvPr/>
            </p:nvCxnSpPr>
            <p:spPr>
              <a:xfrm>
                <a:off x="1233674" y="4664098"/>
                <a:ext cx="0" cy="171324"/>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FAB9230F-B497-B744-B7E5-C36A2579BF93}"/>
                </a:ext>
              </a:extLst>
            </p:cNvPr>
            <p:cNvSpPr/>
            <p:nvPr/>
          </p:nvSpPr>
          <p:spPr>
            <a:xfrm>
              <a:off x="370527" y="4838847"/>
              <a:ext cx="1828800" cy="113246"/>
            </a:xfrm>
            <a:prstGeom prst="rect">
              <a:avLst/>
            </a:prstGeom>
            <a:solidFill>
              <a:srgbClr val="234E83">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sp>
        <p:nvSpPr>
          <p:cNvPr id="16" name="TextBox 15">
            <a:extLst>
              <a:ext uri="{FF2B5EF4-FFF2-40B4-BE49-F238E27FC236}">
                <a16:creationId xmlns:a16="http://schemas.microsoft.com/office/drawing/2014/main" id="{DFCB9D8E-1B27-C046-9F80-F1FC05F964CE}"/>
              </a:ext>
            </a:extLst>
          </p:cNvPr>
          <p:cNvSpPr txBox="1"/>
          <p:nvPr/>
        </p:nvSpPr>
        <p:spPr>
          <a:xfrm>
            <a:off x="9429551" y="3910000"/>
            <a:ext cx="1448657" cy="261610"/>
          </a:xfrm>
          <a:prstGeom prst="rect">
            <a:avLst/>
          </a:prstGeom>
          <a:solidFill>
            <a:srgbClr val="FFFF00">
              <a:alpha val="5100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APDB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AF590674-8EE1-2D4C-BFEC-1D0CF9B61DA0}"/>
              </a:ext>
            </a:extLst>
          </p:cNvPr>
          <p:cNvSpPr txBox="1"/>
          <p:nvPr/>
        </p:nvSpPr>
        <p:spPr>
          <a:xfrm>
            <a:off x="3574760" y="3910000"/>
            <a:ext cx="1448657" cy="261610"/>
          </a:xfrm>
          <a:prstGeom prst="rect">
            <a:avLst/>
          </a:prstGeom>
          <a:solidFill>
            <a:srgbClr val="FFFF00">
              <a:alpha val="5100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APDB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3AF238BB-B43A-B349-9B2B-42EB0D2FE098}"/>
              </a:ext>
            </a:extLst>
          </p:cNvPr>
          <p:cNvSpPr txBox="1"/>
          <p:nvPr/>
        </p:nvSpPr>
        <p:spPr>
          <a:xfrm>
            <a:off x="9428959" y="4188117"/>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4EC472F-724F-4A47-BFC6-9383AF910CBC}"/>
              </a:ext>
            </a:extLst>
          </p:cNvPr>
          <p:cNvSpPr txBox="1"/>
          <p:nvPr/>
        </p:nvSpPr>
        <p:spPr>
          <a:xfrm>
            <a:off x="3580746" y="4188117"/>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AF238BB-B43A-B349-9B2B-42EB0D2FE098}"/>
              </a:ext>
            </a:extLst>
          </p:cNvPr>
          <p:cNvSpPr txBox="1"/>
          <p:nvPr/>
        </p:nvSpPr>
        <p:spPr>
          <a:xfrm>
            <a:off x="2745945" y="5403673"/>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3AF238BB-B43A-B349-9B2B-42EB0D2FE098}"/>
              </a:ext>
            </a:extLst>
          </p:cNvPr>
          <p:cNvSpPr txBox="1"/>
          <p:nvPr/>
        </p:nvSpPr>
        <p:spPr>
          <a:xfrm>
            <a:off x="7479219" y="5647951"/>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3" name="Title 2" hidden="1">
            <a:extLst>
              <a:ext uri="{FF2B5EF4-FFF2-40B4-BE49-F238E27FC236}">
                <a16:creationId xmlns:a16="http://schemas.microsoft.com/office/drawing/2014/main" id="{414BF845-7B04-46F2-AFFA-DB457861FD83}"/>
              </a:ext>
            </a:extLst>
          </p:cNvPr>
          <p:cNvSpPr>
            <a:spLocks noGrp="1"/>
          </p:cNvSpPr>
          <p:nvPr>
            <p:ph type="title"/>
          </p:nvPr>
        </p:nvSpPr>
        <p:spPr/>
        <p:txBody>
          <a:bodyPr/>
          <a:lstStyle/>
          <a:p>
            <a:r>
              <a:rPr lang="en-US" dirty="0"/>
              <a:t>NLM organization chart 4</a:t>
            </a:r>
          </a:p>
        </p:txBody>
      </p:sp>
    </p:spTree>
    <p:extLst>
      <p:ext uri="{BB962C8B-B14F-4D97-AF65-F5344CB8AC3E}">
        <p14:creationId xmlns:p14="http://schemas.microsoft.com/office/powerpoint/2010/main" val="12235100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5" grpId="0" animBg="1"/>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51D038E5-0B38-A648-BCD6-746DA0C6B095}"/>
              </a:ext>
            </a:extLst>
          </p:cNvPr>
          <p:cNvSpPr/>
          <p:nvPr/>
        </p:nvSpPr>
        <p:spPr>
          <a:xfrm>
            <a:off x="3468163" y="3111943"/>
            <a:ext cx="265508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Computer &amp; Communications Systems</a:t>
            </a:r>
          </a:p>
        </p:txBody>
      </p:sp>
      <p:sp>
        <p:nvSpPr>
          <p:cNvPr id="101" name="Rectangle 100">
            <a:extLst>
              <a:ext uri="{FF2B5EF4-FFF2-40B4-BE49-F238E27FC236}">
                <a16:creationId xmlns:a16="http://schemas.microsoft.com/office/drawing/2014/main" id="{E4A09C7A-B353-7C46-B653-31DFCEDA071C}"/>
              </a:ext>
            </a:extLst>
          </p:cNvPr>
          <p:cNvSpPr/>
          <p:nvPr/>
        </p:nvSpPr>
        <p:spPr>
          <a:xfrm>
            <a:off x="915426" y="2998697"/>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Administration</a:t>
            </a:r>
          </a:p>
        </p:txBody>
      </p:sp>
      <p:sp>
        <p:nvSpPr>
          <p:cNvPr id="103" name="Rectangle 102">
            <a:extLst>
              <a:ext uri="{FF2B5EF4-FFF2-40B4-BE49-F238E27FC236}">
                <a16:creationId xmlns:a16="http://schemas.microsoft.com/office/drawing/2014/main" id="{6674F7D9-D1DB-8D45-9DF2-C147229B61A4}"/>
              </a:ext>
            </a:extLst>
          </p:cNvPr>
          <p:cNvSpPr/>
          <p:nvPr/>
        </p:nvSpPr>
        <p:spPr>
          <a:xfrm>
            <a:off x="6774547" y="2998697"/>
            <a:ext cx="190915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Strategic Initiatives</a:t>
            </a:r>
          </a:p>
        </p:txBody>
      </p:sp>
      <p:sp>
        <p:nvSpPr>
          <p:cNvPr id="105" name="Rectangle 104">
            <a:extLst>
              <a:ext uri="{FF2B5EF4-FFF2-40B4-BE49-F238E27FC236}">
                <a16:creationId xmlns:a16="http://schemas.microsoft.com/office/drawing/2014/main" id="{85331786-5728-1F4E-838E-76E696EAE986}"/>
              </a:ext>
            </a:extLst>
          </p:cNvPr>
          <p:cNvSpPr/>
          <p:nvPr/>
        </p:nvSpPr>
        <p:spPr>
          <a:xfrm>
            <a:off x="9335201" y="3111943"/>
            <a:ext cx="1777677"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Office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Communications &amp; Public Liaison</a:t>
            </a:r>
          </a:p>
        </p:txBody>
      </p:sp>
      <p:sp>
        <p:nvSpPr>
          <p:cNvPr id="107" name="Rectangle 106">
            <a:extLst>
              <a:ext uri="{FF2B5EF4-FFF2-40B4-BE49-F238E27FC236}">
                <a16:creationId xmlns:a16="http://schemas.microsoft.com/office/drawing/2014/main" id="{2BBCB9FA-92E9-784E-BF36-AAB2F34DABF4}"/>
              </a:ext>
            </a:extLst>
          </p:cNvPr>
          <p:cNvSpPr/>
          <p:nvPr/>
        </p:nvSpPr>
        <p:spPr>
          <a:xfrm>
            <a:off x="2641731" y="4807191"/>
            <a:ext cx="1922183" cy="80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Library Operations</a:t>
            </a:r>
          </a:p>
        </p:txBody>
      </p:sp>
      <p:sp>
        <p:nvSpPr>
          <p:cNvPr id="109" name="Rectangle 108">
            <a:extLst>
              <a:ext uri="{FF2B5EF4-FFF2-40B4-BE49-F238E27FC236}">
                <a16:creationId xmlns:a16="http://schemas.microsoft.com/office/drawing/2014/main" id="{A31716AE-8CCA-B048-87BE-DFA888F47728}"/>
              </a:ext>
            </a:extLst>
          </p:cNvPr>
          <p:cNvSpPr/>
          <p:nvPr/>
        </p:nvSpPr>
        <p:spPr>
          <a:xfrm>
            <a:off x="5017072" y="4703076"/>
            <a:ext cx="2107176"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Division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Extramural Programs</a:t>
            </a:r>
          </a:p>
        </p:txBody>
      </p:sp>
      <p:sp>
        <p:nvSpPr>
          <p:cNvPr id="111" name="Rectangle 110">
            <a:extLst>
              <a:ext uri="{FF2B5EF4-FFF2-40B4-BE49-F238E27FC236}">
                <a16:creationId xmlns:a16="http://schemas.microsoft.com/office/drawing/2014/main" id="{A0642F20-DE0F-AA41-AC39-07CEEBE75CF0}"/>
              </a:ext>
            </a:extLst>
          </p:cNvPr>
          <p:cNvSpPr/>
          <p:nvPr/>
        </p:nvSpPr>
        <p:spPr>
          <a:xfrm>
            <a:off x="9787773" y="4756441"/>
            <a:ext cx="2020237"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Biotechnology Information</a:t>
            </a:r>
          </a:p>
        </p:txBody>
      </p:sp>
      <p:sp>
        <p:nvSpPr>
          <p:cNvPr id="113" name="Rectangle 112">
            <a:extLst>
              <a:ext uri="{FF2B5EF4-FFF2-40B4-BE49-F238E27FC236}">
                <a16:creationId xmlns:a16="http://schemas.microsoft.com/office/drawing/2014/main" id="{7A0C5027-1317-7F46-95D0-E28AD0299C6F}"/>
              </a:ext>
            </a:extLst>
          </p:cNvPr>
          <p:cNvSpPr/>
          <p:nvPr/>
        </p:nvSpPr>
        <p:spPr>
          <a:xfrm>
            <a:off x="5118138" y="1067301"/>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Office of the</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Director</a:t>
            </a:r>
          </a:p>
        </p:txBody>
      </p:sp>
      <p:sp>
        <p:nvSpPr>
          <p:cNvPr id="115" name="Rectangle 114">
            <a:extLst>
              <a:ext uri="{FF2B5EF4-FFF2-40B4-BE49-F238E27FC236}">
                <a16:creationId xmlns:a16="http://schemas.microsoft.com/office/drawing/2014/main" id="{551B91AE-D678-B44F-B460-F48F29D6E0AB}"/>
              </a:ext>
            </a:extLst>
          </p:cNvPr>
          <p:cNvSpPr/>
          <p:nvPr/>
        </p:nvSpPr>
        <p:spPr>
          <a:xfrm>
            <a:off x="7387304" y="4757397"/>
            <a:ext cx="2339486"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Lister Hill 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Biomedical Communications</a:t>
            </a:r>
          </a:p>
        </p:txBody>
      </p:sp>
      <p:pic>
        <p:nvPicPr>
          <p:cNvPr id="124" name="Picture 123" descr="NLM logo">
            <a:extLst>
              <a:ext uri="{FF2B5EF4-FFF2-40B4-BE49-F238E27FC236}">
                <a16:creationId xmlns:a16="http://schemas.microsoft.com/office/drawing/2014/main" id="{9538FFF5-ED14-7E45-9AFD-F63CFEF93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668" y="279177"/>
            <a:ext cx="4492698" cy="557561"/>
          </a:xfrm>
          <a:prstGeom prst="rect">
            <a:avLst/>
          </a:prstGeom>
        </p:spPr>
      </p:pic>
      <p:sp>
        <p:nvSpPr>
          <p:cNvPr id="125" name="Rectangle 124">
            <a:extLst>
              <a:ext uri="{FF2B5EF4-FFF2-40B4-BE49-F238E27FC236}">
                <a16:creationId xmlns:a16="http://schemas.microsoft.com/office/drawing/2014/main" id="{899A408D-B45C-8E4F-9AA0-350337BF730A}"/>
              </a:ext>
            </a:extLst>
          </p:cNvPr>
          <p:cNvSpPr/>
          <p:nvPr/>
        </p:nvSpPr>
        <p:spPr>
          <a:xfrm>
            <a:off x="5283593" y="1742963"/>
            <a:ext cx="2981907" cy="861774"/>
          </a:xfrm>
          <a:prstGeom prst="rect">
            <a:avLst/>
          </a:prstGeom>
        </p:spPr>
        <p:txBody>
          <a:bodyPr wrap="square">
            <a:spAutoFit/>
          </a:bodyPr>
          <a:lstStyle/>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Deputy Director for Research &amp; Education</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Chief Health Data Standards Officer</a:t>
            </a:r>
          </a:p>
          <a:p>
            <a:pPr marL="91440" lvl="0" indent="-91440">
              <a:buSzPct val="55000"/>
              <a:buFont typeface="Arial" panose="020B0604020202020204" pitchFamily="34" charset="0"/>
              <a:buChar char="•"/>
            </a:pPr>
            <a:r>
              <a:rPr lang="en-US" sz="1000" dirty="0">
                <a:solidFill>
                  <a:prstClr val="black">
                    <a:lumMod val="75000"/>
                    <a:lumOff val="25000"/>
                  </a:prstClr>
                </a:solidFill>
                <a:latin typeface="Arial" panose="020B0604020202020204" pitchFamily="34" charset="0"/>
                <a:cs typeface="Arial" panose="020B0604020202020204" pitchFamily="34" charset="0"/>
              </a:rPr>
              <a:t>Scientific Director</a:t>
            </a:r>
          </a:p>
        </p:txBody>
      </p:sp>
      <p:sp>
        <p:nvSpPr>
          <p:cNvPr id="126" name="Rectangle 125">
            <a:extLst>
              <a:ext uri="{FF2B5EF4-FFF2-40B4-BE49-F238E27FC236}">
                <a16:creationId xmlns:a16="http://schemas.microsoft.com/office/drawing/2014/main" id="{4E112455-4B3E-1447-BC63-423CC72FA0B6}"/>
              </a:ext>
            </a:extLst>
          </p:cNvPr>
          <p:cNvSpPr/>
          <p:nvPr/>
        </p:nvSpPr>
        <p:spPr>
          <a:xfrm>
            <a:off x="2740664" y="1061950"/>
            <a:ext cx="1547001" cy="100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latin typeface="Arial" panose="020B0604020202020204" pitchFamily="34" charset="0"/>
                <a:cs typeface="Arial" panose="020B0604020202020204" pitchFamily="34" charset="0"/>
              </a:rPr>
              <a:t>Board of</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Regents</a:t>
            </a:r>
          </a:p>
        </p:txBody>
      </p:sp>
      <p:grpSp>
        <p:nvGrpSpPr>
          <p:cNvPr id="4" name="Group 3" descr="NLM org chart. Boxes show SIS staff in multiple other areas of the library.">
            <a:extLst>
              <a:ext uri="{FF2B5EF4-FFF2-40B4-BE49-F238E27FC236}">
                <a16:creationId xmlns:a16="http://schemas.microsoft.com/office/drawing/2014/main" id="{852C3F86-1451-4BF8-9C08-5D90C28C177C}"/>
              </a:ext>
            </a:extLst>
          </p:cNvPr>
          <p:cNvGrpSpPr/>
          <p:nvPr/>
        </p:nvGrpSpPr>
        <p:grpSpPr>
          <a:xfrm>
            <a:off x="1007688" y="1175196"/>
            <a:ext cx="10700800" cy="3787739"/>
            <a:chOff x="1007688" y="1175196"/>
            <a:chExt cx="10700800" cy="3787739"/>
          </a:xfrm>
        </p:grpSpPr>
        <p:cxnSp>
          <p:nvCxnSpPr>
            <p:cNvPr id="94" name="Straight Connector 93">
              <a:extLst>
                <a:ext uri="{FF2B5EF4-FFF2-40B4-BE49-F238E27FC236}">
                  <a16:creationId xmlns:a16="http://schemas.microsoft.com/office/drawing/2014/main" id="{4082E194-FEF9-A949-8997-CC2AE156EB86}"/>
                </a:ext>
              </a:extLst>
            </p:cNvPr>
            <p:cNvCxnSpPr>
              <a:cxnSpLocks/>
            </p:cNvCxnSpPr>
            <p:nvPr/>
          </p:nvCxnSpPr>
          <p:spPr>
            <a:xfrm flipV="1">
              <a:off x="4664829" y="1231820"/>
              <a:ext cx="545571"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68CE9B42-B22B-834D-A610-43B16DEED635}"/>
                </a:ext>
              </a:extLst>
            </p:cNvPr>
            <p:cNvSpPr/>
            <p:nvPr/>
          </p:nvSpPr>
          <p:spPr>
            <a:xfrm>
              <a:off x="3570670" y="3112285"/>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E6EB78DA-8C0D-3440-81AA-4ED69373FF2E}"/>
                </a:ext>
              </a:extLst>
            </p:cNvPr>
            <p:cNvSpPr/>
            <p:nvPr/>
          </p:nvSpPr>
          <p:spPr>
            <a:xfrm>
              <a:off x="1007688" y="311194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F1A2D00-530F-E149-B373-3064DC6F5BB4}"/>
                </a:ext>
              </a:extLst>
            </p:cNvPr>
            <p:cNvSpPr/>
            <p:nvPr/>
          </p:nvSpPr>
          <p:spPr>
            <a:xfrm>
              <a:off x="6866462"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06" name="Rectangle 105">
              <a:extLst>
                <a:ext uri="{FF2B5EF4-FFF2-40B4-BE49-F238E27FC236}">
                  <a16:creationId xmlns:a16="http://schemas.microsoft.com/office/drawing/2014/main" id="{EB86CFDE-5E07-834C-90E2-9E571DCEF263}"/>
                </a:ext>
              </a:extLst>
            </p:cNvPr>
            <p:cNvSpPr/>
            <p:nvPr/>
          </p:nvSpPr>
          <p:spPr>
            <a:xfrm>
              <a:off x="9429551" y="311545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08" name="Rectangle 107">
              <a:extLst>
                <a:ext uri="{FF2B5EF4-FFF2-40B4-BE49-F238E27FC236}">
                  <a16:creationId xmlns:a16="http://schemas.microsoft.com/office/drawing/2014/main" id="{103A94F9-DA13-4848-ABF4-F966625FEFCC}"/>
                </a:ext>
              </a:extLst>
            </p:cNvPr>
            <p:cNvSpPr/>
            <p:nvPr/>
          </p:nvSpPr>
          <p:spPr>
            <a:xfrm>
              <a:off x="2744238" y="48388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10" name="Rectangle 109">
              <a:extLst>
                <a:ext uri="{FF2B5EF4-FFF2-40B4-BE49-F238E27FC236}">
                  <a16:creationId xmlns:a16="http://schemas.microsoft.com/office/drawing/2014/main" id="{FD9AC652-C0CA-2B45-998E-5198A4B8AE21}"/>
                </a:ext>
              </a:extLst>
            </p:cNvPr>
            <p:cNvSpPr/>
            <p:nvPr/>
          </p:nvSpPr>
          <p:spPr>
            <a:xfrm>
              <a:off x="5109334" y="484763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12" name="Rectangle 111">
              <a:extLst>
                <a:ext uri="{FF2B5EF4-FFF2-40B4-BE49-F238E27FC236}">
                  <a16:creationId xmlns:a16="http://schemas.microsoft.com/office/drawing/2014/main" id="{36250887-DF39-BA47-9010-40942883A484}"/>
                </a:ext>
              </a:extLst>
            </p:cNvPr>
            <p:cNvSpPr/>
            <p:nvPr/>
          </p:nvSpPr>
          <p:spPr>
            <a:xfrm>
              <a:off x="9879688" y="4848733"/>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14" name="Rectangle 113">
              <a:extLst>
                <a:ext uri="{FF2B5EF4-FFF2-40B4-BE49-F238E27FC236}">
                  <a16:creationId xmlns:a16="http://schemas.microsoft.com/office/drawing/2014/main" id="{D0938A31-844B-DD40-AD19-D59728F24E4A}"/>
                </a:ext>
              </a:extLst>
            </p:cNvPr>
            <p:cNvSpPr/>
            <p:nvPr/>
          </p:nvSpPr>
          <p:spPr>
            <a:xfrm>
              <a:off x="5210400" y="1180547"/>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D7A90BB7-1A4D-D741-933F-1473D8E22457}"/>
                </a:ext>
              </a:extLst>
            </p:cNvPr>
            <p:cNvSpPr/>
            <p:nvPr/>
          </p:nvSpPr>
          <p:spPr>
            <a:xfrm>
              <a:off x="7479219" y="4849689"/>
              <a:ext cx="1828800" cy="113246"/>
            </a:xfrm>
            <a:prstGeom prst="rect">
              <a:avLst/>
            </a:prstGeom>
            <a:solidFill>
              <a:srgbClr val="234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nvGrpSpPr>
            <p:cNvPr id="2" name="Group 1">
              <a:extLst>
                <a:ext uri="{FF2B5EF4-FFF2-40B4-BE49-F238E27FC236}">
                  <a16:creationId xmlns:a16="http://schemas.microsoft.com/office/drawing/2014/main" id="{3BA9AB22-A5DF-4412-820D-8EB66A042D7A}"/>
                </a:ext>
              </a:extLst>
            </p:cNvPr>
            <p:cNvGrpSpPr/>
            <p:nvPr/>
          </p:nvGrpSpPr>
          <p:grpSpPr>
            <a:xfrm>
              <a:off x="1849516" y="2591896"/>
              <a:ext cx="8899618" cy="2263254"/>
              <a:chOff x="1849516" y="2591896"/>
              <a:chExt cx="8899618" cy="2263254"/>
            </a:xfrm>
          </p:grpSpPr>
          <p:cxnSp>
            <p:nvCxnSpPr>
              <p:cNvPr id="95" name="Straight Connector 94">
                <a:extLst>
                  <a:ext uri="{FF2B5EF4-FFF2-40B4-BE49-F238E27FC236}">
                    <a16:creationId xmlns:a16="http://schemas.microsoft.com/office/drawing/2014/main" id="{682E5DB9-2228-E540-837C-BAD00E2ED3C8}"/>
                  </a:ext>
                </a:extLst>
              </p:cNvPr>
              <p:cNvCxnSpPr>
                <a:cxnSpLocks/>
              </p:cNvCxnSpPr>
              <p:nvPr/>
            </p:nvCxnSpPr>
            <p:spPr>
              <a:xfrm>
                <a:off x="1856551"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C119DA5-F2CB-A444-A92D-A2AA091FB12F}"/>
                  </a:ext>
                </a:extLst>
              </p:cNvPr>
              <p:cNvCxnSpPr>
                <a:cxnSpLocks/>
              </p:cNvCxnSpPr>
              <p:nvPr/>
            </p:nvCxnSpPr>
            <p:spPr>
              <a:xfrm>
                <a:off x="4448510" y="2895578"/>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76C9C26-2850-A441-88D2-FF2CF13AC7B4}"/>
                  </a:ext>
                </a:extLst>
              </p:cNvPr>
              <p:cNvCxnSpPr>
                <a:cxnSpLocks/>
              </p:cNvCxnSpPr>
              <p:nvPr/>
            </p:nvCxnSpPr>
            <p:spPr>
              <a:xfrm>
                <a:off x="7742282" y="2895577"/>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22264BD-331F-7A47-AEB4-24B9B797CB53}"/>
                  </a:ext>
                </a:extLst>
              </p:cNvPr>
              <p:cNvCxnSpPr>
                <a:cxnSpLocks/>
              </p:cNvCxnSpPr>
              <p:nvPr/>
            </p:nvCxnSpPr>
            <p:spPr>
              <a:xfrm>
                <a:off x="10218805" y="2882421"/>
                <a:ext cx="0" cy="2286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19B6E97-35B1-714C-889A-6FF282635832}"/>
                  </a:ext>
                </a:extLst>
              </p:cNvPr>
              <p:cNvCxnSpPr>
                <a:cxnSpLocks/>
              </p:cNvCxnSpPr>
              <p:nvPr/>
            </p:nvCxnSpPr>
            <p:spPr>
              <a:xfrm>
                <a:off x="6122856" y="2591896"/>
                <a:ext cx="0" cy="20722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7A577C-9839-3845-B194-C64A636D30D2}"/>
                  </a:ext>
                </a:extLst>
              </p:cNvPr>
              <p:cNvCxnSpPr>
                <a:cxnSpLocks/>
              </p:cNvCxnSpPr>
              <p:nvPr/>
            </p:nvCxnSpPr>
            <p:spPr>
              <a:xfrm>
                <a:off x="1849516" y="2885596"/>
                <a:ext cx="837586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FD44C77-8A8A-7448-81A7-ECCF40CBC2FF}"/>
                  </a:ext>
                </a:extLst>
              </p:cNvPr>
              <p:cNvCxnSpPr>
                <a:cxnSpLocks/>
              </p:cNvCxnSpPr>
              <p:nvPr/>
            </p:nvCxnSpPr>
            <p:spPr>
              <a:xfrm>
                <a:off x="3595326" y="4656391"/>
                <a:ext cx="715380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A19781E-5BB6-FC44-9533-9F55B0F9E3E8}"/>
                  </a:ext>
                </a:extLst>
              </p:cNvPr>
              <p:cNvCxnSpPr>
                <a:cxnSpLocks/>
              </p:cNvCxnSpPr>
              <p:nvPr/>
            </p:nvCxnSpPr>
            <p:spPr>
              <a:xfrm>
                <a:off x="3607385" y="4664098"/>
                <a:ext cx="0" cy="17790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1D676AD-0C84-1144-AECE-B38281E5024E}"/>
                  </a:ext>
                </a:extLst>
              </p:cNvPr>
              <p:cNvCxnSpPr>
                <a:cxnSpLocks/>
              </p:cNvCxnSpPr>
              <p:nvPr/>
            </p:nvCxnSpPr>
            <p:spPr>
              <a:xfrm>
                <a:off x="5969671" y="4664098"/>
                <a:ext cx="0" cy="1907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DCF7114-3399-7348-B4AC-BDA0A8C7DAFC}"/>
                  </a:ext>
                </a:extLst>
              </p:cNvPr>
              <p:cNvCxnSpPr>
                <a:cxnSpLocks/>
                <a:endCxn id="116" idx="0"/>
              </p:cNvCxnSpPr>
              <p:nvPr/>
            </p:nvCxnSpPr>
            <p:spPr>
              <a:xfrm>
                <a:off x="8393619" y="4657519"/>
                <a:ext cx="0" cy="19217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0117CE7-9597-3246-BD20-ACE77B3CC7AC}"/>
                  </a:ext>
                </a:extLst>
              </p:cNvPr>
              <p:cNvCxnSpPr>
                <a:cxnSpLocks/>
              </p:cNvCxnSpPr>
              <p:nvPr/>
            </p:nvCxnSpPr>
            <p:spPr>
              <a:xfrm>
                <a:off x="10740716" y="4657519"/>
                <a:ext cx="0" cy="1976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27" name="Rectangle 126">
              <a:extLst>
                <a:ext uri="{FF2B5EF4-FFF2-40B4-BE49-F238E27FC236}">
                  <a16:creationId xmlns:a16="http://schemas.microsoft.com/office/drawing/2014/main" id="{6AEA6A5E-CD04-BA48-B344-7E87AD021CDD}"/>
                </a:ext>
              </a:extLst>
            </p:cNvPr>
            <p:cNvSpPr/>
            <p:nvPr/>
          </p:nvSpPr>
          <p:spPr>
            <a:xfrm>
              <a:off x="2832926" y="1175196"/>
              <a:ext cx="1828800" cy="113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a:extLst>
                <a:ext uri="{FF2B5EF4-FFF2-40B4-BE49-F238E27FC236}">
                  <a16:creationId xmlns:a16="http://schemas.microsoft.com/office/drawing/2014/main" id="{AC7F43BB-7A92-3F47-8534-04B85D331BF3}"/>
                </a:ext>
              </a:extLst>
            </p:cNvPr>
            <p:cNvSpPr/>
            <p:nvPr/>
          </p:nvSpPr>
          <p:spPr>
            <a:xfrm>
              <a:off x="5284915" y="2386032"/>
              <a:ext cx="2597226" cy="206062"/>
            </a:xfrm>
            <a:custGeom>
              <a:avLst/>
              <a:gdLst>
                <a:gd name="connsiteX0" fmla="*/ 0 w 3155324"/>
                <a:gd name="connsiteY0" fmla="*/ 6440 h 206062"/>
                <a:gd name="connsiteX1" fmla="*/ 0 w 3155324"/>
                <a:gd name="connsiteY1" fmla="*/ 206062 h 206062"/>
                <a:gd name="connsiteX2" fmla="*/ 3155324 w 3155324"/>
                <a:gd name="connsiteY2" fmla="*/ 206062 h 206062"/>
                <a:gd name="connsiteX3" fmla="*/ 3155324 w 3155324"/>
                <a:gd name="connsiteY3" fmla="*/ 0 h 206062"/>
              </a:gdLst>
              <a:ahLst/>
              <a:cxnLst>
                <a:cxn ang="0">
                  <a:pos x="connsiteX0" y="connsiteY0"/>
                </a:cxn>
                <a:cxn ang="0">
                  <a:pos x="connsiteX1" y="connsiteY1"/>
                </a:cxn>
                <a:cxn ang="0">
                  <a:pos x="connsiteX2" y="connsiteY2"/>
                </a:cxn>
                <a:cxn ang="0">
                  <a:pos x="connsiteX3" y="connsiteY3"/>
                </a:cxn>
              </a:cxnLst>
              <a:rect l="l" t="t" r="r" b="b"/>
              <a:pathLst>
                <a:path w="3155324" h="206062">
                  <a:moveTo>
                    <a:pt x="0" y="6440"/>
                  </a:moveTo>
                  <a:lnTo>
                    <a:pt x="0" y="206062"/>
                  </a:lnTo>
                  <a:lnTo>
                    <a:pt x="3155324" y="206062"/>
                  </a:lnTo>
                  <a:lnTo>
                    <a:pt x="3155324"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1594DF8A-143F-E345-970F-D80F544D5518}"/>
              </a:ext>
            </a:extLst>
          </p:cNvPr>
          <p:cNvSpPr/>
          <p:nvPr/>
        </p:nvSpPr>
        <p:spPr>
          <a:xfrm>
            <a:off x="9787773" y="4756441"/>
            <a:ext cx="2020237" cy="11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dirty="0">
                <a:solidFill>
                  <a:schemeClr val="tx1">
                    <a:lumMod val="75000"/>
                    <a:lumOff val="25000"/>
                  </a:schemeClr>
                </a:solidFill>
                <a:latin typeface="Arial" panose="020B0604020202020204" pitchFamily="34" charset="0"/>
                <a:cs typeface="Arial" panose="020B0604020202020204" pitchFamily="34" charset="0"/>
              </a:rPr>
              <a:t>National Center for</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Biotechnology Information</a:t>
            </a:r>
          </a:p>
        </p:txBody>
      </p:sp>
      <p:sp>
        <p:nvSpPr>
          <p:cNvPr id="16" name="TextBox 15">
            <a:extLst>
              <a:ext uri="{FF2B5EF4-FFF2-40B4-BE49-F238E27FC236}">
                <a16:creationId xmlns:a16="http://schemas.microsoft.com/office/drawing/2014/main" id="{DFCB9D8E-1B27-C046-9F80-F1FC05F964CE}"/>
              </a:ext>
            </a:extLst>
          </p:cNvPr>
          <p:cNvSpPr txBox="1"/>
          <p:nvPr/>
        </p:nvSpPr>
        <p:spPr>
          <a:xfrm>
            <a:off x="9429551" y="3910000"/>
            <a:ext cx="1448657" cy="261610"/>
          </a:xfrm>
          <a:prstGeom prst="rect">
            <a:avLst/>
          </a:prstGeom>
          <a:solidFill>
            <a:srgbClr val="FFFF00">
              <a:alpha val="5100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APDB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AF590674-8EE1-2D4C-BFEC-1D0CF9B61DA0}"/>
              </a:ext>
            </a:extLst>
          </p:cNvPr>
          <p:cNvSpPr txBox="1"/>
          <p:nvPr/>
        </p:nvSpPr>
        <p:spPr>
          <a:xfrm>
            <a:off x="3574760" y="3910000"/>
            <a:ext cx="1448657" cy="261610"/>
          </a:xfrm>
          <a:prstGeom prst="rect">
            <a:avLst/>
          </a:prstGeom>
          <a:solidFill>
            <a:srgbClr val="FFFF00">
              <a:alpha val="5100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APDB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3AF238BB-B43A-B349-9B2B-42EB0D2FE098}"/>
              </a:ext>
            </a:extLst>
          </p:cNvPr>
          <p:cNvSpPr txBox="1"/>
          <p:nvPr/>
        </p:nvSpPr>
        <p:spPr>
          <a:xfrm>
            <a:off x="9428959" y="4188117"/>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4EC472F-724F-4A47-BFC6-9383AF910CBC}"/>
              </a:ext>
            </a:extLst>
          </p:cNvPr>
          <p:cNvSpPr txBox="1"/>
          <p:nvPr/>
        </p:nvSpPr>
        <p:spPr>
          <a:xfrm>
            <a:off x="3580746" y="4188117"/>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AF238BB-B43A-B349-9B2B-42EB0D2FE098}"/>
              </a:ext>
            </a:extLst>
          </p:cNvPr>
          <p:cNvSpPr txBox="1"/>
          <p:nvPr/>
        </p:nvSpPr>
        <p:spPr>
          <a:xfrm>
            <a:off x="2745945" y="5403673"/>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AF238BB-B43A-B349-9B2B-42EB0D2FE098}"/>
              </a:ext>
            </a:extLst>
          </p:cNvPr>
          <p:cNvSpPr txBox="1"/>
          <p:nvPr/>
        </p:nvSpPr>
        <p:spPr>
          <a:xfrm>
            <a:off x="7479219" y="5647951"/>
            <a:ext cx="1311757" cy="261610"/>
          </a:xfrm>
          <a:prstGeom prst="rect">
            <a:avLst/>
          </a:prstGeom>
          <a:solidFill>
            <a:srgbClr val="4BE46A">
              <a:alpha val="50980"/>
            </a:srgbClr>
          </a:solidFill>
          <a:ln w="6350">
            <a:solidFill>
              <a:schemeClr val="tx1">
                <a:lumMod val="75000"/>
                <a:lumOff val="25000"/>
                <a:alpha val="50000"/>
              </a:schemeClr>
            </a:solidFill>
          </a:ln>
        </p:spPr>
        <p:txBody>
          <a:bodyPr wrap="square" rtlCol="0">
            <a:spAutoFit/>
          </a:bodyPr>
          <a:lstStyle/>
          <a:p>
            <a:r>
              <a:rPr lang="en-US" sz="1100" b="1" i="1" dirty="0">
                <a:solidFill>
                  <a:schemeClr val="tx1">
                    <a:alpha val="65000"/>
                  </a:schemeClr>
                </a:solidFill>
                <a:latin typeface="Arial" panose="020B0604020202020204" pitchFamily="34" charset="0"/>
                <a:cs typeface="Arial" panose="020B0604020202020204" pitchFamily="34" charset="0"/>
              </a:rPr>
              <a:t>+ </a:t>
            </a:r>
            <a:r>
              <a:rPr lang="en-US" sz="1100" b="1" dirty="0">
                <a:solidFill>
                  <a:schemeClr val="tx1">
                    <a:alpha val="65000"/>
                  </a:schemeClr>
                </a:solidFill>
                <a:latin typeface="Arial" panose="020B0604020202020204" pitchFamily="34" charset="0"/>
                <a:cs typeface="Arial" panose="020B0604020202020204" pitchFamily="34" charset="0"/>
              </a:rPr>
              <a:t>SIS Staff</a:t>
            </a:r>
            <a:endParaRPr lang="en-US" sz="1400" b="1" dirty="0">
              <a:solidFill>
                <a:schemeClr val="tx1">
                  <a:alpha val="65000"/>
                </a:schemeClr>
              </a:solidFill>
              <a:latin typeface="Arial" panose="020B0604020202020204" pitchFamily="34" charset="0"/>
              <a:cs typeface="Arial" panose="020B0604020202020204" pitchFamily="34" charset="0"/>
            </a:endParaRPr>
          </a:p>
        </p:txBody>
      </p:sp>
      <p:sp>
        <p:nvSpPr>
          <p:cNvPr id="3" name="Title 2" hidden="1">
            <a:extLst>
              <a:ext uri="{FF2B5EF4-FFF2-40B4-BE49-F238E27FC236}">
                <a16:creationId xmlns:a16="http://schemas.microsoft.com/office/drawing/2014/main" id="{8EAAE3BD-8AA2-4FF4-BAC0-9084239805F6}"/>
              </a:ext>
            </a:extLst>
          </p:cNvPr>
          <p:cNvSpPr>
            <a:spLocks noGrp="1"/>
          </p:cNvSpPr>
          <p:nvPr>
            <p:ph type="title"/>
          </p:nvPr>
        </p:nvSpPr>
        <p:spPr/>
        <p:txBody>
          <a:bodyPr/>
          <a:lstStyle/>
          <a:p>
            <a:r>
              <a:rPr lang="en-US" dirty="0"/>
              <a:t>NLM organization chart 5</a:t>
            </a:r>
          </a:p>
        </p:txBody>
      </p:sp>
    </p:spTree>
    <p:extLst>
      <p:ext uri="{BB962C8B-B14F-4D97-AF65-F5344CB8AC3E}">
        <p14:creationId xmlns:p14="http://schemas.microsoft.com/office/powerpoint/2010/main" val="32810101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8B1D583-C461-4DB9-BF6F-A9B22ABFC80A}"/>
              </a:ext>
            </a:extLst>
          </p:cNvPr>
          <p:cNvSpPr txBox="1">
            <a:spLocks/>
          </p:cNvSpPr>
          <p:nvPr/>
        </p:nvSpPr>
        <p:spPr>
          <a:xfrm>
            <a:off x="2264846" y="4757965"/>
            <a:ext cx="1634684" cy="874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Dr. Clem McDonald</a:t>
            </a:r>
          </a:p>
          <a:p>
            <a:pPr marL="0" indent="0">
              <a:buNone/>
            </a:pPr>
            <a:r>
              <a:rPr lang="en-US" sz="1400" dirty="0"/>
              <a:t>Chief Health Data Standards Officer</a:t>
            </a:r>
          </a:p>
        </p:txBody>
      </p:sp>
      <p:sp>
        <p:nvSpPr>
          <p:cNvPr id="5" name="Content Placeholder 2">
            <a:extLst>
              <a:ext uri="{FF2B5EF4-FFF2-40B4-BE49-F238E27FC236}">
                <a16:creationId xmlns:a16="http://schemas.microsoft.com/office/drawing/2014/main" id="{E8B1D583-C461-4DB9-BF6F-A9B22ABFC80A}"/>
              </a:ext>
            </a:extLst>
          </p:cNvPr>
          <p:cNvSpPr txBox="1">
            <a:spLocks/>
          </p:cNvSpPr>
          <p:nvPr/>
        </p:nvSpPr>
        <p:spPr>
          <a:xfrm>
            <a:off x="9787668" y="4757965"/>
            <a:ext cx="2026881" cy="874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Amanda J Wilson</a:t>
            </a:r>
          </a:p>
          <a:p>
            <a:pPr marL="0" indent="0">
              <a:buNone/>
            </a:pPr>
            <a:r>
              <a:rPr lang="en-US" sz="1400" dirty="0"/>
              <a:t>Head, Office of Engagement and Training</a:t>
            </a:r>
          </a:p>
        </p:txBody>
      </p:sp>
      <p:pic>
        <p:nvPicPr>
          <p:cNvPr id="11" name="Picture 10" descr="Photo of Dr. Huerta"/>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8623" y="1838484"/>
            <a:ext cx="1188720" cy="1560414"/>
          </a:xfrm>
          <a:prstGeom prst="rect">
            <a:avLst/>
          </a:prstGeom>
        </p:spPr>
      </p:pic>
      <p:sp>
        <p:nvSpPr>
          <p:cNvPr id="12" name="Content Placeholder 2">
            <a:extLst>
              <a:ext uri="{FF2B5EF4-FFF2-40B4-BE49-F238E27FC236}">
                <a16:creationId xmlns:a16="http://schemas.microsoft.com/office/drawing/2014/main" id="{E8B1D583-C461-4DB9-BF6F-A9B22ABFC80A}"/>
              </a:ext>
            </a:extLst>
          </p:cNvPr>
          <p:cNvSpPr txBox="1">
            <a:spLocks/>
          </p:cNvSpPr>
          <p:nvPr/>
        </p:nvSpPr>
        <p:spPr>
          <a:xfrm>
            <a:off x="5938746" y="2496505"/>
            <a:ext cx="1816546" cy="874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Dr. Michael Huerta</a:t>
            </a:r>
          </a:p>
          <a:p>
            <a:pPr marL="0" indent="0">
              <a:buNone/>
            </a:pPr>
            <a:r>
              <a:rPr lang="en-US" sz="1400" dirty="0"/>
              <a:t>Director, Office of Strategic Initiatives</a:t>
            </a:r>
          </a:p>
        </p:txBody>
      </p:sp>
      <p:sp>
        <p:nvSpPr>
          <p:cNvPr id="14" name="Content Placeholder 2">
            <a:extLst>
              <a:ext uri="{FF2B5EF4-FFF2-40B4-BE49-F238E27FC236}">
                <a16:creationId xmlns:a16="http://schemas.microsoft.com/office/drawing/2014/main" id="{E8B1D583-C461-4DB9-BF6F-A9B22ABFC80A}"/>
              </a:ext>
            </a:extLst>
          </p:cNvPr>
          <p:cNvSpPr txBox="1">
            <a:spLocks/>
          </p:cNvSpPr>
          <p:nvPr/>
        </p:nvSpPr>
        <p:spPr>
          <a:xfrm>
            <a:off x="2142212" y="2462813"/>
            <a:ext cx="1932077" cy="1015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Jody Nurik</a:t>
            </a:r>
          </a:p>
          <a:p>
            <a:pPr marL="0" indent="0">
              <a:buNone/>
            </a:pPr>
            <a:r>
              <a:rPr lang="en-US" sz="1400" dirty="0"/>
              <a:t>Director, Office of Communications and Public Liaison</a:t>
            </a:r>
          </a:p>
        </p:txBody>
      </p:sp>
      <p:pic>
        <p:nvPicPr>
          <p:cNvPr id="16" name="Picture 15" descr="Photo of Dr. McDona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500" y="4134158"/>
            <a:ext cx="1226187" cy="1532733"/>
          </a:xfrm>
          <a:prstGeom prst="rect">
            <a:avLst/>
          </a:prstGeom>
        </p:spPr>
      </p:pic>
      <p:pic>
        <p:nvPicPr>
          <p:cNvPr id="17" name="Picture 16" descr="Photo of Ms. Wils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4747" y="4134158"/>
            <a:ext cx="1188720" cy="1553513"/>
          </a:xfrm>
          <a:prstGeom prst="rect">
            <a:avLst/>
          </a:prstGeom>
        </p:spPr>
      </p:pic>
      <p:pic>
        <p:nvPicPr>
          <p:cNvPr id="22" name="Picture 21" descr="Photo of Ms. Nurik"/>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9123" y="1838484"/>
            <a:ext cx="1226187" cy="1532734"/>
          </a:xfrm>
          <a:prstGeom prst="rect">
            <a:avLst/>
          </a:prstGeom>
        </p:spPr>
      </p:pic>
      <p:pic>
        <p:nvPicPr>
          <p:cNvPr id="3" name="Picture 2" descr="Photo of Dr. Bodenreide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17357" y="4134158"/>
            <a:ext cx="1188720" cy="1524213"/>
          </a:xfrm>
          <a:prstGeom prst="rect">
            <a:avLst/>
          </a:prstGeom>
        </p:spPr>
      </p:pic>
      <p:sp>
        <p:nvSpPr>
          <p:cNvPr id="13" name="Content Placeholder 2">
            <a:extLst>
              <a:ext uri="{FF2B5EF4-FFF2-40B4-BE49-F238E27FC236}">
                <a16:creationId xmlns:a16="http://schemas.microsoft.com/office/drawing/2014/main" id="{E8B1D583-C461-4DB9-BF6F-A9B22ABFC80A}"/>
              </a:ext>
            </a:extLst>
          </p:cNvPr>
          <p:cNvSpPr txBox="1">
            <a:spLocks/>
          </p:cNvSpPr>
          <p:nvPr/>
        </p:nvSpPr>
        <p:spPr>
          <a:xfrm>
            <a:off x="5938746" y="4757965"/>
            <a:ext cx="2115744" cy="10156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Dr. Olivier </a:t>
            </a:r>
            <a:r>
              <a:rPr lang="en-US" sz="1400" b="1" dirty="0" err="1"/>
              <a:t>Bodenreider</a:t>
            </a:r>
            <a:endParaRPr lang="en-US" sz="1400" b="1" dirty="0"/>
          </a:p>
          <a:p>
            <a:pPr marL="0" indent="0">
              <a:buNone/>
            </a:pPr>
            <a:r>
              <a:rPr lang="en-US" sz="1400" dirty="0"/>
              <a:t>Acting Director, Lister Hill National Center for Biomedical Communications</a:t>
            </a:r>
          </a:p>
        </p:txBody>
      </p:sp>
      <p:pic>
        <p:nvPicPr>
          <p:cNvPr id="2" name="Picture 1" descr="Photo of Dr. Paltoo"/>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49519" y="1838484"/>
            <a:ext cx="1166792" cy="1560414"/>
          </a:xfrm>
          <a:prstGeom prst="rect">
            <a:avLst/>
          </a:prstGeom>
        </p:spPr>
      </p:pic>
      <p:sp>
        <p:nvSpPr>
          <p:cNvPr id="15" name="Content Placeholder 2">
            <a:extLst>
              <a:ext uri="{FF2B5EF4-FFF2-40B4-BE49-F238E27FC236}">
                <a16:creationId xmlns:a16="http://schemas.microsoft.com/office/drawing/2014/main" id="{E8B1D583-C461-4DB9-BF6F-A9B22ABFC80A}"/>
              </a:ext>
            </a:extLst>
          </p:cNvPr>
          <p:cNvSpPr txBox="1">
            <a:spLocks/>
          </p:cNvSpPr>
          <p:nvPr/>
        </p:nvSpPr>
        <p:spPr>
          <a:xfrm>
            <a:off x="9787668" y="2501767"/>
            <a:ext cx="1870496" cy="874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Dr. Dina </a:t>
            </a:r>
            <a:r>
              <a:rPr lang="en-US" sz="1400" b="1" dirty="0" err="1"/>
              <a:t>Paltoo</a:t>
            </a:r>
            <a:endParaRPr lang="en-US" sz="1400" b="1" dirty="0"/>
          </a:p>
          <a:p>
            <a:pPr marL="0" indent="0">
              <a:buNone/>
            </a:pPr>
            <a:r>
              <a:rPr lang="en-US" sz="1400" dirty="0"/>
              <a:t>Assistant Director, Policy Development</a:t>
            </a:r>
          </a:p>
        </p:txBody>
      </p:sp>
      <p:sp>
        <p:nvSpPr>
          <p:cNvPr id="18" name="Rectangle 17">
            <a:extLst>
              <a:ext uri="{FF2B5EF4-FFF2-40B4-BE49-F238E27FC236}">
                <a16:creationId xmlns:a16="http://schemas.microsoft.com/office/drawing/2014/main" id="{3ED4E17F-6BAA-4D42-B639-A050448891FB}"/>
              </a:ext>
            </a:extLst>
          </p:cNvPr>
          <p:cNvSpPr/>
          <p:nvPr/>
        </p:nvSpPr>
        <p:spPr>
          <a:xfrm>
            <a:off x="2903651" y="424015"/>
            <a:ext cx="6384697" cy="1015663"/>
          </a:xfrm>
          <a:prstGeom prst="rect">
            <a:avLst/>
          </a:prstGeom>
        </p:spPr>
        <p:txBody>
          <a:bodyPr wrap="none">
            <a:spAutoFit/>
          </a:bodyPr>
          <a:lstStyle/>
          <a:p>
            <a:r>
              <a:rPr lang="en-US" sz="6000" b="1" dirty="0">
                <a:cs typeface="Arial" panose="020B0604020202020204" pitchFamily="34" charset="0"/>
              </a:rPr>
              <a:t>New Appointments</a:t>
            </a:r>
          </a:p>
        </p:txBody>
      </p:sp>
      <p:sp>
        <p:nvSpPr>
          <p:cNvPr id="6" name="Title 5" hidden="1">
            <a:extLst>
              <a:ext uri="{FF2B5EF4-FFF2-40B4-BE49-F238E27FC236}">
                <a16:creationId xmlns:a16="http://schemas.microsoft.com/office/drawing/2014/main" id="{108CDA5D-D678-4446-959B-59A10936400A}"/>
              </a:ext>
            </a:extLst>
          </p:cNvPr>
          <p:cNvSpPr>
            <a:spLocks noGrp="1"/>
          </p:cNvSpPr>
          <p:nvPr>
            <p:ph type="title"/>
          </p:nvPr>
        </p:nvSpPr>
        <p:spPr>
          <a:xfrm>
            <a:off x="838199" y="1305310"/>
            <a:ext cx="10515600" cy="1325563"/>
          </a:xfrm>
        </p:spPr>
        <p:txBody>
          <a:bodyPr/>
          <a:lstStyle/>
          <a:p>
            <a:r>
              <a:rPr lang="en-US" dirty="0"/>
              <a:t>New Appointments</a:t>
            </a:r>
          </a:p>
        </p:txBody>
      </p:sp>
    </p:spTree>
    <p:extLst>
      <p:ext uri="{BB962C8B-B14F-4D97-AF65-F5344CB8AC3E}">
        <p14:creationId xmlns:p14="http://schemas.microsoft.com/office/powerpoint/2010/main" val="3772740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3" y="1709738"/>
            <a:ext cx="11443446" cy="2852737"/>
          </a:xfrm>
        </p:spPr>
        <p:txBody>
          <a:bodyPr>
            <a:noAutofit/>
          </a:bodyPr>
          <a:lstStyle/>
          <a:p>
            <a:r>
              <a:rPr lang="en-US" sz="4400" b="1" dirty="0"/>
              <a:t>Janice Kelly</a:t>
            </a:r>
            <a:br>
              <a:rPr lang="en-US" sz="4400" b="1" dirty="0"/>
            </a:br>
            <a:r>
              <a:rPr lang="en-US" sz="4400" b="1" dirty="0"/>
              <a:t>Acting Deputy Director</a:t>
            </a:r>
            <a:br>
              <a:rPr lang="en-US" sz="4400" b="1" dirty="0"/>
            </a:br>
            <a:r>
              <a:rPr lang="en-US" sz="4400" b="1" dirty="0"/>
              <a:t>Specialized Information Services</a:t>
            </a:r>
          </a:p>
        </p:txBody>
      </p:sp>
    </p:spTree>
    <p:extLst>
      <p:ext uri="{BB962C8B-B14F-4D97-AF65-F5344CB8AC3E}">
        <p14:creationId xmlns:p14="http://schemas.microsoft.com/office/powerpoint/2010/main" val="2008328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Diagram showing communication network of first responders, HAZMAT specialists, and others, including NLM.">
            <a:extLst>
              <a:ext uri="{FF2B5EF4-FFF2-40B4-BE49-F238E27FC236}">
                <a16:creationId xmlns:a16="http://schemas.microsoft.com/office/drawing/2014/main" id="{9764D914-A294-4658-8650-BA13DBC1AC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1985" y="2131943"/>
            <a:ext cx="1314227" cy="740664"/>
          </a:xfrm>
          <a:prstGeom prst="rect">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32" name="Picture 31" descr="Formal portrait in the NLM History of Medicine reading room, related to the Office of Outreach &amp; Special Populations">
            <a:extLst>
              <a:ext uri="{FF2B5EF4-FFF2-40B4-BE49-F238E27FC236}">
                <a16:creationId xmlns:a16="http://schemas.microsoft.com/office/drawing/2014/main" id="{B82450D5-588F-4F05-BD07-DBC1720A00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1363" y="4355751"/>
            <a:ext cx="1305135" cy="740664"/>
          </a:xfrm>
          <a:prstGeom prst="rect">
            <a:avLst/>
          </a:prstGeom>
          <a:blipFill>
            <a:blip r:embed="rId6"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grpSp>
        <p:nvGrpSpPr>
          <p:cNvPr id="116" name="Group 115" descr="Timeline of Specialized Information Services">
            <a:extLst>
              <a:ext uri="{FF2B5EF4-FFF2-40B4-BE49-F238E27FC236}">
                <a16:creationId xmlns:a16="http://schemas.microsoft.com/office/drawing/2014/main" id="{B46F59A2-4C83-4DB7-A6CB-49314B7CB4B1}"/>
              </a:ext>
            </a:extLst>
          </p:cNvPr>
          <p:cNvGrpSpPr/>
          <p:nvPr/>
        </p:nvGrpSpPr>
        <p:grpSpPr>
          <a:xfrm>
            <a:off x="1652969" y="1246633"/>
            <a:ext cx="10742771" cy="4890642"/>
            <a:chOff x="814769" y="1295401"/>
            <a:chExt cx="10742771" cy="4890642"/>
          </a:xfrm>
        </p:grpSpPr>
        <p:grpSp>
          <p:nvGrpSpPr>
            <p:cNvPr id="12" name="Group 11"/>
            <p:cNvGrpSpPr/>
            <p:nvPr/>
          </p:nvGrpSpPr>
          <p:grpSpPr>
            <a:xfrm>
              <a:off x="814769" y="1295401"/>
              <a:ext cx="10742771" cy="4800600"/>
              <a:chOff x="609440" y="1600200"/>
              <a:chExt cx="10742771" cy="4800600"/>
            </a:xfrm>
          </p:grpSpPr>
          <p:grpSp>
            <p:nvGrpSpPr>
              <p:cNvPr id="99" name="Group 98"/>
              <p:cNvGrpSpPr/>
              <p:nvPr/>
            </p:nvGrpSpPr>
            <p:grpSpPr>
              <a:xfrm>
                <a:off x="609440" y="1600200"/>
                <a:ext cx="10742771" cy="338554"/>
                <a:chOff x="609440" y="2237259"/>
                <a:chExt cx="10742771" cy="338554"/>
              </a:xfrm>
            </p:grpSpPr>
            <p:sp>
              <p:nvSpPr>
                <p:cNvPr id="90" name="TextBox 89"/>
                <p:cNvSpPr txBox="1"/>
                <p:nvPr/>
              </p:nvSpPr>
              <p:spPr>
                <a:xfrm>
                  <a:off x="609440" y="2237259"/>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1970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1" name="TextBox 90"/>
                <p:cNvSpPr txBox="1"/>
                <p:nvPr/>
              </p:nvSpPr>
              <p:spPr>
                <a:xfrm>
                  <a:off x="2402041" y="2237259"/>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1980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2" name="TextBox 91"/>
                <p:cNvSpPr txBox="1"/>
                <p:nvPr/>
              </p:nvSpPr>
              <p:spPr>
                <a:xfrm>
                  <a:off x="4221580" y="2237259"/>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1990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3" name="TextBox 92"/>
                <p:cNvSpPr txBox="1"/>
                <p:nvPr/>
              </p:nvSpPr>
              <p:spPr>
                <a:xfrm>
                  <a:off x="5996010" y="2237259"/>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2000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4" name="TextBox 93"/>
                <p:cNvSpPr txBox="1"/>
                <p:nvPr/>
              </p:nvSpPr>
              <p:spPr>
                <a:xfrm>
                  <a:off x="7783116" y="2237259"/>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2010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5" name="TextBox 94"/>
                <p:cNvSpPr txBox="1"/>
                <p:nvPr/>
              </p:nvSpPr>
              <p:spPr>
                <a:xfrm>
                  <a:off x="9583985" y="2237259"/>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2020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1" name="Group 10"/>
              <p:cNvGrpSpPr/>
              <p:nvPr/>
            </p:nvGrpSpPr>
            <p:grpSpPr>
              <a:xfrm>
                <a:off x="940731" y="2007420"/>
                <a:ext cx="9506341" cy="211609"/>
                <a:chOff x="940731" y="1550220"/>
                <a:chExt cx="9506341" cy="211609"/>
              </a:xfrm>
            </p:grpSpPr>
            <p:grpSp>
              <p:nvGrpSpPr>
                <p:cNvPr id="5" name="Group 4"/>
                <p:cNvGrpSpPr/>
                <p:nvPr/>
              </p:nvGrpSpPr>
              <p:grpSpPr>
                <a:xfrm flipV="1">
                  <a:off x="940731" y="1550220"/>
                  <a:ext cx="2190596" cy="211609"/>
                  <a:chOff x="682461" y="5943600"/>
                  <a:chExt cx="2363951" cy="457200"/>
                </a:xfrm>
              </p:grpSpPr>
              <p:cxnSp>
                <p:nvCxnSpPr>
                  <p:cNvPr id="79" name="Straight Connector 78"/>
                  <p:cNvCxnSpPr/>
                  <p:nvPr/>
                </p:nvCxnSpPr>
                <p:spPr>
                  <a:xfrm>
                    <a:off x="1293812" y="5943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682461" y="6172200"/>
                    <a:ext cx="2363951" cy="228600"/>
                    <a:chOff x="682461" y="5791200"/>
                    <a:chExt cx="2363951" cy="609600"/>
                  </a:xfrm>
                </p:grpSpPr>
                <p:cxnSp>
                  <p:nvCxnSpPr>
                    <p:cNvPr id="81" name="Straight Connector 80"/>
                    <p:cNvCxnSpPr/>
                    <p:nvPr/>
                  </p:nvCxnSpPr>
                  <p:spPr>
                    <a:xfrm>
                      <a:off x="68246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7719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07192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44143"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238875"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462210"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656943"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851676"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046412"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flipV="1">
                  <a:off x="3272550" y="1550220"/>
                  <a:ext cx="1624069" cy="211609"/>
                  <a:chOff x="1293812" y="5943600"/>
                  <a:chExt cx="1752600" cy="457200"/>
                </a:xfrm>
              </p:grpSpPr>
              <p:cxnSp>
                <p:nvCxnSpPr>
                  <p:cNvPr id="68" name="Straight Connector 67"/>
                  <p:cNvCxnSpPr/>
                  <p:nvPr/>
                </p:nvCxnSpPr>
                <p:spPr>
                  <a:xfrm>
                    <a:off x="1293812" y="5943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1488545" y="6172200"/>
                    <a:ext cx="1557867" cy="228600"/>
                    <a:chOff x="1488545" y="5791200"/>
                    <a:chExt cx="1557867" cy="609600"/>
                  </a:xfrm>
                </p:grpSpPr>
                <p:cxnSp>
                  <p:nvCxnSpPr>
                    <p:cNvPr id="70" name="Straight Connector 69"/>
                    <p:cNvCxnSpPr/>
                    <p:nvPr/>
                  </p:nvCxnSpPr>
                  <p:spPr>
                    <a:xfrm>
                      <a:off x="1488545"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83278"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87801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72744"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267477"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462210"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56943"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51676"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046412"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flipV="1">
                  <a:off x="5108454" y="1550220"/>
                  <a:ext cx="1624069" cy="211609"/>
                  <a:chOff x="1293812" y="5943600"/>
                  <a:chExt cx="1752600" cy="457200"/>
                </a:xfrm>
              </p:grpSpPr>
              <p:cxnSp>
                <p:nvCxnSpPr>
                  <p:cNvPr id="57" name="Straight Connector 56"/>
                  <p:cNvCxnSpPr/>
                  <p:nvPr/>
                </p:nvCxnSpPr>
                <p:spPr>
                  <a:xfrm>
                    <a:off x="1293812" y="5943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488545" y="6172200"/>
                    <a:ext cx="1557867" cy="228600"/>
                    <a:chOff x="1488545" y="5791200"/>
                    <a:chExt cx="1557867" cy="609600"/>
                  </a:xfrm>
                </p:grpSpPr>
                <p:cxnSp>
                  <p:nvCxnSpPr>
                    <p:cNvPr id="59" name="Straight Connector 58"/>
                    <p:cNvCxnSpPr/>
                    <p:nvPr/>
                  </p:nvCxnSpPr>
                  <p:spPr>
                    <a:xfrm>
                      <a:off x="1488545"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83278"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87801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072744"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267477"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462210"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656943"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851676"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046412"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 name="Group 7"/>
                <p:cNvGrpSpPr/>
                <p:nvPr/>
              </p:nvGrpSpPr>
              <p:grpSpPr>
                <a:xfrm flipV="1">
                  <a:off x="6873748" y="1550220"/>
                  <a:ext cx="1624069" cy="211609"/>
                  <a:chOff x="1293812" y="5943600"/>
                  <a:chExt cx="1752600" cy="457200"/>
                </a:xfrm>
              </p:grpSpPr>
              <p:cxnSp>
                <p:nvCxnSpPr>
                  <p:cNvPr id="46" name="Straight Connector 45"/>
                  <p:cNvCxnSpPr/>
                  <p:nvPr/>
                </p:nvCxnSpPr>
                <p:spPr>
                  <a:xfrm>
                    <a:off x="1293812" y="5943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1488545" y="6172200"/>
                    <a:ext cx="1557867" cy="228600"/>
                    <a:chOff x="1488545" y="5791200"/>
                    <a:chExt cx="1557867" cy="609600"/>
                  </a:xfrm>
                </p:grpSpPr>
                <p:cxnSp>
                  <p:nvCxnSpPr>
                    <p:cNvPr id="48" name="Straight Connector 47"/>
                    <p:cNvCxnSpPr/>
                    <p:nvPr/>
                  </p:nvCxnSpPr>
                  <p:spPr>
                    <a:xfrm>
                      <a:off x="1488545"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683278"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87801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072744"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67477"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62210"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56943"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851676"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46412"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a:xfrm flipV="1">
                  <a:off x="8681779" y="1550220"/>
                  <a:ext cx="1624069" cy="211609"/>
                  <a:chOff x="1293812" y="5943600"/>
                  <a:chExt cx="1752600" cy="457200"/>
                </a:xfrm>
              </p:grpSpPr>
              <p:cxnSp>
                <p:nvCxnSpPr>
                  <p:cNvPr id="35" name="Straight Connector 34"/>
                  <p:cNvCxnSpPr/>
                  <p:nvPr/>
                </p:nvCxnSpPr>
                <p:spPr>
                  <a:xfrm>
                    <a:off x="1293812" y="5943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488545" y="6172200"/>
                    <a:ext cx="1557867" cy="228600"/>
                    <a:chOff x="1488545" y="5791200"/>
                    <a:chExt cx="1557867" cy="609600"/>
                  </a:xfrm>
                </p:grpSpPr>
                <p:cxnSp>
                  <p:nvCxnSpPr>
                    <p:cNvPr id="37" name="Straight Connector 36"/>
                    <p:cNvCxnSpPr/>
                    <p:nvPr/>
                  </p:nvCxnSpPr>
                  <p:spPr>
                    <a:xfrm>
                      <a:off x="1488545"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83278"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78011"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72744"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267477"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62210"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656943"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851676"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46412" y="5791200"/>
                      <a:ext cx="0" cy="609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4" name="Straight Connector 23"/>
                <p:cNvCxnSpPr/>
                <p:nvPr/>
              </p:nvCxnSpPr>
              <p:spPr>
                <a:xfrm flipV="1">
                  <a:off x="10447072" y="1550220"/>
                  <a:ext cx="0" cy="2116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507257" y="2464620"/>
                <a:ext cx="8939815" cy="3936180"/>
                <a:chOff x="1507257" y="2007420"/>
                <a:chExt cx="8939815" cy="3838871"/>
              </a:xfrm>
            </p:grpSpPr>
            <p:cxnSp>
              <p:nvCxnSpPr>
                <p:cNvPr id="96" name="Straight Connector 95"/>
                <p:cNvCxnSpPr/>
                <p:nvPr/>
              </p:nvCxnSpPr>
              <p:spPr>
                <a:xfrm flipV="1">
                  <a:off x="1507257" y="2007420"/>
                  <a:ext cx="0" cy="38388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3272550" y="2007420"/>
                  <a:ext cx="0" cy="38388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127043" y="2007420"/>
                  <a:ext cx="0" cy="38388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873748" y="2007420"/>
                  <a:ext cx="0" cy="38388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8695677" y="2007420"/>
                  <a:ext cx="0" cy="38388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0447072" y="2007420"/>
                  <a:ext cx="0" cy="38388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03" name="TextBox 102"/>
            <p:cNvSpPr txBox="1"/>
            <p:nvPr/>
          </p:nvSpPr>
          <p:spPr>
            <a:xfrm>
              <a:off x="1900641" y="3265215"/>
              <a:ext cx="1396051" cy="830997"/>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Toxicology databases, e.g. TOXLINE and TDB started</a:t>
              </a:r>
              <a:endParaRPr lang="en-US" sz="1200" dirty="0">
                <a:latin typeface="Arial" panose="020B0604020202020204" pitchFamily="34" charset="0"/>
                <a:cs typeface="Arial" panose="020B0604020202020204" pitchFamily="34" charset="0"/>
              </a:endParaRPr>
            </a:p>
          </p:txBody>
        </p:sp>
        <p:sp>
          <p:nvSpPr>
            <p:cNvPr id="104" name="TextBox 103"/>
            <p:cNvSpPr txBox="1"/>
            <p:nvPr/>
          </p:nvSpPr>
          <p:spPr>
            <a:xfrm>
              <a:off x="1900642" y="2952971"/>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1972 -1978</a:t>
              </a:r>
            </a:p>
          </p:txBody>
        </p:sp>
        <p:sp>
          <p:nvSpPr>
            <p:cNvPr id="128" name="TextBox 127"/>
            <p:cNvSpPr txBox="1"/>
            <p:nvPr/>
          </p:nvSpPr>
          <p:spPr>
            <a:xfrm>
              <a:off x="3705897" y="3285465"/>
              <a:ext cx="1396051" cy="830997"/>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TOXNET: an online toxicology information resources</a:t>
              </a:r>
              <a:endParaRPr lang="en-US" sz="1200" dirty="0">
                <a:latin typeface="Arial" panose="020B0604020202020204" pitchFamily="34" charset="0"/>
                <a:cs typeface="Arial" panose="020B0604020202020204" pitchFamily="34" charset="0"/>
              </a:endParaRPr>
            </a:p>
          </p:txBody>
        </p:sp>
        <p:sp>
          <p:nvSpPr>
            <p:cNvPr id="129" name="TextBox 128"/>
            <p:cNvSpPr txBox="1"/>
            <p:nvPr/>
          </p:nvSpPr>
          <p:spPr>
            <a:xfrm>
              <a:off x="3705898" y="2953512"/>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1985</a:t>
              </a:r>
            </a:p>
          </p:txBody>
        </p:sp>
        <p:sp>
          <p:nvSpPr>
            <p:cNvPr id="132" name="TextBox 131"/>
            <p:cNvSpPr txBox="1"/>
            <p:nvPr/>
          </p:nvSpPr>
          <p:spPr>
            <a:xfrm>
              <a:off x="5494235" y="3282696"/>
              <a:ext cx="1396051" cy="461665"/>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TOXNET: free Web resource</a:t>
              </a:r>
              <a:endParaRPr lang="en-US" sz="1200" dirty="0">
                <a:latin typeface="Arial" panose="020B0604020202020204" pitchFamily="34" charset="0"/>
                <a:cs typeface="Arial" panose="020B0604020202020204" pitchFamily="34" charset="0"/>
              </a:endParaRPr>
            </a:p>
          </p:txBody>
        </p:sp>
        <p:sp>
          <p:nvSpPr>
            <p:cNvPr id="133" name="TextBox 132"/>
            <p:cNvSpPr txBox="1"/>
            <p:nvPr/>
          </p:nvSpPr>
          <p:spPr>
            <a:xfrm>
              <a:off x="5494236" y="2953512"/>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1998</a:t>
              </a:r>
            </a:p>
          </p:txBody>
        </p:sp>
        <p:sp>
          <p:nvSpPr>
            <p:cNvPr id="136" name="TextBox 135"/>
            <p:cNvSpPr txBox="1"/>
            <p:nvPr/>
          </p:nvSpPr>
          <p:spPr>
            <a:xfrm>
              <a:off x="7256749" y="3282696"/>
              <a:ext cx="1396051" cy="830997"/>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WISER: First NLM mobile app for first responders</a:t>
              </a:r>
              <a:endParaRPr lang="en-US" sz="1200" dirty="0">
                <a:latin typeface="Arial" panose="020B0604020202020204" pitchFamily="34" charset="0"/>
                <a:cs typeface="Arial" panose="020B0604020202020204" pitchFamily="34" charset="0"/>
              </a:endParaRPr>
            </a:p>
          </p:txBody>
        </p:sp>
        <p:sp>
          <p:nvSpPr>
            <p:cNvPr id="137" name="TextBox 136"/>
            <p:cNvSpPr txBox="1"/>
            <p:nvPr/>
          </p:nvSpPr>
          <p:spPr>
            <a:xfrm>
              <a:off x="7256750" y="2953512"/>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2005</a:t>
              </a:r>
            </a:p>
          </p:txBody>
        </p:sp>
        <p:sp>
          <p:nvSpPr>
            <p:cNvPr id="140" name="TextBox 139"/>
            <p:cNvSpPr txBox="1"/>
            <p:nvPr/>
          </p:nvSpPr>
          <p:spPr>
            <a:xfrm>
              <a:off x="9028833" y="3264885"/>
              <a:ext cx="1396051" cy="646331"/>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Consumer health and K-12 information</a:t>
              </a:r>
              <a:endParaRPr lang="en-US" sz="1200" dirty="0">
                <a:latin typeface="Arial" panose="020B0604020202020204" pitchFamily="34" charset="0"/>
                <a:cs typeface="Arial" panose="020B0604020202020204" pitchFamily="34" charset="0"/>
              </a:endParaRPr>
            </a:p>
          </p:txBody>
        </p:sp>
        <p:sp>
          <p:nvSpPr>
            <p:cNvPr id="141" name="TextBox 140"/>
            <p:cNvSpPr txBox="1"/>
            <p:nvPr/>
          </p:nvSpPr>
          <p:spPr>
            <a:xfrm>
              <a:off x="9028834" y="2952641"/>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2011 - 2018</a:t>
              </a:r>
            </a:p>
          </p:txBody>
        </p:sp>
        <p:sp>
          <p:nvSpPr>
            <p:cNvPr id="144" name="TextBox 143"/>
            <p:cNvSpPr txBox="1"/>
            <p:nvPr/>
          </p:nvSpPr>
          <p:spPr>
            <a:xfrm>
              <a:off x="3705897" y="5539712"/>
              <a:ext cx="1396051" cy="646331"/>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AIDS Clinical Trials Information Services</a:t>
              </a:r>
              <a:endParaRPr lang="en-US" sz="1200" dirty="0">
                <a:latin typeface="Arial" panose="020B0604020202020204" pitchFamily="34" charset="0"/>
                <a:cs typeface="Arial" panose="020B0604020202020204" pitchFamily="34" charset="0"/>
              </a:endParaRPr>
            </a:p>
          </p:txBody>
        </p:sp>
        <p:sp>
          <p:nvSpPr>
            <p:cNvPr id="145" name="TextBox 144"/>
            <p:cNvSpPr txBox="1"/>
            <p:nvPr/>
          </p:nvSpPr>
          <p:spPr>
            <a:xfrm>
              <a:off x="3705898" y="5227468"/>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1989</a:t>
              </a:r>
            </a:p>
          </p:txBody>
        </p:sp>
        <p:sp>
          <p:nvSpPr>
            <p:cNvPr id="152" name="TextBox 151"/>
            <p:cNvSpPr txBox="1"/>
            <p:nvPr/>
          </p:nvSpPr>
          <p:spPr>
            <a:xfrm>
              <a:off x="7194235" y="5534740"/>
              <a:ext cx="1721165" cy="600164"/>
            </a:xfrm>
            <a:prstGeom prst="rect">
              <a:avLst/>
            </a:prstGeom>
            <a:noFill/>
          </p:spPr>
          <p:txBody>
            <a:bodyPr wrap="square" rtlCol="0">
              <a:spAutoFit/>
            </a:bodyPr>
            <a:lstStyle/>
            <a:p>
              <a:r>
                <a:rPr lang="en-US" sz="1100" kern="0" dirty="0">
                  <a:latin typeface="Arial" panose="020B0604020202020204" pitchFamily="34" charset="0"/>
                  <a:cs typeface="Arial" panose="020B0604020202020204" pitchFamily="34" charset="0"/>
                </a:rPr>
                <a:t>Disaster Information Management Research Center</a:t>
              </a:r>
              <a:endParaRPr lang="en-US" sz="1100" dirty="0">
                <a:latin typeface="Arial" panose="020B0604020202020204" pitchFamily="34" charset="0"/>
                <a:cs typeface="Arial" panose="020B0604020202020204" pitchFamily="34" charset="0"/>
              </a:endParaRPr>
            </a:p>
          </p:txBody>
        </p:sp>
        <p:sp>
          <p:nvSpPr>
            <p:cNvPr id="153" name="TextBox 152"/>
            <p:cNvSpPr txBox="1"/>
            <p:nvPr/>
          </p:nvSpPr>
          <p:spPr>
            <a:xfrm>
              <a:off x="7346395" y="5222496"/>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2008</a:t>
              </a:r>
            </a:p>
          </p:txBody>
        </p:sp>
      </p:grpSp>
      <p:pic>
        <p:nvPicPr>
          <p:cNvPr id="18" name="Picture 17" descr="Logo for HIV/AIDS Clinical Trials">
            <a:extLst>
              <a:ext uri="{FF2B5EF4-FFF2-40B4-BE49-F238E27FC236}">
                <a16:creationId xmlns:a16="http://schemas.microsoft.com/office/drawing/2014/main" id="{2EDEE52B-3918-45B4-87E9-920CCACADAF2}"/>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4584958" y="4356392"/>
            <a:ext cx="1316736" cy="740664"/>
          </a:xfrm>
          <a:prstGeom prst="rect">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9" name="Picture 18" descr="Structure diagram of TOXNET databases">
            <a:extLst>
              <a:ext uri="{FF2B5EF4-FFF2-40B4-BE49-F238E27FC236}">
                <a16:creationId xmlns:a16="http://schemas.microsoft.com/office/drawing/2014/main" id="{CA0131E0-6C54-4BE3-86CA-E184C7AD24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06635" y="2130552"/>
            <a:ext cx="1238487" cy="740664"/>
          </a:xfrm>
          <a:prstGeom prst="rect">
            <a:avLst/>
          </a:prstGeom>
          <a:blipFill>
            <a:blip r:embed="rId9"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7" name="Picture 16" descr="Graphic showing anatomical rendering of a human in a flask, as you might use for chemicals. The flask is being bombarded by arrows. The words &quot;TOXLINE &amp; Toxicology Data Bank&quot; are in the upper right.">
            <a:extLst>
              <a:ext uri="{FF2B5EF4-FFF2-40B4-BE49-F238E27FC236}">
                <a16:creationId xmlns:a16="http://schemas.microsoft.com/office/drawing/2014/main" id="{EA99B3CA-8E45-4E0B-9D7F-B146FA0554AE}"/>
              </a:ext>
            </a:extLst>
          </p:cNvPr>
          <p:cNvPicPr>
            <a:picLocks/>
          </p:cNvPicPr>
          <p:nvPr/>
        </p:nvPicPr>
        <p:blipFill>
          <a:blip r:embed="rId10" cstate="email">
            <a:extLst>
              <a:ext uri="{BEBA8EAE-BF5A-486C-A8C5-ECC9F3942E4B}">
                <a14:imgProps xmlns:a14="http://schemas.microsoft.com/office/drawing/2010/main">
                  <a14:imgLayer r:embed="rId11">
                    <a14:imgEffect>
                      <a14:sharpenSoften amount="18000"/>
                    </a14:imgEffect>
                  </a14:imgLayer>
                </a14:imgProps>
              </a:ext>
              <a:ext uri="{28A0092B-C50C-407E-A947-70E740481C1C}">
                <a14:useLocalDpi xmlns:a14="http://schemas.microsoft.com/office/drawing/2010/main"/>
              </a:ext>
            </a:extLst>
          </a:blip>
          <a:stretch>
            <a:fillRect/>
          </a:stretch>
        </p:blipFill>
        <p:spPr>
          <a:xfrm>
            <a:off x="2765226" y="2130552"/>
            <a:ext cx="1316736" cy="740664"/>
          </a:xfrm>
          <a:prstGeom prst="rect">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27" name="Picture 26" descr="Text: TOXNET Toxicology Data Network">
            <a:extLst>
              <a:ext uri="{FF2B5EF4-FFF2-40B4-BE49-F238E27FC236}">
                <a16:creationId xmlns:a16="http://schemas.microsoft.com/office/drawing/2014/main" id="{23B6A320-C143-46CB-9567-906E6A493D6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73134" y="2127478"/>
            <a:ext cx="1322614" cy="740664"/>
          </a:xfrm>
          <a:prstGeom prst="rect">
            <a:avLst/>
          </a:prstGeom>
          <a:blipFill>
            <a:blip r:embed="rId13"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sp>
        <p:nvSpPr>
          <p:cNvPr id="4" name="Title 3"/>
          <p:cNvSpPr>
            <a:spLocks noGrp="1"/>
          </p:cNvSpPr>
          <p:nvPr>
            <p:ph type="title"/>
          </p:nvPr>
        </p:nvSpPr>
        <p:spPr>
          <a:xfrm>
            <a:off x="939800" y="-10825"/>
            <a:ext cx="10515600" cy="1325563"/>
          </a:xfrm>
        </p:spPr>
        <p:txBody>
          <a:bodyPr>
            <a:normAutofit/>
          </a:bodyPr>
          <a:lstStyle/>
          <a:p>
            <a:r>
              <a:rPr lang="en-US" sz="4000" b="1" dirty="0">
                <a:latin typeface="Calibri"/>
              </a:rPr>
              <a:t>Specialized Information Services, 1967-2019</a:t>
            </a:r>
          </a:p>
        </p:txBody>
      </p:sp>
      <p:cxnSp>
        <p:nvCxnSpPr>
          <p:cNvPr id="107" name="Straight Connector 106">
            <a:extLst>
              <a:ext uri="{FF2B5EF4-FFF2-40B4-BE49-F238E27FC236}">
                <a16:creationId xmlns:a16="http://schemas.microsoft.com/office/drawing/2014/main" id="{B541A84F-7C90-4A48-8DD4-2DF174EB85FB}"/>
              </a:ext>
              <a:ext uri="{C183D7F6-B498-43B3-948B-1728B52AA6E4}">
                <adec:decorative xmlns:adec="http://schemas.microsoft.com/office/drawing/2017/decorative" val="1"/>
              </a:ext>
            </a:extLst>
          </p:cNvPr>
          <p:cNvCxnSpPr/>
          <p:nvPr/>
        </p:nvCxnSpPr>
        <p:spPr>
          <a:xfrm flipV="1">
            <a:off x="2691194" y="1700474"/>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4FE0BA4-BBFD-438A-AADC-37576DDC1E4D}"/>
              </a:ext>
              <a:ext uri="{C183D7F6-B498-43B3-948B-1728B52AA6E4}">
                <adec:decorative xmlns:adec="http://schemas.microsoft.com/office/drawing/2017/decorative" val="1"/>
              </a:ext>
            </a:extLst>
          </p:cNvPr>
          <p:cNvCxnSpPr/>
          <p:nvPr/>
        </p:nvCxnSpPr>
        <p:spPr>
          <a:xfrm flipV="1">
            <a:off x="2871644" y="1700474"/>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94F150B-559D-4F59-8DB8-15850B007438}"/>
              </a:ext>
              <a:ext uri="{C183D7F6-B498-43B3-948B-1728B52AA6E4}">
                <adec:decorative xmlns:adec="http://schemas.microsoft.com/office/drawing/2017/decorative" val="1"/>
              </a:ext>
            </a:extLst>
          </p:cNvPr>
          <p:cNvCxnSpPr/>
          <p:nvPr/>
        </p:nvCxnSpPr>
        <p:spPr>
          <a:xfrm flipV="1">
            <a:off x="3052094" y="1700474"/>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A782B405-391F-48F4-AC02-3B6F8CB6385F}"/>
              </a:ext>
            </a:extLst>
          </p:cNvPr>
          <p:cNvSpPr txBox="1"/>
          <p:nvPr/>
        </p:nvSpPr>
        <p:spPr>
          <a:xfrm>
            <a:off x="1010927" y="3266423"/>
            <a:ext cx="1396051" cy="1015663"/>
          </a:xfrm>
          <a:prstGeom prst="rect">
            <a:avLst/>
          </a:prstGeom>
          <a:noFill/>
        </p:spPr>
        <p:txBody>
          <a:bodyPr wrap="square" rtlCol="0">
            <a:spAutoFit/>
          </a:bodyPr>
          <a:lstStyle/>
          <a:p>
            <a:r>
              <a:rPr lang="en-US" sz="1200" kern="0" dirty="0">
                <a:latin typeface="Arial" panose="020B0604020202020204" pitchFamily="34" charset="0"/>
                <a:cs typeface="Arial" panose="020B0604020202020204" pitchFamily="34" charset="0"/>
              </a:rPr>
              <a:t>Toxicology Information Program established at NLM in SIS</a:t>
            </a:r>
            <a:endParaRPr lang="en-US" sz="1200" dirty="0">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47808488-5C92-47F9-BADE-F602D1EC370D}"/>
              </a:ext>
            </a:extLst>
          </p:cNvPr>
          <p:cNvSpPr txBox="1"/>
          <p:nvPr/>
        </p:nvSpPr>
        <p:spPr>
          <a:xfrm>
            <a:off x="1010928" y="2954179"/>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1967</a:t>
            </a:r>
          </a:p>
        </p:txBody>
      </p:sp>
      <p:cxnSp>
        <p:nvCxnSpPr>
          <p:cNvPr id="113" name="Straight Connector 112">
            <a:extLst>
              <a:ext uri="{FF2B5EF4-FFF2-40B4-BE49-F238E27FC236}">
                <a16:creationId xmlns:a16="http://schemas.microsoft.com/office/drawing/2014/main" id="{290FA6A7-137E-4A60-B7E2-2F0307311754}"/>
              </a:ext>
              <a:ext uri="{C183D7F6-B498-43B3-948B-1728B52AA6E4}">
                <adec:decorative xmlns:adec="http://schemas.microsoft.com/office/drawing/2017/decorative" val="1"/>
              </a:ext>
            </a:extLst>
          </p:cNvPr>
          <p:cNvCxnSpPr/>
          <p:nvPr/>
        </p:nvCxnSpPr>
        <p:spPr>
          <a:xfrm flipV="1">
            <a:off x="1466959" y="1700473"/>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4680FB5-031A-4B7C-8DF6-23845CA50C17}"/>
              </a:ext>
              <a:ext uri="{C183D7F6-B498-43B3-948B-1728B52AA6E4}">
                <adec:decorative xmlns:adec="http://schemas.microsoft.com/office/drawing/2017/decorative" val="1"/>
              </a:ext>
            </a:extLst>
          </p:cNvPr>
          <p:cNvCxnSpPr/>
          <p:nvPr/>
        </p:nvCxnSpPr>
        <p:spPr>
          <a:xfrm flipV="1">
            <a:off x="1647409" y="1700473"/>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8749A4C-66B3-4174-AA07-322F09BA48B8}"/>
              </a:ext>
              <a:ext uri="{C183D7F6-B498-43B3-948B-1728B52AA6E4}">
                <adec:decorative xmlns:adec="http://schemas.microsoft.com/office/drawing/2017/decorative" val="1"/>
              </a:ext>
            </a:extLst>
          </p:cNvPr>
          <p:cNvCxnSpPr/>
          <p:nvPr/>
        </p:nvCxnSpPr>
        <p:spPr>
          <a:xfrm flipV="1">
            <a:off x="1827859" y="1700473"/>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Cover of a report entitled &quot;Improving Toxicology and Environmental Health Information Services&quot;.">
            <a:extLst>
              <a:ext uri="{FF2B5EF4-FFF2-40B4-BE49-F238E27FC236}">
                <a16:creationId xmlns:a16="http://schemas.microsoft.com/office/drawing/2014/main" id="{0C485A2B-63AD-4555-8CE5-F78BAB54E9D2}"/>
              </a:ext>
            </a:extLst>
          </p:cNvPr>
          <p:cNvPicPr>
            <a:picLocks noChangeAspect="1"/>
          </p:cNvPicPr>
          <p:nvPr/>
        </p:nvPicPr>
        <p:blipFill>
          <a:blip r:embed="rId14" cstate="email">
            <a:extLst>
              <a:ext uri="{BEBA8EAE-BF5A-486C-A8C5-ECC9F3942E4B}">
                <a14:imgProps xmlns:a14="http://schemas.microsoft.com/office/drawing/2010/main">
                  <a14:imgLayer r:embed="rId15">
                    <a14:imgEffect>
                      <a14:sharpenSoften amount="16000"/>
                    </a14:imgEffect>
                  </a14:imgLayer>
                </a14:imgProps>
              </a:ext>
              <a:ext uri="{28A0092B-C50C-407E-A947-70E740481C1C}">
                <a14:useLocalDpi xmlns:a14="http://schemas.microsoft.com/office/drawing/2010/main"/>
              </a:ext>
            </a:extLst>
          </a:blip>
          <a:stretch>
            <a:fillRect/>
          </a:stretch>
        </p:blipFill>
        <p:spPr>
          <a:xfrm>
            <a:off x="1050749" y="2130541"/>
            <a:ext cx="1290484" cy="743977"/>
          </a:xfrm>
          <a:prstGeom prst="rect">
            <a:avLst/>
          </a:prstGeom>
          <a:blipFill>
            <a:blip r:embed="rId16"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sp>
        <p:nvSpPr>
          <p:cNvPr id="124" name="TextBox 123">
            <a:extLst>
              <a:ext uri="{FF2B5EF4-FFF2-40B4-BE49-F238E27FC236}">
                <a16:creationId xmlns:a16="http://schemas.microsoft.com/office/drawing/2014/main" id="{E4CED997-E800-42A6-B958-DEA449103563}"/>
              </a:ext>
            </a:extLst>
          </p:cNvPr>
          <p:cNvSpPr txBox="1"/>
          <p:nvPr/>
        </p:nvSpPr>
        <p:spPr>
          <a:xfrm>
            <a:off x="269872" y="1324237"/>
            <a:ext cx="1768226" cy="338554"/>
          </a:xfrm>
          <a:prstGeom prst="rect">
            <a:avLst/>
          </a:prstGeom>
          <a:noFill/>
        </p:spPr>
        <p:txBody>
          <a:bodyPr wrap="square" rtlCol="0">
            <a:spAutoFit/>
          </a:bodyPr>
          <a:lstStyle/>
          <a:p>
            <a:pPr algn="ctr"/>
            <a:r>
              <a:rPr lang="en-US" sz="1600" b="1" kern="0" dirty="0">
                <a:solidFill>
                  <a:schemeClr val="tx1">
                    <a:lumMod val="95000"/>
                    <a:lumOff val="5000"/>
                  </a:schemeClr>
                </a:solidFill>
                <a:latin typeface="Arial" panose="020B0604020202020204" pitchFamily="34" charset="0"/>
                <a:cs typeface="Arial" panose="020B0604020202020204" pitchFamily="34" charset="0"/>
              </a:rPr>
              <a:t>1960</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cxnSp>
        <p:nvCxnSpPr>
          <p:cNvPr id="126" name="Straight Connector 125">
            <a:extLst>
              <a:ext uri="{FF2B5EF4-FFF2-40B4-BE49-F238E27FC236}">
                <a16:creationId xmlns:a16="http://schemas.microsoft.com/office/drawing/2014/main" id="{4676C080-270C-46B2-84E5-DD38F8ADC3FD}"/>
              </a:ext>
              <a:ext uri="{C183D7F6-B498-43B3-948B-1728B52AA6E4}">
                <adec:decorative xmlns:adec="http://schemas.microsoft.com/office/drawing/2017/decorative" val="1"/>
              </a:ext>
            </a:extLst>
          </p:cNvPr>
          <p:cNvCxnSpPr>
            <a:cxnSpLocks/>
          </p:cNvCxnSpPr>
          <p:nvPr/>
        </p:nvCxnSpPr>
        <p:spPr>
          <a:xfrm flipV="1">
            <a:off x="956753" y="1707101"/>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D7DD3C3-2458-456A-B0B5-03DC7DD4F79D}"/>
              </a:ext>
              <a:ext uri="{C183D7F6-B498-43B3-948B-1728B52AA6E4}">
                <adec:decorative xmlns:adec="http://schemas.microsoft.com/office/drawing/2017/decorative" val="1"/>
              </a:ext>
            </a:extLst>
          </p:cNvPr>
          <p:cNvCxnSpPr>
            <a:cxnSpLocks/>
          </p:cNvCxnSpPr>
          <p:nvPr/>
        </p:nvCxnSpPr>
        <p:spPr>
          <a:xfrm flipV="1">
            <a:off x="1137203" y="1707101"/>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10DBB22-6173-4F08-BDBF-C47E75B5DEF5}"/>
              </a:ext>
              <a:ext uri="{C183D7F6-B498-43B3-948B-1728B52AA6E4}">
                <adec:decorative xmlns:adec="http://schemas.microsoft.com/office/drawing/2017/decorative" val="1"/>
              </a:ext>
            </a:extLst>
          </p:cNvPr>
          <p:cNvCxnSpPr>
            <a:cxnSpLocks/>
          </p:cNvCxnSpPr>
          <p:nvPr/>
        </p:nvCxnSpPr>
        <p:spPr>
          <a:xfrm flipV="1">
            <a:off x="1317653" y="1707101"/>
            <a:ext cx="0" cy="105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D88CFF27-B5A0-4E32-8F4A-CCDF842B1C94}"/>
              </a:ext>
            </a:extLst>
          </p:cNvPr>
          <p:cNvSpPr txBox="1"/>
          <p:nvPr/>
        </p:nvSpPr>
        <p:spPr>
          <a:xfrm>
            <a:off x="6355049" y="5481530"/>
            <a:ext cx="1396051" cy="600164"/>
          </a:xfrm>
          <a:prstGeom prst="rect">
            <a:avLst/>
          </a:prstGeom>
          <a:noFill/>
        </p:spPr>
        <p:txBody>
          <a:bodyPr wrap="square" rtlCol="0">
            <a:spAutoFit/>
          </a:bodyPr>
          <a:lstStyle/>
          <a:p>
            <a:r>
              <a:rPr lang="en-US" sz="1100" kern="0" dirty="0">
                <a:latin typeface="Arial" panose="020B0604020202020204" pitchFamily="34" charset="0"/>
                <a:cs typeface="Arial" panose="020B0604020202020204" pitchFamily="34" charset="0"/>
              </a:rPr>
              <a:t>Office of Outreach &amp; Special Populations </a:t>
            </a:r>
            <a:endParaRPr lang="en-US" sz="1100" dirty="0">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7D61FE3C-BDF4-4CC1-856D-C314136D5C04}"/>
              </a:ext>
            </a:extLst>
          </p:cNvPr>
          <p:cNvSpPr txBox="1"/>
          <p:nvPr/>
        </p:nvSpPr>
        <p:spPr>
          <a:xfrm>
            <a:off x="6355050" y="5172666"/>
            <a:ext cx="139185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2000</a:t>
            </a:r>
          </a:p>
        </p:txBody>
      </p:sp>
      <p:pic>
        <p:nvPicPr>
          <p:cNvPr id="34" name="Picture 33" descr="Home page for the ToxMystery website.">
            <a:extLst>
              <a:ext uri="{FF2B5EF4-FFF2-40B4-BE49-F238E27FC236}">
                <a16:creationId xmlns:a16="http://schemas.microsoft.com/office/drawing/2014/main" id="{50A8C4DF-D055-4527-8449-9F0A4D4D215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946271" y="2133854"/>
            <a:ext cx="1322615" cy="740664"/>
          </a:xfrm>
          <a:prstGeom prst="rect">
            <a:avLst/>
          </a:prstGeom>
          <a:blipFill>
            <a:blip r:embed="rId18"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cxnSp>
        <p:nvCxnSpPr>
          <p:cNvPr id="147" name="Straight Connector 146">
            <a:extLst>
              <a:ext uri="{FF2B5EF4-FFF2-40B4-BE49-F238E27FC236}">
                <a16:creationId xmlns:a16="http://schemas.microsoft.com/office/drawing/2014/main" id="{049BC2D8-4394-4D1F-B6A5-5A849E504F6F}"/>
              </a:ext>
              <a:ext uri="{C183D7F6-B498-43B3-948B-1728B52AA6E4}">
                <adec:decorative xmlns:adec="http://schemas.microsoft.com/office/drawing/2017/decorative" val="1"/>
              </a:ext>
            </a:extLst>
          </p:cNvPr>
          <p:cNvCxnSpPr/>
          <p:nvPr/>
        </p:nvCxnSpPr>
        <p:spPr>
          <a:xfrm flipV="1">
            <a:off x="810879" y="1700784"/>
            <a:ext cx="0" cy="2116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070E0-2E5F-4DD1-8F7C-542FC20153BB}"/>
              </a:ext>
              <a:ext uri="{C183D7F6-B498-43B3-948B-1728B52AA6E4}">
                <adec:decorative xmlns:adec="http://schemas.microsoft.com/office/drawing/2017/decorative" val="1"/>
              </a:ext>
            </a:extLst>
          </p:cNvPr>
          <p:cNvCxnSpPr/>
          <p:nvPr/>
        </p:nvCxnSpPr>
        <p:spPr>
          <a:xfrm flipV="1">
            <a:off x="769880" y="2145603"/>
            <a:ext cx="0" cy="39361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Picture 116" descr="TOXNET Toxicology Data Network">
            <a:extLst>
              <a:ext uri="{FF2B5EF4-FFF2-40B4-BE49-F238E27FC236}">
                <a16:creationId xmlns:a16="http://schemas.microsoft.com/office/drawing/2014/main" id="{5749C05A-1041-476D-851C-A9D89F03236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878464" y="1653842"/>
            <a:ext cx="2419330" cy="1355760"/>
          </a:xfrm>
          <a:prstGeom prst="rect">
            <a:avLst/>
          </a:prstGeom>
          <a:blipFill>
            <a:blip r:embed="rId20"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19" name="Picture 118" descr="Big version of human in flask">
            <a:extLst>
              <a:ext uri="{FF2B5EF4-FFF2-40B4-BE49-F238E27FC236}">
                <a16:creationId xmlns:a16="http://schemas.microsoft.com/office/drawing/2014/main" id="{5DE09B7A-3C54-4962-96AA-F5FBF32BAC0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297335" y="1593178"/>
            <a:ext cx="3861834" cy="1828800"/>
          </a:xfrm>
          <a:prstGeom prst="rect">
            <a:avLst/>
          </a:prstGeom>
          <a:blipFill>
            <a:blip r:embed="rId22"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3" name="Picture 2" descr="Big version of TOXNET diagram">
            <a:extLst>
              <a:ext uri="{FF2B5EF4-FFF2-40B4-BE49-F238E27FC236}">
                <a16:creationId xmlns:a16="http://schemas.microsoft.com/office/drawing/2014/main" id="{7041B17B-9F0B-434C-A64C-BD80358D5720}"/>
              </a:ext>
            </a:extLst>
          </p:cNvPr>
          <p:cNvPicPr>
            <a:picLocks noChangeAspect="1"/>
          </p:cNvPicPr>
          <p:nvPr/>
        </p:nvPicPr>
        <p:blipFill>
          <a:blip r:embed="rId23"/>
          <a:stretch>
            <a:fillRect/>
          </a:stretch>
        </p:blipFill>
        <p:spPr>
          <a:xfrm>
            <a:off x="3297725" y="974426"/>
            <a:ext cx="4847619" cy="2895238"/>
          </a:xfrm>
          <a:prstGeom prst="rect">
            <a:avLst/>
          </a:prstGeom>
          <a:blipFill>
            <a:blip r:embed="rId24"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0" name="Picture 9" descr="Big version of HIV/AIDS Clinical Trials logo">
            <a:extLst>
              <a:ext uri="{FF2B5EF4-FFF2-40B4-BE49-F238E27FC236}">
                <a16:creationId xmlns:a16="http://schemas.microsoft.com/office/drawing/2014/main" id="{C46A9C60-AB76-4E01-A959-A94EB9709A2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539064" y="3558843"/>
            <a:ext cx="3257360" cy="1638095"/>
          </a:xfrm>
          <a:prstGeom prst="rect">
            <a:avLst/>
          </a:prstGeom>
          <a:blipFill>
            <a:blip r:embed="rId26"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33" name="Picture 32" descr="Satellite image of hurricane over Gulf of Mexico">
            <a:extLst>
              <a:ext uri="{FF2B5EF4-FFF2-40B4-BE49-F238E27FC236}">
                <a16:creationId xmlns:a16="http://schemas.microsoft.com/office/drawing/2014/main" id="{450113B7-DBAE-4519-AF56-B223285C51CE}"/>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154971" y="4356392"/>
            <a:ext cx="1322615" cy="740664"/>
          </a:xfrm>
          <a:prstGeom prst="rect">
            <a:avLst/>
          </a:prstGeom>
          <a:blipFill>
            <a:blip r:embed="rId18"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6" name="Picture 15" descr="Big version of hurricane">
            <a:extLst>
              <a:ext uri="{FF2B5EF4-FFF2-40B4-BE49-F238E27FC236}">
                <a16:creationId xmlns:a16="http://schemas.microsoft.com/office/drawing/2014/main" id="{81EDF403-0C30-4416-ADCC-D7B701F20F8B}"/>
              </a:ext>
            </a:extLst>
          </p:cNvPr>
          <p:cNvPicPr>
            <a:picLocks noChangeAspect="1"/>
          </p:cNvPicPr>
          <p:nvPr/>
        </p:nvPicPr>
        <p:blipFill>
          <a:blip r:embed="rId28"/>
          <a:stretch>
            <a:fillRect/>
          </a:stretch>
        </p:blipFill>
        <p:spPr>
          <a:xfrm>
            <a:off x="7219037" y="3763616"/>
            <a:ext cx="2895238" cy="1619048"/>
          </a:xfrm>
          <a:prstGeom prst="rect">
            <a:avLst/>
          </a:prstGeom>
          <a:blipFill>
            <a:blip r:embed="rId29"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4" name="Picture 13" descr="Big version of group portrait">
            <a:extLst>
              <a:ext uri="{FF2B5EF4-FFF2-40B4-BE49-F238E27FC236}">
                <a16:creationId xmlns:a16="http://schemas.microsoft.com/office/drawing/2014/main" id="{7B8238EB-2B00-4CF1-B861-35DDEF68F5F3}"/>
              </a:ext>
            </a:extLst>
          </p:cNvPr>
          <p:cNvPicPr>
            <a:picLocks noChangeAspect="1"/>
          </p:cNvPicPr>
          <p:nvPr/>
        </p:nvPicPr>
        <p:blipFill>
          <a:blip r:embed="rId30">
            <a:extLst>
              <a:ext uri="{BEBA8EAE-BF5A-486C-A8C5-ECC9F3942E4B}">
                <a14:imgProps xmlns:a14="http://schemas.microsoft.com/office/drawing/2010/main">
                  <a14:imgLayer r:embed="rId31">
                    <a14:imgEffect>
                      <a14:saturation sat="201000"/>
                    </a14:imgEffect>
                  </a14:imgLayer>
                </a14:imgProps>
              </a:ext>
              <a:ext uri="{28A0092B-C50C-407E-A947-70E740481C1C}">
                <a14:useLocalDpi xmlns:a14="http://schemas.microsoft.com/office/drawing/2010/main"/>
              </a:ext>
            </a:extLst>
          </a:blip>
          <a:stretch>
            <a:fillRect/>
          </a:stretch>
        </p:blipFill>
        <p:spPr>
          <a:xfrm>
            <a:off x="5219576" y="3606029"/>
            <a:ext cx="3295238" cy="1866667"/>
          </a:xfrm>
          <a:prstGeom prst="rect">
            <a:avLst/>
          </a:prstGeom>
          <a:blipFill>
            <a:blip r:embed="rId32"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5" name="Picture 14" descr="Big version of first responder information network">
            <a:extLst>
              <a:ext uri="{FF2B5EF4-FFF2-40B4-BE49-F238E27FC236}">
                <a16:creationId xmlns:a16="http://schemas.microsoft.com/office/drawing/2014/main" id="{F3815567-822B-403C-B4A5-D5FA08C9655F}"/>
              </a:ext>
            </a:extLst>
          </p:cNvPr>
          <p:cNvPicPr>
            <a:picLocks noChangeAspect="1"/>
          </p:cNvPicPr>
          <p:nvPr/>
        </p:nvPicPr>
        <p:blipFill>
          <a:blip r:embed="rId33"/>
          <a:stretch>
            <a:fillRect/>
          </a:stretch>
        </p:blipFill>
        <p:spPr>
          <a:xfrm>
            <a:off x="7420870" y="1479322"/>
            <a:ext cx="2771429" cy="1561905"/>
          </a:xfrm>
          <a:prstGeom prst="rect">
            <a:avLst/>
          </a:prstGeom>
          <a:blipFill>
            <a:blip r:embed="rId34"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20" name="Picture 19" descr="Big version of ToxMystery page.">
            <a:extLst>
              <a:ext uri="{FF2B5EF4-FFF2-40B4-BE49-F238E27FC236}">
                <a16:creationId xmlns:a16="http://schemas.microsoft.com/office/drawing/2014/main" id="{3F7CD04B-4C19-4B41-9A25-DF2ACA9A8BB0}"/>
              </a:ext>
            </a:extLst>
          </p:cNvPr>
          <p:cNvPicPr>
            <a:picLocks noChangeAspect="1"/>
          </p:cNvPicPr>
          <p:nvPr/>
        </p:nvPicPr>
        <p:blipFill>
          <a:blip r:embed="rId35"/>
          <a:stretch>
            <a:fillRect/>
          </a:stretch>
        </p:blipFill>
        <p:spPr>
          <a:xfrm>
            <a:off x="8181322" y="1853386"/>
            <a:ext cx="3809524" cy="2133333"/>
          </a:xfrm>
          <a:prstGeom prst="rect">
            <a:avLst/>
          </a:prstGeom>
          <a:blipFill>
            <a:blip r:embed="rId36"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pic>
        <p:nvPicPr>
          <p:cNvPr id="118" name="Picture 117" descr="Big version of report cover">
            <a:extLst>
              <a:ext uri="{FF2B5EF4-FFF2-40B4-BE49-F238E27FC236}">
                <a16:creationId xmlns:a16="http://schemas.microsoft.com/office/drawing/2014/main" id="{6844B4DC-9B41-490A-8222-A8196887730E}"/>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53034" y="1612086"/>
            <a:ext cx="2729096" cy="1828800"/>
          </a:xfrm>
          <a:prstGeom prst="rect">
            <a:avLst/>
          </a:prstGeom>
          <a:blipFill>
            <a:blip r:embed="rId38" cstate="email">
              <a:extLst>
                <a:ext uri="{28A0092B-C50C-407E-A947-70E740481C1C}">
                  <a14:useLocalDpi xmlns:a14="http://schemas.microsoft.com/office/drawing/2010/main"/>
                </a:ext>
              </a:extLst>
            </a:blip>
            <a:stretch>
              <a:fillRect/>
            </a:stretch>
          </a:blipFill>
          <a:ln w="3810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06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 fill="hold"/>
                                        <p:tgtEl>
                                          <p:spTgt spid="13"/>
                                        </p:tgtEl>
                                      </p:cBhvr>
                                      <p:by x="150000" y="150000"/>
                                    </p:animScale>
                                  </p:childTnLst>
                                </p:cTn>
                              </p:par>
                            </p:childTnLst>
                          </p:cTn>
                        </p:par>
                        <p:par>
                          <p:cTn id="7" fill="hold">
                            <p:stCondLst>
                              <p:cond delay="400"/>
                            </p:stCondLst>
                            <p:childTnLst>
                              <p:par>
                                <p:cTn id="8" presetID="1" presetClass="entr" presetSubtype="0" fill="hold" nodeType="afterEffect">
                                  <p:stCondLst>
                                    <p:cond delay="0"/>
                                  </p:stCondLst>
                                  <p:childTnLst>
                                    <p:set>
                                      <p:cBhvr>
                                        <p:cTn id="9" dur="1" fill="hold">
                                          <p:stCondLst>
                                            <p:cond delay="0"/>
                                          </p:stCondLst>
                                        </p:cTn>
                                        <p:tgtEl>
                                          <p:spTgt spid="118"/>
                                        </p:tgtEl>
                                        <p:attrNameLst>
                                          <p:attrName>style.visibility</p:attrName>
                                        </p:attrNameLst>
                                      </p:cBhvr>
                                      <p:to>
                                        <p:strVal val="visible"/>
                                      </p:to>
                                    </p:set>
                                  </p:childTnLst>
                                  <p:subTnLst>
                                    <p:set>
                                      <p:cBhvr override="childStyle">
                                        <p:cTn dur="1" fill="hold" display="0" masterRel="nextClick" afterEffect="1"/>
                                        <p:tgtEl>
                                          <p:spTgt spid="11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200" fill="hold"/>
                                        <p:tgtEl>
                                          <p:spTgt spid="17"/>
                                        </p:tgtEl>
                                      </p:cBhvr>
                                      <p:by x="150000" y="150000"/>
                                    </p:animScale>
                                  </p:childTnLst>
                                </p:cTn>
                              </p:par>
                            </p:childTnLst>
                          </p:cTn>
                        </p:par>
                        <p:par>
                          <p:cTn id="14" fill="hold">
                            <p:stCondLst>
                              <p:cond delay="400"/>
                            </p:stCondLst>
                            <p:childTnLst>
                              <p:par>
                                <p:cTn id="15" presetID="1" presetClass="entr" presetSubtype="0" fill="hold" nodeType="afterEffect">
                                  <p:stCondLst>
                                    <p:cond delay="0"/>
                                  </p:stCondLst>
                                  <p:childTnLst>
                                    <p:set>
                                      <p:cBhvr>
                                        <p:cTn id="16" dur="1" fill="hold">
                                          <p:stCondLst>
                                            <p:cond delay="0"/>
                                          </p:stCondLst>
                                        </p:cTn>
                                        <p:tgtEl>
                                          <p:spTgt spid="119"/>
                                        </p:tgtEl>
                                        <p:attrNameLst>
                                          <p:attrName>style.visibility</p:attrName>
                                        </p:attrNameLst>
                                      </p:cBhvr>
                                      <p:to>
                                        <p:strVal val="visible"/>
                                      </p:to>
                                    </p:set>
                                  </p:childTnLst>
                                  <p:subTnLst>
                                    <p:set>
                                      <p:cBhvr override="childStyle">
                                        <p:cTn dur="1" fill="hold" display="0" masterRel="nextClick" afterEffect="1"/>
                                        <p:tgtEl>
                                          <p:spTgt spid="11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6" presetClass="emph" presetSubtype="0" autoRev="1" fill="hold" nodeType="clickEffect">
                                  <p:stCondLst>
                                    <p:cond delay="0"/>
                                  </p:stCondLst>
                                  <p:childTnLst>
                                    <p:animScale>
                                      <p:cBhvr>
                                        <p:cTn id="20" dur="200" fill="hold"/>
                                        <p:tgtEl>
                                          <p:spTgt spid="19"/>
                                        </p:tgtEl>
                                      </p:cBhvr>
                                      <p:by x="150000" y="150000"/>
                                    </p:animScale>
                                  </p:childTnLst>
                                </p:cTn>
                              </p:par>
                            </p:childTnLst>
                          </p:cTn>
                        </p:par>
                        <p:par>
                          <p:cTn id="21" fill="hold">
                            <p:stCondLst>
                              <p:cond delay="4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6" presetClass="emph" presetSubtype="0" autoRev="1" fill="hold" nodeType="clickEffect">
                                  <p:stCondLst>
                                    <p:cond delay="0"/>
                                  </p:stCondLst>
                                  <p:childTnLst>
                                    <p:animScale>
                                      <p:cBhvr>
                                        <p:cTn id="27" dur="200" fill="hold"/>
                                        <p:tgtEl>
                                          <p:spTgt spid="18"/>
                                        </p:tgtEl>
                                      </p:cBhvr>
                                      <p:by x="150000" y="150000"/>
                                    </p:animScale>
                                  </p:childTnLst>
                                </p:cTn>
                              </p:par>
                            </p:childTnLst>
                          </p:cTn>
                        </p:par>
                        <p:par>
                          <p:cTn id="28" fill="hold">
                            <p:stCondLst>
                              <p:cond delay="400"/>
                            </p:stCondLst>
                            <p:childTnLst>
                              <p:par>
                                <p:cTn id="29" presetID="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6" presetClass="emph" presetSubtype="0" autoRev="1" fill="hold" nodeType="clickEffect">
                                  <p:stCondLst>
                                    <p:cond delay="0"/>
                                  </p:stCondLst>
                                  <p:childTnLst>
                                    <p:animScale>
                                      <p:cBhvr>
                                        <p:cTn id="34" dur="200" fill="hold"/>
                                        <p:tgtEl>
                                          <p:spTgt spid="27"/>
                                        </p:tgtEl>
                                      </p:cBhvr>
                                      <p:by x="150000" y="150000"/>
                                    </p:animScale>
                                  </p:childTnLst>
                                </p:cTn>
                              </p:par>
                            </p:childTnLst>
                          </p:cTn>
                        </p:par>
                        <p:par>
                          <p:cTn id="35" fill="hold">
                            <p:stCondLst>
                              <p:cond delay="400"/>
                            </p:stCondLst>
                            <p:childTnLst>
                              <p:par>
                                <p:cTn id="36" presetID="1" presetClass="entr" presetSubtype="0" fill="hold" nodeType="afterEffect">
                                  <p:stCondLst>
                                    <p:cond delay="0"/>
                                  </p:stCondLst>
                                  <p:childTnLst>
                                    <p:set>
                                      <p:cBhvr>
                                        <p:cTn id="37" dur="1" fill="hold">
                                          <p:stCondLst>
                                            <p:cond delay="0"/>
                                          </p:stCondLst>
                                        </p:cTn>
                                        <p:tgtEl>
                                          <p:spTgt spid="117"/>
                                        </p:tgtEl>
                                        <p:attrNameLst>
                                          <p:attrName>style.visibility</p:attrName>
                                        </p:attrNameLst>
                                      </p:cBhvr>
                                      <p:to>
                                        <p:strVal val="visible"/>
                                      </p:to>
                                    </p:set>
                                  </p:childTnLst>
                                  <p:subTnLst>
                                    <p:set>
                                      <p:cBhvr override="childStyle">
                                        <p:cTn dur="1" fill="hold" display="0" masterRel="nextClick" afterEffect="1"/>
                                        <p:tgtEl>
                                          <p:spTgt spid="1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mph" presetSubtype="0" autoRev="1" fill="hold" nodeType="clickEffect">
                                  <p:stCondLst>
                                    <p:cond delay="0"/>
                                  </p:stCondLst>
                                  <p:childTnLst>
                                    <p:animScale>
                                      <p:cBhvr>
                                        <p:cTn id="41" dur="200" fill="hold"/>
                                        <p:tgtEl>
                                          <p:spTgt spid="32"/>
                                        </p:tgtEl>
                                      </p:cBhvr>
                                      <p:by x="150000" y="150000"/>
                                    </p:animScale>
                                  </p:childTnLst>
                                </p:cTn>
                              </p:par>
                            </p:childTnLst>
                          </p:cTn>
                        </p:par>
                        <p:par>
                          <p:cTn id="42" fill="hold">
                            <p:stCondLst>
                              <p:cond delay="400"/>
                            </p:stCondLst>
                            <p:childTnLst>
                              <p:par>
                                <p:cTn id="43" presetID="1"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6" presetClass="emph" presetSubtype="0" autoRev="1" fill="remove" nodeType="clickEffect">
                                  <p:stCondLst>
                                    <p:cond delay="0"/>
                                  </p:stCondLst>
                                  <p:childTnLst>
                                    <p:animScale>
                                      <p:cBhvr>
                                        <p:cTn id="48" dur="200" fill="hold"/>
                                        <p:tgtEl>
                                          <p:spTgt spid="26"/>
                                        </p:tgtEl>
                                      </p:cBhvr>
                                      <p:by x="150000" y="150000"/>
                                    </p:animScale>
                                  </p:childTnLst>
                                </p:cTn>
                              </p:par>
                            </p:childTnLst>
                          </p:cTn>
                        </p:par>
                        <p:par>
                          <p:cTn id="49" fill="hold">
                            <p:stCondLst>
                              <p:cond delay="400"/>
                            </p:stCondLst>
                            <p:childTnLst>
                              <p:par>
                                <p:cTn id="50" presetID="1"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6" presetClass="emph" presetSubtype="0" autoRev="1" fill="remove" nodeType="clickEffect">
                                  <p:stCondLst>
                                    <p:cond delay="0"/>
                                  </p:stCondLst>
                                  <p:childTnLst>
                                    <p:animScale>
                                      <p:cBhvr>
                                        <p:cTn id="55" dur="200" fill="hold"/>
                                        <p:tgtEl>
                                          <p:spTgt spid="33"/>
                                        </p:tgtEl>
                                      </p:cBhvr>
                                      <p:by x="150000" y="150000"/>
                                    </p:animScale>
                                  </p:childTnLst>
                                </p:cTn>
                              </p:par>
                            </p:childTnLst>
                          </p:cTn>
                        </p:par>
                        <p:par>
                          <p:cTn id="56" fill="hold">
                            <p:stCondLst>
                              <p:cond delay="400"/>
                            </p:stCondLst>
                            <p:childTnLst>
                              <p:par>
                                <p:cTn id="57" presetID="1"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6" presetClass="emph" presetSubtype="0" autoRev="1" fill="hold" nodeType="clickEffect">
                                  <p:stCondLst>
                                    <p:cond delay="0"/>
                                  </p:stCondLst>
                                  <p:childTnLst>
                                    <p:animScale>
                                      <p:cBhvr>
                                        <p:cTn id="62" dur="200" fill="hold"/>
                                        <p:tgtEl>
                                          <p:spTgt spid="34"/>
                                        </p:tgtEl>
                                      </p:cBhvr>
                                      <p:by x="150000" y="150000"/>
                                    </p:animScale>
                                  </p:childTnLst>
                                </p:cTn>
                              </p:par>
                            </p:childTnLst>
                          </p:cTn>
                        </p:par>
                        <p:par>
                          <p:cTn id="63" fill="hold">
                            <p:stCondLst>
                              <p:cond delay="400"/>
                            </p:stCondLst>
                            <p:childTnLst>
                              <p:par>
                                <p:cTn id="64" presetID="1" presetClass="entr" presetSubtype="0"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7611FA1-13EA-6D48-9AD7-E2B6A01DE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512638" cy="4217831"/>
          </a:xfrm>
          <a:prstGeom prst="rect">
            <a:avLst/>
          </a:prstGeom>
          <a:effectLst>
            <a:outerShdw blurRad="101600" dist="88900" dir="2700000" algn="tl" rotWithShape="0">
              <a:prstClr val="black">
                <a:alpha val="40000"/>
              </a:prstClr>
            </a:outerShdw>
          </a:effectLst>
        </p:spPr>
      </p:pic>
      <p:pic>
        <p:nvPicPr>
          <p:cNvPr id="7" name="Picture 6" descr="A screenshot of a cell phone&#10;&#10;Description automatically generated">
            <a:extLst>
              <a:ext uri="{FF2B5EF4-FFF2-40B4-BE49-F238E27FC236}">
                <a16:creationId xmlns:a16="http://schemas.microsoft.com/office/drawing/2014/main" id="{CF9DD529-C028-9F40-AF5E-3C4AEA1EBD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09114" y="2732994"/>
            <a:ext cx="8296141" cy="3616290"/>
          </a:xfrm>
          <a:prstGeom prst="rect">
            <a:avLst/>
          </a:prstGeom>
          <a:effectLst>
            <a:outerShdw blurRad="203200" dist="165100" dir="2700000" algn="tl" rotWithShape="0">
              <a:prstClr val="black">
                <a:alpha val="40000"/>
              </a:prstClr>
            </a:outerShdw>
          </a:effectLst>
        </p:spPr>
      </p:pic>
      <p:sp>
        <p:nvSpPr>
          <p:cNvPr id="2" name="Title 1" hidden="1">
            <a:extLst>
              <a:ext uri="{FF2B5EF4-FFF2-40B4-BE49-F238E27FC236}">
                <a16:creationId xmlns:a16="http://schemas.microsoft.com/office/drawing/2014/main" id="{E445770C-291F-4996-B543-995FC9548600}"/>
              </a:ext>
            </a:extLst>
          </p:cNvPr>
          <p:cNvSpPr>
            <a:spLocks noGrp="1"/>
          </p:cNvSpPr>
          <p:nvPr>
            <p:ph type="title"/>
          </p:nvPr>
        </p:nvSpPr>
        <p:spPr>
          <a:xfrm>
            <a:off x="4687746" y="365125"/>
            <a:ext cx="6666053" cy="1197457"/>
          </a:xfrm>
        </p:spPr>
        <p:txBody>
          <a:bodyPr/>
          <a:lstStyle/>
          <a:p>
            <a:r>
              <a:rPr lang="en-US" dirty="0"/>
              <a:t>SIS Websites</a:t>
            </a:r>
          </a:p>
        </p:txBody>
      </p:sp>
    </p:spTree>
    <p:extLst>
      <p:ext uri="{BB962C8B-B14F-4D97-AF65-F5344CB8AC3E}">
        <p14:creationId xmlns:p14="http://schemas.microsoft.com/office/powerpoint/2010/main" val="287026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2C2B56-D45D-4C7C-87A0-098AD53ABD00}"/>
              </a:ext>
            </a:extLst>
          </p:cNvPr>
          <p:cNvSpPr>
            <a:spLocks noGrp="1"/>
          </p:cNvSpPr>
          <p:nvPr>
            <p:ph type="title"/>
          </p:nvPr>
        </p:nvSpPr>
        <p:spPr/>
        <p:txBody>
          <a:bodyPr/>
          <a:lstStyle/>
          <a:p>
            <a:r>
              <a:rPr lang="en-US" dirty="0"/>
              <a:t>NLM Strategic Plan</a:t>
            </a:r>
          </a:p>
        </p:txBody>
      </p:sp>
      <p:grpSp>
        <p:nvGrpSpPr>
          <p:cNvPr id="3" name="Group 2" descr="Composite image representing NLM's strategic plan, including the title and cover image.">
            <a:extLst>
              <a:ext uri="{FF2B5EF4-FFF2-40B4-BE49-F238E27FC236}">
                <a16:creationId xmlns:a16="http://schemas.microsoft.com/office/drawing/2014/main" id="{7FA1BB2A-24E6-6045-94EA-8C4D3A855B57}"/>
              </a:ext>
            </a:extLst>
          </p:cNvPr>
          <p:cNvGrpSpPr/>
          <p:nvPr/>
        </p:nvGrpSpPr>
        <p:grpSpPr>
          <a:xfrm>
            <a:off x="0" y="0"/>
            <a:ext cx="12561817" cy="6185162"/>
            <a:chOff x="-48286" y="-8964"/>
            <a:chExt cx="13154686" cy="6477078"/>
          </a:xfrm>
        </p:grpSpPr>
        <p:pic>
          <p:nvPicPr>
            <p:cNvPr id="4" name="Picture 3" descr="Cover image for NLM's strategic plan: Earth encircled by concentric rings of data and acronyms for NIH's institutes and centers.">
              <a:extLst>
                <a:ext uri="{FF2B5EF4-FFF2-40B4-BE49-F238E27FC236}">
                  <a16:creationId xmlns:a16="http://schemas.microsoft.com/office/drawing/2014/main" id="{690DB8A5-A194-9A4C-B3CE-5946174E91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86" y="-8964"/>
              <a:ext cx="13154686" cy="6477078"/>
            </a:xfrm>
            <a:prstGeom prst="rect">
              <a:avLst/>
            </a:prstGeom>
          </p:spPr>
        </p:pic>
        <p:pic>
          <p:nvPicPr>
            <p:cNvPr id="5" name="Picture 4" descr="Title for NLM's strategic plan">
              <a:extLst>
                <a:ext uri="{FF2B5EF4-FFF2-40B4-BE49-F238E27FC236}">
                  <a16:creationId xmlns:a16="http://schemas.microsoft.com/office/drawing/2014/main" id="{13DDBBE3-FB81-A74B-B004-AEFC270E9E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5088695" cy="3276600"/>
            </a:xfrm>
            <a:prstGeom prst="rect">
              <a:avLst/>
            </a:prstGeom>
          </p:spPr>
        </p:pic>
      </p:grpSp>
    </p:spTree>
    <p:extLst>
      <p:ext uri="{BB962C8B-B14F-4D97-AF65-F5344CB8AC3E}">
        <p14:creationId xmlns:p14="http://schemas.microsoft.com/office/powerpoint/2010/main" val="2022553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364A-82D2-4D50-99AB-4348D70DF5A0}"/>
              </a:ext>
            </a:extLst>
          </p:cNvPr>
          <p:cNvSpPr>
            <a:spLocks noGrp="1"/>
          </p:cNvSpPr>
          <p:nvPr>
            <p:ph type="title"/>
          </p:nvPr>
        </p:nvSpPr>
        <p:spPr/>
        <p:txBody>
          <a:bodyPr>
            <a:normAutofit/>
          </a:bodyPr>
          <a:lstStyle/>
          <a:p>
            <a:r>
              <a:rPr lang="en-US" sz="6000" b="1" dirty="0">
                <a:latin typeface="Calibri"/>
              </a:rPr>
              <a:t>Changes are coming</a:t>
            </a:r>
          </a:p>
        </p:txBody>
      </p:sp>
      <p:sp>
        <p:nvSpPr>
          <p:cNvPr id="3" name="Content Placeholder 2">
            <a:extLst>
              <a:ext uri="{FF2B5EF4-FFF2-40B4-BE49-F238E27FC236}">
                <a16:creationId xmlns:a16="http://schemas.microsoft.com/office/drawing/2014/main" id="{18F65EE3-576D-4773-AAD5-D939044A1486}"/>
              </a:ext>
            </a:extLst>
          </p:cNvPr>
          <p:cNvSpPr>
            <a:spLocks noGrp="1"/>
          </p:cNvSpPr>
          <p:nvPr>
            <p:ph idx="1"/>
          </p:nvPr>
        </p:nvSpPr>
        <p:spPr/>
        <p:txBody>
          <a:bodyPr/>
          <a:lstStyle/>
          <a:p>
            <a:r>
              <a:rPr lang="en-US" dirty="0"/>
              <a:t>Resource evaluation		</a:t>
            </a:r>
          </a:p>
          <a:p>
            <a:pPr lvl="1"/>
            <a:r>
              <a:rPr lang="en-US" sz="2200" dirty="0"/>
              <a:t>Sunset</a:t>
            </a:r>
          </a:p>
          <a:p>
            <a:pPr lvl="1"/>
            <a:r>
              <a:rPr lang="en-US" sz="2200" dirty="0"/>
              <a:t>Integration into other resources</a:t>
            </a:r>
          </a:p>
          <a:p>
            <a:pPr>
              <a:spcBef>
                <a:spcPts val="1600"/>
              </a:spcBef>
            </a:pPr>
            <a:r>
              <a:rPr lang="en-US" dirty="0"/>
              <a:t>Some content will be available through FTP and other distributions </a:t>
            </a:r>
          </a:p>
          <a:p>
            <a:pPr>
              <a:spcBef>
                <a:spcPts val="1600"/>
              </a:spcBef>
            </a:pPr>
            <a:r>
              <a:rPr lang="en-US" dirty="0"/>
              <a:t>Watch for news:</a:t>
            </a:r>
          </a:p>
          <a:p>
            <a:pPr lvl="1"/>
            <a:r>
              <a:rPr lang="en-US" sz="2200" dirty="0"/>
              <a:t>Messages on product homepages</a:t>
            </a:r>
          </a:p>
          <a:p>
            <a:pPr lvl="1"/>
            <a:r>
              <a:rPr lang="en-US" sz="2200" dirty="0"/>
              <a:t>Notices on NLM social media, NLM publications </a:t>
            </a:r>
          </a:p>
          <a:p>
            <a:pPr lvl="1"/>
            <a:r>
              <a:rPr lang="en-US" sz="2200" dirty="0"/>
              <a:t>Notices in Technical Bulletin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8142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3" y="1709738"/>
            <a:ext cx="11443446" cy="2852737"/>
          </a:xfrm>
        </p:spPr>
        <p:txBody>
          <a:bodyPr>
            <a:noAutofit/>
          </a:bodyPr>
          <a:lstStyle/>
          <a:p>
            <a:r>
              <a:rPr lang="en-US" sz="4400" b="1" dirty="0"/>
              <a:t>Joyce Backus</a:t>
            </a:r>
            <a:br>
              <a:rPr lang="en-US" sz="4400" b="1" dirty="0"/>
            </a:br>
            <a:r>
              <a:rPr lang="en-US" sz="4400" b="1" dirty="0"/>
              <a:t>Associate Director, Library Operations</a:t>
            </a:r>
          </a:p>
        </p:txBody>
      </p:sp>
    </p:spTree>
    <p:extLst>
      <p:ext uri="{BB962C8B-B14F-4D97-AF65-F5344CB8AC3E}">
        <p14:creationId xmlns:p14="http://schemas.microsoft.com/office/powerpoint/2010/main" val="617414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41" y="45498"/>
            <a:ext cx="11383850" cy="1061298"/>
          </a:xfrm>
        </p:spPr>
        <p:txBody>
          <a:bodyPr>
            <a:normAutofit fontScale="90000"/>
          </a:bodyPr>
          <a:lstStyle/>
          <a:p>
            <a:r>
              <a:rPr lang="en-US" b="1" dirty="0">
                <a:latin typeface="Calibri"/>
              </a:rPr>
              <a:t>Advice</a:t>
            </a:r>
            <a:r>
              <a:rPr lang="en-US" b="1" baseline="0" dirty="0">
                <a:latin typeface="Calibri"/>
              </a:rPr>
              <a:t> and </a:t>
            </a:r>
            <a:r>
              <a:rPr lang="en-US" b="1" dirty="0">
                <a:latin typeface="Calibri"/>
              </a:rPr>
              <a:t>Guidance</a:t>
            </a:r>
            <a:r>
              <a:rPr lang="en-US" b="1" baseline="0" dirty="0">
                <a:latin typeface="Calibri"/>
              </a:rPr>
              <a:t> from the </a:t>
            </a:r>
            <a:r>
              <a:rPr lang="en-US" b="1" dirty="0">
                <a:latin typeface="Calibri"/>
              </a:rPr>
              <a:t>Library</a:t>
            </a:r>
            <a:r>
              <a:rPr lang="en-US" b="1" baseline="0" dirty="0">
                <a:latin typeface="Calibri"/>
              </a:rPr>
              <a:t> </a:t>
            </a:r>
            <a:r>
              <a:rPr lang="en-US" b="1" dirty="0">
                <a:latin typeface="Calibri"/>
              </a:rPr>
              <a:t>Community</a:t>
            </a:r>
          </a:p>
        </p:txBody>
      </p:sp>
      <p:pic>
        <p:nvPicPr>
          <p:cNvPr id="4" name="Content Placeholder 3" descr="photo of Jane Blumenthal" title="Jane Blumenthal"/>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19906" y="1255521"/>
            <a:ext cx="1473943" cy="152465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452892" y="2894690"/>
            <a:ext cx="2855637" cy="677108"/>
          </a:xfrm>
          <a:prstGeom prst="rect">
            <a:avLst/>
          </a:prstGeom>
          <a:noFill/>
        </p:spPr>
        <p:txBody>
          <a:bodyPr wrap="square" rtlCol="0">
            <a:spAutoFit/>
          </a:bodyPr>
          <a:lstStyle/>
          <a:p>
            <a:r>
              <a:rPr lang="en-US" sz="1400" dirty="0"/>
              <a:t>Jane Blumenthal </a:t>
            </a:r>
          </a:p>
          <a:p>
            <a:r>
              <a:rPr lang="en-US" sz="1200" dirty="0"/>
              <a:t>Taubman Health Sciences Library (Retired) University of Michigan</a:t>
            </a:r>
          </a:p>
        </p:txBody>
      </p:sp>
      <p:pic>
        <p:nvPicPr>
          <p:cNvPr id="19" name="Picture 18" descr="photo of Marisa Conte" title="photo of Marisa Cont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391634" y="1336387"/>
            <a:ext cx="1665111" cy="1211057"/>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8535453" y="2901556"/>
            <a:ext cx="2274034" cy="892552"/>
          </a:xfrm>
          <a:prstGeom prst="rect">
            <a:avLst/>
          </a:prstGeom>
          <a:noFill/>
        </p:spPr>
        <p:txBody>
          <a:bodyPr wrap="square" rtlCol="0">
            <a:spAutoFit/>
          </a:bodyPr>
          <a:lstStyle>
            <a:defPPr>
              <a:defRPr lang="en-US"/>
            </a:defPPr>
            <a:lvl1pPr>
              <a:defRPr sz="1600"/>
            </a:lvl1pPr>
          </a:lstStyle>
          <a:p>
            <a:r>
              <a:rPr lang="en-US" sz="1400" dirty="0"/>
              <a:t>Marisa Conte </a:t>
            </a:r>
          </a:p>
          <a:p>
            <a:r>
              <a:rPr lang="en-US" sz="1200" dirty="0"/>
              <a:t>Taubman Health Sciences Library</a:t>
            </a:r>
          </a:p>
          <a:p>
            <a:r>
              <a:rPr lang="en-US" sz="1200" dirty="0"/>
              <a:t>University of Michigan</a:t>
            </a:r>
          </a:p>
          <a:p>
            <a:endParaRPr lang="en-US" sz="1400" dirty="0"/>
          </a:p>
        </p:txBody>
      </p:sp>
      <p:pic>
        <p:nvPicPr>
          <p:cNvPr id="10" name="Picture 9" descr="photo of Kristen Greenland" title="photo of Kristen Greenland"/>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34926" y="3804210"/>
            <a:ext cx="1400956" cy="149312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467999" y="5397625"/>
            <a:ext cx="2341488" cy="677108"/>
          </a:xfrm>
          <a:prstGeom prst="rect">
            <a:avLst/>
          </a:prstGeom>
          <a:noFill/>
        </p:spPr>
        <p:txBody>
          <a:bodyPr wrap="square" rtlCol="0">
            <a:spAutoFit/>
          </a:bodyPr>
          <a:lstStyle/>
          <a:p>
            <a:r>
              <a:rPr lang="en-US" sz="1400" dirty="0"/>
              <a:t>Kristen Greenland </a:t>
            </a:r>
          </a:p>
          <a:p>
            <a:r>
              <a:rPr lang="en-US" sz="1200" dirty="0"/>
              <a:t>Keefe Science Library</a:t>
            </a:r>
            <a:br>
              <a:rPr lang="en-US" sz="1200" dirty="0"/>
            </a:br>
            <a:r>
              <a:rPr lang="en-US" sz="1200" dirty="0"/>
              <a:t>Amherst College</a:t>
            </a:r>
          </a:p>
        </p:txBody>
      </p:sp>
      <p:sp>
        <p:nvSpPr>
          <p:cNvPr id="18" name="TextBox 17"/>
          <p:cNvSpPr txBox="1"/>
          <p:nvPr/>
        </p:nvSpPr>
        <p:spPr>
          <a:xfrm>
            <a:off x="1519906" y="5388038"/>
            <a:ext cx="2406506" cy="677108"/>
          </a:xfrm>
          <a:prstGeom prst="rect">
            <a:avLst/>
          </a:prstGeom>
          <a:noFill/>
        </p:spPr>
        <p:txBody>
          <a:bodyPr wrap="square" rtlCol="0">
            <a:spAutoFit/>
          </a:bodyPr>
          <a:lstStyle/>
          <a:p>
            <a:r>
              <a:rPr lang="en-US" sz="1400" dirty="0"/>
              <a:t>Anne Seymour</a:t>
            </a:r>
          </a:p>
          <a:p>
            <a:r>
              <a:rPr lang="en-US" sz="1200" dirty="0"/>
              <a:t>Welch Medical Library</a:t>
            </a:r>
          </a:p>
          <a:p>
            <a:r>
              <a:rPr lang="en-US" sz="1200" dirty="0"/>
              <a:t>Johns Hopkins University </a:t>
            </a:r>
          </a:p>
        </p:txBody>
      </p:sp>
      <p:sp>
        <p:nvSpPr>
          <p:cNvPr id="12" name="TextBox 11"/>
          <p:cNvSpPr txBox="1"/>
          <p:nvPr/>
        </p:nvSpPr>
        <p:spPr>
          <a:xfrm>
            <a:off x="5014740" y="2898235"/>
            <a:ext cx="2520880" cy="677108"/>
          </a:xfrm>
          <a:prstGeom prst="rect">
            <a:avLst/>
          </a:prstGeom>
          <a:noFill/>
        </p:spPr>
        <p:txBody>
          <a:bodyPr wrap="square" rtlCol="0">
            <a:spAutoFit/>
          </a:bodyPr>
          <a:lstStyle/>
          <a:p>
            <a:r>
              <a:rPr lang="en-US" sz="1400" dirty="0"/>
              <a:t>Neil Rambo</a:t>
            </a:r>
          </a:p>
          <a:p>
            <a:r>
              <a:rPr lang="en-US" sz="1200" dirty="0"/>
              <a:t>Health Sciences Library (Retired)</a:t>
            </a:r>
          </a:p>
          <a:p>
            <a:r>
              <a:rPr lang="en-US" sz="1200" dirty="0"/>
              <a:t>New York University </a:t>
            </a:r>
          </a:p>
        </p:txBody>
      </p:sp>
      <p:pic>
        <p:nvPicPr>
          <p:cNvPr id="3" name="Picture 2" descr="photo of Jean Shipman" title="photo of Jean Shipman"/>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r="-8304"/>
          <a:stretch/>
        </p:blipFill>
        <p:spPr>
          <a:xfrm>
            <a:off x="5076175" y="3753630"/>
            <a:ext cx="1493515" cy="1533261"/>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014740" y="5388038"/>
            <a:ext cx="2943640" cy="677108"/>
          </a:xfrm>
          <a:prstGeom prst="rect">
            <a:avLst/>
          </a:prstGeom>
          <a:noFill/>
        </p:spPr>
        <p:txBody>
          <a:bodyPr wrap="square" rtlCol="0">
            <a:spAutoFit/>
          </a:bodyPr>
          <a:lstStyle/>
          <a:p>
            <a:r>
              <a:rPr lang="en-US" sz="1400" dirty="0"/>
              <a:t>Jean Shipman</a:t>
            </a:r>
          </a:p>
          <a:p>
            <a:r>
              <a:rPr lang="en-US" sz="1200" dirty="0"/>
              <a:t>Elsevier and Center for Medical Innovation University of Utah</a:t>
            </a:r>
            <a:endParaRPr lang="en-US" sz="1100" dirty="0"/>
          </a:p>
        </p:txBody>
      </p:sp>
      <p:pic>
        <p:nvPicPr>
          <p:cNvPr id="7" name="Picture 6" descr="headshot of Anne Seymour, with shoulder length brown hair, blue sweater, black shirt" title="Anne Seymour">
            <a:extLst>
              <a:ext uri="{FF2B5EF4-FFF2-40B4-BE49-F238E27FC236}">
                <a16:creationId xmlns:a16="http://schemas.microsoft.com/office/drawing/2014/main" id="{6C0E7676-29CF-4B9C-B133-7534BFEBBA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4316" y="3753384"/>
            <a:ext cx="1282513" cy="1533508"/>
          </a:xfrm>
          <a:prstGeom prst="rect">
            <a:avLst/>
          </a:prstGeom>
          <a:effectLst>
            <a:outerShdw blurRad="190500" dist="114300" dir="2700000" algn="tl" rotWithShape="0">
              <a:prstClr val="black">
                <a:alpha val="40000"/>
              </a:prstClr>
            </a:outerShdw>
          </a:effectLst>
        </p:spPr>
      </p:pic>
      <p:pic>
        <p:nvPicPr>
          <p:cNvPr id="9" name="Picture 8" descr="Photo of Mr. Rambo">
            <a:extLst>
              <a:ext uri="{FF2B5EF4-FFF2-40B4-BE49-F238E27FC236}">
                <a16:creationId xmlns:a16="http://schemas.microsoft.com/office/drawing/2014/main" id="{0423B083-340A-4257-BE94-1F76B0BDC2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14740" y="1110875"/>
            <a:ext cx="1632842" cy="1663595"/>
          </a:xfrm>
          <a:prstGeom prst="rect">
            <a:avLst/>
          </a:prstGeom>
          <a:effectLst>
            <a:outerShdw blurRad="152400" dist="101600" dir="2700000" algn="tl" rotWithShape="0">
              <a:prstClr val="black">
                <a:alpha val="40000"/>
              </a:prstClr>
            </a:outerShdw>
          </a:effectLst>
        </p:spPr>
      </p:pic>
    </p:spTree>
    <p:extLst>
      <p:ext uri="{BB962C8B-B14F-4D97-AF65-F5344CB8AC3E}">
        <p14:creationId xmlns:p14="http://schemas.microsoft.com/office/powerpoint/2010/main" val="3200728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0BD3-F6E1-4184-8485-C0587F66DE35}"/>
              </a:ext>
            </a:extLst>
          </p:cNvPr>
          <p:cNvSpPr>
            <a:spLocks noGrp="1"/>
          </p:cNvSpPr>
          <p:nvPr>
            <p:ph type="title"/>
          </p:nvPr>
        </p:nvSpPr>
        <p:spPr>
          <a:xfrm>
            <a:off x="838200" y="70567"/>
            <a:ext cx="10515600" cy="1325563"/>
          </a:xfrm>
        </p:spPr>
        <p:txBody>
          <a:bodyPr>
            <a:normAutofit/>
          </a:bodyPr>
          <a:lstStyle/>
          <a:p>
            <a:r>
              <a:rPr lang="en-US" sz="4000" b="1" dirty="0">
                <a:latin typeface="Calibri"/>
              </a:rPr>
              <a:t>NLM Associate Fellows 2018 – 2019 </a:t>
            </a:r>
            <a:endParaRPr lang="en-US" sz="4000" b="1" dirty="0"/>
          </a:p>
        </p:txBody>
      </p:sp>
      <p:sp>
        <p:nvSpPr>
          <p:cNvPr id="20" name="Content Placeholder 19">
            <a:extLst>
              <a:ext uri="{FF2B5EF4-FFF2-40B4-BE49-F238E27FC236}">
                <a16:creationId xmlns:a16="http://schemas.microsoft.com/office/drawing/2014/main" id="{A5B57D83-7D23-432D-AEB9-E69F762BFF30}"/>
              </a:ext>
            </a:extLst>
          </p:cNvPr>
          <p:cNvSpPr>
            <a:spLocks noGrp="1"/>
          </p:cNvSpPr>
          <p:nvPr>
            <p:ph sz="half" idx="1"/>
          </p:nvPr>
        </p:nvSpPr>
        <p:spPr>
          <a:xfrm>
            <a:off x="838200" y="1562100"/>
            <a:ext cx="5181600" cy="4351338"/>
          </a:xfrm>
        </p:spPr>
        <p:txBody>
          <a:bodyPr>
            <a:normAutofit/>
          </a:bodyPr>
          <a:lstStyle/>
          <a:p>
            <a:pPr>
              <a:spcBef>
                <a:spcPts val="1600"/>
              </a:spcBef>
            </a:pPr>
            <a:r>
              <a:rPr lang="en-US" sz="3200" dirty="0"/>
              <a:t>Stacy Brody</a:t>
            </a:r>
          </a:p>
          <a:p>
            <a:pPr>
              <a:spcBef>
                <a:spcPts val="1600"/>
              </a:spcBef>
            </a:pPr>
            <a:r>
              <a:rPr lang="en-US" sz="3200" dirty="0"/>
              <a:t>Sarah Clarke</a:t>
            </a:r>
          </a:p>
          <a:p>
            <a:pPr>
              <a:spcBef>
                <a:spcPts val="1600"/>
              </a:spcBef>
            </a:pPr>
            <a:r>
              <a:rPr lang="en-US" sz="3200" dirty="0"/>
              <a:t>Amelia Llorens</a:t>
            </a:r>
          </a:p>
          <a:p>
            <a:pPr>
              <a:spcBef>
                <a:spcPts val="1600"/>
              </a:spcBef>
            </a:pPr>
            <a:r>
              <a:rPr lang="en-US" sz="3200" dirty="0"/>
              <a:t>Cecelia Vetter</a:t>
            </a:r>
          </a:p>
          <a:p>
            <a:pPr>
              <a:spcBef>
                <a:spcPts val="1600"/>
              </a:spcBef>
            </a:pPr>
            <a:r>
              <a:rPr lang="en-US" sz="3200" dirty="0"/>
              <a:t>Paije Wilson</a:t>
            </a:r>
          </a:p>
        </p:txBody>
      </p:sp>
      <p:pic>
        <p:nvPicPr>
          <p:cNvPr id="9" name="Content Placeholder 8" descr="Stacy Brody, Headshot; Brown hair, black and white shirt">
            <a:extLst>
              <a:ext uri="{FF2B5EF4-FFF2-40B4-BE49-F238E27FC236}">
                <a16:creationId xmlns:a16="http://schemas.microsoft.com/office/drawing/2014/main" id="{3B18DC28-2DEF-4138-B0A8-3E6DDC09E58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903732" y="2875253"/>
            <a:ext cx="1548788" cy="2323182"/>
          </a:xfrm>
          <a:effectLst>
            <a:outerShdw blurRad="139700" dist="139700" dir="2700000" algn="tl" rotWithShape="0">
              <a:prstClr val="black">
                <a:alpha val="40000"/>
              </a:prstClr>
            </a:outerShdw>
          </a:effectLst>
        </p:spPr>
      </p:pic>
      <p:pic>
        <p:nvPicPr>
          <p:cNvPr id="11" name="Picture 10" descr="Sarah Clarke, heads hot; shoulder length brown hair, black and white shirt">
            <a:extLst>
              <a:ext uri="{FF2B5EF4-FFF2-40B4-BE49-F238E27FC236}">
                <a16:creationId xmlns:a16="http://schemas.microsoft.com/office/drawing/2014/main" id="{96502AD6-15BC-4FE2-87DE-F1BCA34927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6582" y="1542281"/>
            <a:ext cx="1550724" cy="2323182"/>
          </a:xfrm>
          <a:prstGeom prst="rect">
            <a:avLst/>
          </a:prstGeom>
          <a:effectLst>
            <a:outerShdw blurRad="139700" dist="139700" dir="2700000" algn="tl" rotWithShape="0">
              <a:prstClr val="black">
                <a:alpha val="40000"/>
              </a:prstClr>
            </a:outerShdw>
          </a:effectLst>
        </p:spPr>
      </p:pic>
      <p:pic>
        <p:nvPicPr>
          <p:cNvPr id="13" name="Picture 12" descr="Cecelia Vetter; headshot; shoulder length light brown hair, blue shirt.">
            <a:extLst>
              <a:ext uri="{FF2B5EF4-FFF2-40B4-BE49-F238E27FC236}">
                <a16:creationId xmlns:a16="http://schemas.microsoft.com/office/drawing/2014/main" id="{0C083579-B566-43E2-B634-B4E959C510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5361" y="1514075"/>
            <a:ext cx="1597909" cy="2393873"/>
          </a:xfrm>
          <a:prstGeom prst="rect">
            <a:avLst/>
          </a:prstGeom>
          <a:effectLst>
            <a:outerShdw blurRad="139700" dist="139700" dir="2700000" algn="tl" rotWithShape="0">
              <a:prstClr val="black">
                <a:alpha val="40000"/>
              </a:prstClr>
            </a:outerShdw>
          </a:effectLst>
        </p:spPr>
      </p:pic>
      <p:pic>
        <p:nvPicPr>
          <p:cNvPr id="18" name="Content Placeholder 6" descr="Amelia Llorens, headshot; shoulder length brown hair; red shirt, gray sweater">
            <a:extLst>
              <a:ext uri="{FF2B5EF4-FFF2-40B4-BE49-F238E27FC236}">
                <a16:creationId xmlns:a16="http://schemas.microsoft.com/office/drawing/2014/main" id="{584D2030-3DC8-4FDC-90AC-5E00CE4A05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6251" y="4200250"/>
            <a:ext cx="1563670" cy="2342578"/>
          </a:xfrm>
          <a:prstGeom prst="rect">
            <a:avLst/>
          </a:prstGeom>
          <a:effectLst>
            <a:outerShdw blurRad="139700" dist="139700" dir="2700000" algn="tl" rotWithShape="0">
              <a:prstClr val="black">
                <a:alpha val="40000"/>
              </a:prstClr>
            </a:outerShdw>
          </a:effectLst>
        </p:spPr>
      </p:pic>
      <p:pic>
        <p:nvPicPr>
          <p:cNvPr id="15" name="Picture 14" descr="Paije Wilson, headshot; long blond hair, glasses, white shirt. ">
            <a:extLst>
              <a:ext uri="{FF2B5EF4-FFF2-40B4-BE49-F238E27FC236}">
                <a16:creationId xmlns:a16="http://schemas.microsoft.com/office/drawing/2014/main" id="{6434BAE2-5D42-40EF-81BE-BEF065B4A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55360" y="4200250"/>
            <a:ext cx="1597909" cy="2393872"/>
          </a:xfrm>
          <a:prstGeom prst="rect">
            <a:avLst/>
          </a:prstGeom>
          <a:effectLst>
            <a:outerShdw blurRad="139700" dist="139700" dir="2700000" algn="tl" rotWithShape="0">
              <a:prstClr val="black">
                <a:alpha val="40000"/>
              </a:prstClr>
            </a:outerShdw>
          </a:effectLst>
        </p:spPr>
      </p:pic>
    </p:spTree>
    <p:extLst>
      <p:ext uri="{BB962C8B-B14F-4D97-AF65-F5344CB8AC3E}">
        <p14:creationId xmlns:p14="http://schemas.microsoft.com/office/powerpoint/2010/main" val="246449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Sharon Han, headshot; brown hair, glasses, white shirt, tan jacket. ">
            <a:extLst>
              <a:ext uri="{FF2B5EF4-FFF2-40B4-BE49-F238E27FC236}">
                <a16:creationId xmlns:a16="http://schemas.microsoft.com/office/drawing/2014/main" id="{FEDF82A9-3C5B-44A3-A01D-4442B777785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6096000" y="3206568"/>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outerShdw blurRad="215900" dist="38100" dir="2700000" sx="102000" sy="102000" algn="tl" rotWithShape="0">
              <a:prstClr val="black">
                <a:alpha val="40000"/>
              </a:prstClr>
            </a:outerShdw>
            <a:softEdge rad="0"/>
          </a:effectLst>
        </p:spPr>
      </p:pic>
      <p:pic>
        <p:nvPicPr>
          <p:cNvPr id="21" name="Picture 20" descr="Brenna Cox, headshot; shoulder length brown hair; white shirt, cream sweater">
            <a:extLst>
              <a:ext uri="{FF2B5EF4-FFF2-40B4-BE49-F238E27FC236}">
                <a16:creationId xmlns:a16="http://schemas.microsoft.com/office/drawing/2014/main" id="{FDCA16CC-0CBF-4942-96B6-D09FC29A819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7766877" y="-62766"/>
            <a:ext cx="4405154" cy="3776782"/>
          </a:xfrm>
          <a:custGeom>
            <a:avLst/>
            <a:gdLst>
              <a:gd name="connsiteX0" fmla="*/ 279221 w 4405154"/>
              <a:gd name="connsiteY0" fmla="*/ 0 h 3776782"/>
              <a:gd name="connsiteX1" fmla="*/ 4405154 w 4405154"/>
              <a:gd name="connsiteY1" fmla="*/ 0 h 3776782"/>
              <a:gd name="connsiteX2" fmla="*/ 4405154 w 4405154"/>
              <a:gd name="connsiteY2" fmla="*/ 3055054 h 3776782"/>
              <a:gd name="connsiteX3" fmla="*/ 4266200 w 4405154"/>
              <a:gd name="connsiteY3" fmla="*/ 3181344 h 3776782"/>
              <a:gd name="connsiteX4" fmla="*/ 2607554 w 4405154"/>
              <a:gd name="connsiteY4" fmla="*/ 3776782 h 3776782"/>
              <a:gd name="connsiteX5" fmla="*/ 0 w 4405154"/>
              <a:gd name="connsiteY5" fmla="*/ 1169228 h 3776782"/>
              <a:gd name="connsiteX6" fmla="*/ 204915 w 4405154"/>
              <a:gd name="connsiteY6" fmla="*/ 154250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effectLst>
            <a:outerShdw blurRad="215900" dist="38100" dir="2700000" sx="102000" sy="102000" algn="tl" rotWithShape="0">
              <a:prstClr val="black">
                <a:alpha val="40000"/>
              </a:prstClr>
            </a:outerShdw>
            <a:softEdge rad="0"/>
          </a:effectLst>
        </p:spPr>
      </p:pic>
      <p:pic>
        <p:nvPicPr>
          <p:cNvPr id="31" name="Picture 30" descr="Louise To, headshot; long dark brown hair, gray shirt. ">
            <a:extLst>
              <a:ext uri="{FF2B5EF4-FFF2-40B4-BE49-F238E27FC236}">
                <a16:creationId xmlns:a16="http://schemas.microsoft.com/office/drawing/2014/main" id="{3D83FEE7-6A89-4A1D-970A-76FE2955BE49}"/>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8738478" y="4058939"/>
            <a:ext cx="3453522" cy="2950205"/>
          </a:xfrm>
          <a:custGeom>
            <a:avLst/>
            <a:gdLst>
              <a:gd name="connsiteX0" fmla="*/ 1901420 w 3453522"/>
              <a:gd name="connsiteY0" fmla="*/ 0 h 2950205"/>
              <a:gd name="connsiteX1" fmla="*/ 3368648 w 3453522"/>
              <a:gd name="connsiteY1" fmla="*/ 691940 h 2950205"/>
              <a:gd name="connsiteX2" fmla="*/ 3453522 w 3453522"/>
              <a:gd name="connsiteY2" fmla="*/ 805440 h 2950205"/>
              <a:gd name="connsiteX3" fmla="*/ 3453522 w 3453522"/>
              <a:gd name="connsiteY3" fmla="*/ 2950205 h 2950205"/>
              <a:gd name="connsiteX4" fmla="*/ 316036 w 3453522"/>
              <a:gd name="connsiteY4" fmla="*/ 2950205 h 2950205"/>
              <a:gd name="connsiteX5" fmla="*/ 229491 w 3453522"/>
              <a:gd name="connsiteY5" fmla="*/ 2807749 h 2950205"/>
              <a:gd name="connsiteX6" fmla="*/ 0 w 3453522"/>
              <a:gd name="connsiteY6" fmla="*/ 1901419 h 2950205"/>
              <a:gd name="connsiteX7" fmla="*/ 1901420 w 3453522"/>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effectLst>
            <a:outerShdw blurRad="215900" dist="38100" dir="2700000" sx="102000" sy="102000" algn="tl" rotWithShape="0">
              <a:prstClr val="black">
                <a:alpha val="40000"/>
              </a:prstClr>
            </a:outerShdw>
            <a:softEdge rad="0"/>
          </a:effectLst>
        </p:spPr>
      </p:pic>
      <p:sp>
        <p:nvSpPr>
          <p:cNvPr id="2" name="Title 1">
            <a:extLst>
              <a:ext uri="{FF2B5EF4-FFF2-40B4-BE49-F238E27FC236}">
                <a16:creationId xmlns:a16="http://schemas.microsoft.com/office/drawing/2014/main" id="{36590BD3-F6E1-4184-8485-C0587F66DE35}"/>
              </a:ext>
            </a:extLst>
          </p:cNvPr>
          <p:cNvSpPr>
            <a:spLocks noGrp="1"/>
          </p:cNvSpPr>
          <p:nvPr>
            <p:ph type="title"/>
          </p:nvPr>
        </p:nvSpPr>
        <p:spPr>
          <a:xfrm>
            <a:off x="176842" y="65785"/>
            <a:ext cx="11176958" cy="1325563"/>
          </a:xfrm>
        </p:spPr>
        <p:txBody>
          <a:bodyPr>
            <a:normAutofit/>
          </a:bodyPr>
          <a:lstStyle/>
          <a:p>
            <a:r>
              <a:rPr lang="en-US" sz="4000" b="1" dirty="0">
                <a:latin typeface="Calibri"/>
              </a:rPr>
              <a:t>NLM Associate Fellows 2019 – 2020</a:t>
            </a:r>
          </a:p>
        </p:txBody>
      </p:sp>
      <p:sp>
        <p:nvSpPr>
          <p:cNvPr id="12" name="Content Placeholder 11">
            <a:extLst>
              <a:ext uri="{FF2B5EF4-FFF2-40B4-BE49-F238E27FC236}">
                <a16:creationId xmlns:a16="http://schemas.microsoft.com/office/drawing/2014/main" id="{1B09AAC6-72E8-4874-A37C-EF53E4EFB3AE}"/>
              </a:ext>
            </a:extLst>
          </p:cNvPr>
          <p:cNvSpPr>
            <a:spLocks noGrp="1"/>
          </p:cNvSpPr>
          <p:nvPr>
            <p:ph idx="1"/>
          </p:nvPr>
        </p:nvSpPr>
        <p:spPr>
          <a:xfrm>
            <a:off x="869197" y="1562100"/>
            <a:ext cx="4857426" cy="4351338"/>
          </a:xfrm>
        </p:spPr>
        <p:txBody>
          <a:bodyPr/>
          <a:lstStyle/>
          <a:p>
            <a:r>
              <a:rPr lang="en-US" dirty="0"/>
              <a:t>Brenna Cox</a:t>
            </a:r>
            <a:br>
              <a:rPr lang="en-US" dirty="0"/>
            </a:br>
            <a:r>
              <a:rPr lang="en-US" sz="2400" dirty="0"/>
              <a:t>University of Denver</a:t>
            </a:r>
          </a:p>
          <a:p>
            <a:r>
              <a:rPr lang="en-US" dirty="0"/>
              <a:t>Sharon Han</a:t>
            </a:r>
            <a:br>
              <a:rPr lang="en-US" dirty="0"/>
            </a:br>
            <a:r>
              <a:rPr lang="en-US" sz="2400" dirty="0"/>
              <a:t>University of Illinois–</a:t>
            </a:r>
            <a:br>
              <a:rPr lang="en-US" sz="2400" dirty="0"/>
            </a:br>
            <a:r>
              <a:rPr lang="en-US" sz="2400" dirty="0"/>
              <a:t>Urbana-Champaign</a:t>
            </a:r>
          </a:p>
          <a:p>
            <a:r>
              <a:rPr lang="en-US" dirty="0"/>
              <a:t>Eden </a:t>
            </a:r>
            <a:r>
              <a:rPr lang="en-US" dirty="0" err="1"/>
              <a:t>Kinzel</a:t>
            </a:r>
            <a:br>
              <a:rPr lang="en-US" dirty="0"/>
            </a:br>
            <a:r>
              <a:rPr lang="en-US" sz="2400" dirty="0"/>
              <a:t>Western University</a:t>
            </a:r>
          </a:p>
          <a:p>
            <a:r>
              <a:rPr lang="en-US" dirty="0"/>
              <a:t>Louise To</a:t>
            </a:r>
            <a:br>
              <a:rPr lang="en-US" dirty="0"/>
            </a:br>
            <a:r>
              <a:rPr lang="en-US" sz="2400" dirty="0"/>
              <a:t>University of Hawai’i at Manoa</a:t>
            </a:r>
            <a:endParaRPr lang="en-US" dirty="0"/>
          </a:p>
        </p:txBody>
      </p:sp>
      <p:pic>
        <p:nvPicPr>
          <p:cNvPr id="29" name="Picture 28" descr="Eden Kinzel, headshot; long brown hair, glasses. Patterned shirt. ">
            <a:extLst>
              <a:ext uri="{FF2B5EF4-FFF2-40B4-BE49-F238E27FC236}">
                <a16:creationId xmlns:a16="http://schemas.microsoft.com/office/drawing/2014/main" id="{4CA79C46-6DD6-48D8-A113-BF40CCA3080D}"/>
              </a:ext>
            </a:extLst>
          </p:cNvPr>
          <p:cNvPicPr>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5806203" y="1216530"/>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outerShdw blurRad="215900" dist="38100" dir="2700000" sx="102000" sy="102000" algn="tl" rotWithShape="0">
              <a:prstClr val="black">
                <a:alpha val="40000"/>
              </a:prstClr>
            </a:outerShdw>
            <a:softEdge rad="0"/>
          </a:effectLst>
        </p:spPr>
      </p:pic>
    </p:spTree>
    <p:extLst>
      <p:ext uri="{BB962C8B-B14F-4D97-AF65-F5344CB8AC3E}">
        <p14:creationId xmlns:p14="http://schemas.microsoft.com/office/powerpoint/2010/main" val="2010780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20A6-DD7C-4C54-865B-1B72F59B3067}"/>
              </a:ext>
            </a:extLst>
          </p:cNvPr>
          <p:cNvSpPr>
            <a:spLocks noGrp="1"/>
          </p:cNvSpPr>
          <p:nvPr>
            <p:ph type="title"/>
          </p:nvPr>
        </p:nvSpPr>
        <p:spPr>
          <a:xfrm>
            <a:off x="838200" y="-64853"/>
            <a:ext cx="10515600" cy="1498091"/>
          </a:xfrm>
        </p:spPr>
        <p:txBody>
          <a:bodyPr>
            <a:normAutofit/>
          </a:bodyPr>
          <a:lstStyle/>
          <a:p>
            <a:r>
              <a:rPr lang="en-US" sz="4000" b="1" dirty="0">
                <a:latin typeface="Calibri"/>
              </a:rPr>
              <a:t>NLM Associate Fellows – Second Year</a:t>
            </a:r>
          </a:p>
        </p:txBody>
      </p:sp>
      <p:sp>
        <p:nvSpPr>
          <p:cNvPr id="25" name="Content Placeholder 24">
            <a:extLst>
              <a:ext uri="{FF2B5EF4-FFF2-40B4-BE49-F238E27FC236}">
                <a16:creationId xmlns:a16="http://schemas.microsoft.com/office/drawing/2014/main" id="{CD62B561-5B8F-4996-AB00-51E8ABAD3D1D}"/>
              </a:ext>
            </a:extLst>
          </p:cNvPr>
          <p:cNvSpPr>
            <a:spLocks noGrp="1"/>
          </p:cNvSpPr>
          <p:nvPr>
            <p:ph idx="1"/>
          </p:nvPr>
        </p:nvSpPr>
        <p:spPr>
          <a:xfrm>
            <a:off x="838200" y="1579616"/>
            <a:ext cx="6341772" cy="4351338"/>
          </a:xfrm>
        </p:spPr>
        <p:txBody>
          <a:bodyPr/>
          <a:lstStyle/>
          <a:p>
            <a:r>
              <a:rPr lang="en-US" dirty="0"/>
              <a:t>Nicole Strayhorn</a:t>
            </a:r>
            <a:br>
              <a:rPr lang="en-US" dirty="0"/>
            </a:br>
            <a:r>
              <a:rPr lang="en-US" sz="2400" dirty="0"/>
              <a:t>American Dental Association</a:t>
            </a:r>
          </a:p>
          <a:p>
            <a:r>
              <a:rPr lang="en-US" dirty="0"/>
              <a:t>Shannon Sheridan</a:t>
            </a:r>
            <a:br>
              <a:rPr lang="en-US" dirty="0"/>
            </a:br>
            <a:r>
              <a:rPr lang="en-US" sz="2400" dirty="0"/>
              <a:t>Drexel University Libraries</a:t>
            </a:r>
          </a:p>
          <a:p>
            <a:r>
              <a:rPr lang="en-US" dirty="0"/>
              <a:t>Gabrielle Barr</a:t>
            </a:r>
            <a:br>
              <a:rPr lang="en-US" dirty="0"/>
            </a:br>
            <a:r>
              <a:rPr lang="en-US" sz="2400" dirty="0" err="1"/>
              <a:t>Galter</a:t>
            </a:r>
            <a:r>
              <a:rPr lang="en-US" sz="2400" dirty="0"/>
              <a:t> Health Sciences Library, Northwestern University</a:t>
            </a:r>
            <a:endParaRPr lang="en-US" dirty="0"/>
          </a:p>
        </p:txBody>
      </p:sp>
      <p:pic>
        <p:nvPicPr>
          <p:cNvPr id="11" name="Picture 10" descr="Nicole Strayhorn, headshot; red hair, glasses, multi-colored shirt">
            <a:extLst>
              <a:ext uri="{FF2B5EF4-FFF2-40B4-BE49-F238E27FC236}">
                <a16:creationId xmlns:a16="http://schemas.microsoft.com/office/drawing/2014/main" id="{41BCC731-2FCA-4697-AEB8-2C40B3BC4D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75596" y="364542"/>
            <a:ext cx="1789631" cy="1853874"/>
          </a:xfrm>
          <a:prstGeom prst="rect">
            <a:avLst/>
          </a:prstGeom>
          <a:effectLst>
            <a:outerShdw blurRad="165100" dist="101600" dir="2700000" algn="tl" rotWithShape="0">
              <a:prstClr val="black">
                <a:alpha val="40000"/>
              </a:prstClr>
            </a:outerShdw>
          </a:effectLst>
        </p:spPr>
      </p:pic>
      <p:pic>
        <p:nvPicPr>
          <p:cNvPr id="9" name="Picture 8" descr="Shannon Sheridan, shoulder length brown hair, peach shirt, black blazer">
            <a:extLst>
              <a:ext uri="{FF2B5EF4-FFF2-40B4-BE49-F238E27FC236}">
                <a16:creationId xmlns:a16="http://schemas.microsoft.com/office/drawing/2014/main" id="{5910902B-139F-4397-A00A-98047EA2BF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90965" y="2542589"/>
            <a:ext cx="1785985" cy="1850097"/>
          </a:xfrm>
          <a:prstGeom prst="rect">
            <a:avLst/>
          </a:prstGeom>
          <a:effectLst>
            <a:outerShdw blurRad="165100" dist="101600" dir="2700000" algn="tl" rotWithShape="0">
              <a:prstClr val="black">
                <a:alpha val="40000"/>
              </a:prstClr>
            </a:outerShdw>
          </a:effectLst>
        </p:spPr>
      </p:pic>
      <p:pic>
        <p:nvPicPr>
          <p:cNvPr id="23" name="Content Placeholder 6" descr="Gabrielle Barr, shoulder length brown hair, black shirt, red sweater">
            <a:extLst>
              <a:ext uri="{FF2B5EF4-FFF2-40B4-BE49-F238E27FC236}">
                <a16:creationId xmlns:a16="http://schemas.microsoft.com/office/drawing/2014/main" id="{F91625F4-0712-49DF-A34A-2ABAEAD972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63704" y="4688331"/>
            <a:ext cx="1813416" cy="1878513"/>
          </a:xfrm>
          <a:prstGeom prst="rect">
            <a:avLst/>
          </a:prstGeom>
          <a:effectLst>
            <a:outerShdw blurRad="165100" dist="101600" dir="2700000" algn="tl" rotWithShape="0">
              <a:prstClr val="black">
                <a:alpha val="40000"/>
              </a:prstClr>
            </a:outerShdw>
          </a:effectLst>
        </p:spPr>
      </p:pic>
      <p:pic>
        <p:nvPicPr>
          <p:cNvPr id="13" name="Picture 12" descr="Logo for Drexel">
            <a:extLst>
              <a:ext uri="{FF2B5EF4-FFF2-40B4-BE49-F238E27FC236}">
                <a16:creationId xmlns:a16="http://schemas.microsoft.com/office/drawing/2014/main" id="{E76DF674-4155-4A53-BE5E-B70EB1821D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1226" y="3000202"/>
            <a:ext cx="2868862" cy="824797"/>
          </a:xfrm>
          <a:prstGeom prst="rect">
            <a:avLst/>
          </a:prstGeom>
          <a:ln>
            <a:solidFill>
              <a:schemeClr val="tx1"/>
            </a:solidFill>
          </a:ln>
        </p:spPr>
      </p:pic>
      <p:pic>
        <p:nvPicPr>
          <p:cNvPr id="15" name="Picture 14" descr="Logo for Galter Library">
            <a:extLst>
              <a:ext uri="{FF2B5EF4-FFF2-40B4-BE49-F238E27FC236}">
                <a16:creationId xmlns:a16="http://schemas.microsoft.com/office/drawing/2014/main" id="{4D578061-CD0B-421F-AD9F-B87B98C562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0112" y="5174472"/>
            <a:ext cx="3219976" cy="579595"/>
          </a:xfrm>
          <a:prstGeom prst="rect">
            <a:avLst/>
          </a:prstGeom>
          <a:ln>
            <a:solidFill>
              <a:schemeClr val="tx1"/>
            </a:solidFill>
          </a:ln>
        </p:spPr>
      </p:pic>
      <p:pic>
        <p:nvPicPr>
          <p:cNvPr id="20" name="Picture 19" descr="Logo for American Dental Association">
            <a:extLst>
              <a:ext uri="{FF2B5EF4-FFF2-40B4-BE49-F238E27FC236}">
                <a16:creationId xmlns:a16="http://schemas.microsoft.com/office/drawing/2014/main" id="{F427C849-ACA5-42CF-B26E-4FA544A72F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914" t="13641" r="4132" b="21879"/>
          <a:stretch/>
        </p:blipFill>
        <p:spPr>
          <a:xfrm>
            <a:off x="8530075" y="970779"/>
            <a:ext cx="1609859" cy="752201"/>
          </a:xfrm>
          <a:prstGeom prst="rect">
            <a:avLst/>
          </a:prstGeom>
          <a:ln>
            <a:solidFill>
              <a:schemeClr val="tx1"/>
            </a:solidFill>
          </a:ln>
        </p:spPr>
      </p:pic>
    </p:spTree>
    <p:extLst>
      <p:ext uri="{BB962C8B-B14F-4D97-AF65-F5344CB8AC3E}">
        <p14:creationId xmlns:p14="http://schemas.microsoft.com/office/powerpoint/2010/main" val="1966410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1E52E2-7FF5-4E36-921C-075AEA49CF36}"/>
              </a:ext>
            </a:extLst>
          </p:cNvPr>
          <p:cNvSpPr>
            <a:spLocks noGrp="1"/>
          </p:cNvSpPr>
          <p:nvPr>
            <p:ph type="title"/>
          </p:nvPr>
        </p:nvSpPr>
        <p:spPr/>
        <p:txBody>
          <a:bodyPr/>
          <a:lstStyle/>
          <a:p>
            <a:r>
              <a:rPr lang="en-US" dirty="0"/>
              <a:t>PubMed Labs</a:t>
            </a:r>
          </a:p>
        </p:txBody>
      </p:sp>
      <p:pic>
        <p:nvPicPr>
          <p:cNvPr id="4" name="Picture 3" descr="Screenshot of PubMed Labs home page.">
            <a:extLst>
              <a:ext uri="{FF2B5EF4-FFF2-40B4-BE49-F238E27FC236}">
                <a16:creationId xmlns:a16="http://schemas.microsoft.com/office/drawing/2014/main" id="{DC5D4FD0-5ED4-40F5-A8BC-6EF4E82A69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745" y="1257451"/>
            <a:ext cx="6433135" cy="3999900"/>
          </a:xfrm>
          <a:prstGeom prst="rect">
            <a:avLst/>
          </a:prstGeom>
          <a:ln>
            <a:noFill/>
          </a:ln>
          <a:effectLst>
            <a:outerShdw blurRad="292100" dist="139700" dir="2700000" algn="tl" rotWithShape="0">
              <a:srgbClr val="333333">
                <a:alpha val="65000"/>
              </a:srgbClr>
            </a:outerShdw>
          </a:effectLst>
        </p:spPr>
      </p:pic>
      <p:pic>
        <p:nvPicPr>
          <p:cNvPr id="5" name="Picture 4" descr="Screenshot of PubMed Labs (https://pubmed.gov/labs) home page, further down, showing highlights and FAQs. ">
            <a:extLst>
              <a:ext uri="{FF2B5EF4-FFF2-40B4-BE49-F238E27FC236}">
                <a16:creationId xmlns:a16="http://schemas.microsoft.com/office/drawing/2014/main" id="{2E3DA2E7-639A-4AEC-BCAF-D8D5B7EE23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02538" y="112862"/>
            <a:ext cx="5063351" cy="6380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170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AED6-2F18-674C-AC06-AE1255319777}"/>
              </a:ext>
            </a:extLst>
          </p:cNvPr>
          <p:cNvSpPr>
            <a:spLocks noGrp="1"/>
          </p:cNvSpPr>
          <p:nvPr>
            <p:ph type="title"/>
          </p:nvPr>
        </p:nvSpPr>
        <p:spPr>
          <a:xfrm>
            <a:off x="838200" y="105726"/>
            <a:ext cx="10515600" cy="1325563"/>
          </a:xfrm>
        </p:spPr>
        <p:txBody>
          <a:bodyPr>
            <a:normAutofit/>
          </a:bodyPr>
          <a:lstStyle/>
          <a:p>
            <a:pPr algn="ctr"/>
            <a:r>
              <a:rPr lang="en-US" sz="4000" b="1" dirty="0">
                <a:latin typeface="Calibri"/>
              </a:rPr>
              <a:t>PubMed Accomplishments</a:t>
            </a:r>
          </a:p>
        </p:txBody>
      </p:sp>
      <p:sp>
        <p:nvSpPr>
          <p:cNvPr id="3" name="Content Placeholder 2">
            <a:extLst>
              <a:ext uri="{FF2B5EF4-FFF2-40B4-BE49-F238E27FC236}">
                <a16:creationId xmlns:a16="http://schemas.microsoft.com/office/drawing/2014/main" id="{FF57E491-FF3A-C94B-BA6C-9C8EEB4D8E30}"/>
              </a:ext>
            </a:extLst>
          </p:cNvPr>
          <p:cNvSpPr>
            <a:spLocks noGrp="1"/>
          </p:cNvSpPr>
          <p:nvPr>
            <p:ph sz="quarter" idx="10"/>
          </p:nvPr>
        </p:nvSpPr>
        <p:spPr>
          <a:xfrm>
            <a:off x="2077720" y="1590039"/>
            <a:ext cx="8825338" cy="3993159"/>
          </a:xfrm>
        </p:spPr>
        <p:txBody>
          <a:bodyPr>
            <a:normAutofit/>
          </a:bodyPr>
          <a:lstStyle/>
          <a:p>
            <a:pPr>
              <a:spcBef>
                <a:spcPts val="2200"/>
              </a:spcBef>
            </a:pPr>
            <a:r>
              <a:rPr lang="en-US" sz="1800" dirty="0"/>
              <a:t>PubOne data model: simplified and cloud-ready</a:t>
            </a:r>
          </a:p>
          <a:p>
            <a:pPr>
              <a:spcBef>
                <a:spcPts val="2200"/>
              </a:spcBef>
            </a:pPr>
            <a:r>
              <a:rPr lang="en-US" sz="1800" dirty="0"/>
              <a:t>Validated new and existing PubMed features with users, prioritized and aligned features for new PubMed development with user needs</a:t>
            </a:r>
          </a:p>
          <a:p>
            <a:pPr>
              <a:spcBef>
                <a:spcPts val="2200"/>
              </a:spcBef>
            </a:pPr>
            <a:r>
              <a:rPr lang="en-US" sz="1800" dirty="0"/>
              <a:t>Researched use of advanced search, developed alternative prototypes, and tested prototypes with librarians</a:t>
            </a:r>
          </a:p>
          <a:p>
            <a:pPr>
              <a:spcBef>
                <a:spcPts val="2200"/>
              </a:spcBef>
            </a:pPr>
            <a:r>
              <a:rPr lang="en-US" sz="1800" dirty="0"/>
              <a:t>Improved browser performance</a:t>
            </a:r>
          </a:p>
          <a:p>
            <a:pPr>
              <a:spcBef>
                <a:spcPts val="2200"/>
              </a:spcBef>
            </a:pPr>
            <a:r>
              <a:rPr lang="en-US" sz="1800" dirty="0"/>
              <a:t>Promoted PubMed Labs responsive design as an alternative to current, separate PubMed mobile site</a:t>
            </a:r>
          </a:p>
          <a:p>
            <a:pPr>
              <a:spcBef>
                <a:spcPts val="2200"/>
              </a:spcBef>
            </a:pPr>
            <a:r>
              <a:rPr lang="en-US" sz="1800" dirty="0"/>
              <a:t>25% of mobile users voluntarily opt-in to PubMed before redirect (and don't opt back out)</a:t>
            </a:r>
          </a:p>
          <a:p>
            <a:pPr>
              <a:spcBef>
                <a:spcPts val="2200"/>
              </a:spcBef>
            </a:pPr>
            <a:endParaRPr lang="en-US" sz="1800" dirty="0"/>
          </a:p>
          <a:p>
            <a:endParaRPr lang="en-US" sz="2400" dirty="0"/>
          </a:p>
        </p:txBody>
      </p:sp>
      <p:pic>
        <p:nvPicPr>
          <p:cNvPr id="6" name="Picture 5">
            <a:extLst>
              <a:ext uri="{FF2B5EF4-FFF2-40B4-BE49-F238E27FC236}">
                <a16:creationId xmlns:a16="http://schemas.microsoft.com/office/drawing/2014/main" id="{63E3159F-25F3-F84E-9274-DDE9D275E7A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7810" y="4951842"/>
            <a:ext cx="464094" cy="366046"/>
          </a:xfrm>
          <a:prstGeom prst="rect">
            <a:avLst/>
          </a:prstGeom>
        </p:spPr>
      </p:pic>
      <p:pic>
        <p:nvPicPr>
          <p:cNvPr id="8" name="Picture 7">
            <a:extLst>
              <a:ext uri="{FF2B5EF4-FFF2-40B4-BE49-F238E27FC236}">
                <a16:creationId xmlns:a16="http://schemas.microsoft.com/office/drawing/2014/main" id="{F403E540-D430-2149-B137-696F0E244C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9303" y="2840426"/>
            <a:ext cx="286925" cy="443430"/>
          </a:xfrm>
          <a:prstGeom prst="rect">
            <a:avLst/>
          </a:prstGeom>
        </p:spPr>
      </p:pic>
      <p:pic>
        <p:nvPicPr>
          <p:cNvPr id="9" name="Picture 8">
            <a:extLst>
              <a:ext uri="{FF2B5EF4-FFF2-40B4-BE49-F238E27FC236}">
                <a16:creationId xmlns:a16="http://schemas.microsoft.com/office/drawing/2014/main" id="{DF7003D2-E6A3-BD4B-A5C9-18C3DB1D1F3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0718" y="3556974"/>
            <a:ext cx="464094" cy="388836"/>
          </a:xfrm>
          <a:prstGeom prst="rect">
            <a:avLst/>
          </a:prstGeom>
        </p:spPr>
      </p:pic>
      <p:pic>
        <p:nvPicPr>
          <p:cNvPr id="10" name="Picture 9">
            <a:extLst>
              <a:ext uri="{FF2B5EF4-FFF2-40B4-BE49-F238E27FC236}">
                <a16:creationId xmlns:a16="http://schemas.microsoft.com/office/drawing/2014/main" id="{9951333F-2E75-3640-9FF7-524F5917EEA6}"/>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4267" y="2208935"/>
            <a:ext cx="336996" cy="327067"/>
          </a:xfrm>
          <a:prstGeom prst="rect">
            <a:avLst/>
          </a:prstGeom>
        </p:spPr>
      </p:pic>
      <p:pic>
        <p:nvPicPr>
          <p:cNvPr id="11" name="Picture 10">
            <a:extLst>
              <a:ext uri="{FF2B5EF4-FFF2-40B4-BE49-F238E27FC236}">
                <a16:creationId xmlns:a16="http://schemas.microsoft.com/office/drawing/2014/main" id="{27A21A19-1150-244C-A587-067D56840D7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0233" y="4187623"/>
            <a:ext cx="489645" cy="388836"/>
          </a:xfrm>
          <a:prstGeom prst="rect">
            <a:avLst/>
          </a:prstGeom>
        </p:spPr>
      </p:pic>
      <p:pic>
        <p:nvPicPr>
          <p:cNvPr id="12" name="Picture 11">
            <a:extLst>
              <a:ext uri="{FF2B5EF4-FFF2-40B4-BE49-F238E27FC236}">
                <a16:creationId xmlns:a16="http://schemas.microsoft.com/office/drawing/2014/main" id="{6D40C8B8-E800-F146-9F7A-4CF94FA1637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9387" y="1601076"/>
            <a:ext cx="384348" cy="366046"/>
          </a:xfrm>
          <a:prstGeom prst="rect">
            <a:avLst/>
          </a:prstGeom>
        </p:spPr>
      </p:pic>
    </p:spTree>
    <p:extLst>
      <p:ext uri="{BB962C8B-B14F-4D97-AF65-F5344CB8AC3E}">
        <p14:creationId xmlns:p14="http://schemas.microsoft.com/office/powerpoint/2010/main" val="259867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 fill="hold"/>
                                        <p:tgtEl>
                                          <p:spTgt spid="12"/>
                                        </p:tgtEl>
                                        <p:attrNameLst>
                                          <p:attrName>ppt_x</p:attrName>
                                        </p:attrNameLst>
                                      </p:cBhvr>
                                      <p:tavLst>
                                        <p:tav tm="0">
                                          <p:val>
                                            <p:strVal val="0-#ppt_w/2"/>
                                          </p:val>
                                        </p:tav>
                                        <p:tav tm="100000">
                                          <p:val>
                                            <p:strVal val="#ppt_x"/>
                                          </p:val>
                                        </p:tav>
                                      </p:tavLst>
                                    </p:anim>
                                    <p:anim calcmode="lin" valueType="num">
                                      <p:cBhvr additive="base">
                                        <p:cTn id="33" dur="2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700"/>
                            </p:stCondLst>
                            <p:childTnLst>
                              <p:par>
                                <p:cTn id="35" presetID="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00" fill="hold"/>
                                        <p:tgtEl>
                                          <p:spTgt spid="10"/>
                                        </p:tgtEl>
                                        <p:attrNameLst>
                                          <p:attrName>ppt_x</p:attrName>
                                        </p:attrNameLst>
                                      </p:cBhvr>
                                      <p:tavLst>
                                        <p:tav tm="0">
                                          <p:val>
                                            <p:strVal val="0-#ppt_w/2"/>
                                          </p:val>
                                        </p:tav>
                                        <p:tav tm="100000">
                                          <p:val>
                                            <p:strVal val="#ppt_x"/>
                                          </p:val>
                                        </p:tav>
                                      </p:tavLst>
                                    </p:anim>
                                    <p:anim calcmode="lin" valueType="num">
                                      <p:cBhvr additive="base">
                                        <p:cTn id="38" dur="2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900"/>
                            </p:stCondLst>
                            <p:childTnLst>
                              <p:par>
                                <p:cTn id="40" presetID="2" presetClass="entr" presetSubtype="8"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200" fill="hold"/>
                                        <p:tgtEl>
                                          <p:spTgt spid="8"/>
                                        </p:tgtEl>
                                        <p:attrNameLst>
                                          <p:attrName>ppt_x</p:attrName>
                                        </p:attrNameLst>
                                      </p:cBhvr>
                                      <p:tavLst>
                                        <p:tav tm="0">
                                          <p:val>
                                            <p:strVal val="0-#ppt_w/2"/>
                                          </p:val>
                                        </p:tav>
                                        <p:tav tm="100000">
                                          <p:val>
                                            <p:strVal val="#ppt_x"/>
                                          </p:val>
                                        </p:tav>
                                      </p:tavLst>
                                    </p:anim>
                                    <p:anim calcmode="lin" valueType="num">
                                      <p:cBhvr additive="base">
                                        <p:cTn id="43" dur="200" fill="hold"/>
                                        <p:tgtEl>
                                          <p:spTgt spid="8"/>
                                        </p:tgtEl>
                                        <p:attrNameLst>
                                          <p:attrName>ppt_y</p:attrName>
                                        </p:attrNameLst>
                                      </p:cBhvr>
                                      <p:tavLst>
                                        <p:tav tm="0">
                                          <p:val>
                                            <p:strVal val="#ppt_y"/>
                                          </p:val>
                                        </p:tav>
                                        <p:tav tm="100000">
                                          <p:val>
                                            <p:strVal val="#ppt_y"/>
                                          </p:val>
                                        </p:tav>
                                      </p:tavLst>
                                    </p:anim>
                                  </p:childTnLst>
                                </p:cTn>
                              </p:par>
                            </p:childTnLst>
                          </p:cTn>
                        </p:par>
                        <p:par>
                          <p:cTn id="44" fill="hold">
                            <p:stCondLst>
                              <p:cond delay="1100"/>
                            </p:stCondLst>
                            <p:childTnLst>
                              <p:par>
                                <p:cTn id="45" presetID="2" presetClass="entr" presetSubtype="8"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200" fill="hold"/>
                                        <p:tgtEl>
                                          <p:spTgt spid="9"/>
                                        </p:tgtEl>
                                        <p:attrNameLst>
                                          <p:attrName>ppt_x</p:attrName>
                                        </p:attrNameLst>
                                      </p:cBhvr>
                                      <p:tavLst>
                                        <p:tav tm="0">
                                          <p:val>
                                            <p:strVal val="0-#ppt_w/2"/>
                                          </p:val>
                                        </p:tav>
                                        <p:tav tm="100000">
                                          <p:val>
                                            <p:strVal val="#ppt_x"/>
                                          </p:val>
                                        </p:tav>
                                      </p:tavLst>
                                    </p:anim>
                                    <p:anim calcmode="lin" valueType="num">
                                      <p:cBhvr additive="base">
                                        <p:cTn id="48" dur="2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1300"/>
                            </p:stCondLst>
                            <p:childTnLst>
                              <p:par>
                                <p:cTn id="50" presetID="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200" fill="hold"/>
                                        <p:tgtEl>
                                          <p:spTgt spid="11"/>
                                        </p:tgtEl>
                                        <p:attrNameLst>
                                          <p:attrName>ppt_x</p:attrName>
                                        </p:attrNameLst>
                                      </p:cBhvr>
                                      <p:tavLst>
                                        <p:tav tm="0">
                                          <p:val>
                                            <p:strVal val="0-#ppt_w/2"/>
                                          </p:val>
                                        </p:tav>
                                        <p:tav tm="100000">
                                          <p:val>
                                            <p:strVal val="#ppt_x"/>
                                          </p:val>
                                        </p:tav>
                                      </p:tavLst>
                                    </p:anim>
                                    <p:anim calcmode="lin" valueType="num">
                                      <p:cBhvr additive="base">
                                        <p:cTn id="53" dur="200" fill="hold"/>
                                        <p:tgtEl>
                                          <p:spTgt spid="11"/>
                                        </p:tgtEl>
                                        <p:attrNameLst>
                                          <p:attrName>ppt_y</p:attrName>
                                        </p:attrNameLst>
                                      </p:cBhvr>
                                      <p:tavLst>
                                        <p:tav tm="0">
                                          <p:val>
                                            <p:strVal val="#ppt_y"/>
                                          </p:val>
                                        </p:tav>
                                        <p:tav tm="100000">
                                          <p:val>
                                            <p:strVal val="#ppt_y"/>
                                          </p:val>
                                        </p:tav>
                                      </p:tavLst>
                                    </p:anim>
                                  </p:childTnLst>
                                </p:cTn>
                              </p:par>
                            </p:childTnLst>
                          </p:cTn>
                        </p:par>
                        <p:par>
                          <p:cTn id="54" fill="hold">
                            <p:stCondLst>
                              <p:cond delay="1500"/>
                            </p:stCondLst>
                            <p:childTnLst>
                              <p:par>
                                <p:cTn id="55" presetID="2" presetClass="entr" presetSubtype="8"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200" fill="hold"/>
                                        <p:tgtEl>
                                          <p:spTgt spid="6"/>
                                        </p:tgtEl>
                                        <p:attrNameLst>
                                          <p:attrName>ppt_x</p:attrName>
                                        </p:attrNameLst>
                                      </p:cBhvr>
                                      <p:tavLst>
                                        <p:tav tm="0">
                                          <p:val>
                                            <p:strVal val="0-#ppt_w/2"/>
                                          </p:val>
                                        </p:tav>
                                        <p:tav tm="100000">
                                          <p:val>
                                            <p:strVal val="#ppt_x"/>
                                          </p:val>
                                        </p:tav>
                                      </p:tavLst>
                                    </p:anim>
                                    <p:anim calcmode="lin" valueType="num">
                                      <p:cBhvr additive="base">
                                        <p:cTn id="58" dur="2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9771-0AEB-4C48-BDC2-8F50A7C34EAC}"/>
              </a:ext>
            </a:extLst>
          </p:cNvPr>
          <p:cNvSpPr>
            <a:spLocks noGrp="1"/>
          </p:cNvSpPr>
          <p:nvPr>
            <p:ph type="title"/>
          </p:nvPr>
        </p:nvSpPr>
        <p:spPr>
          <a:xfrm>
            <a:off x="712314" y="203691"/>
            <a:ext cx="4907435" cy="1205376"/>
          </a:xfrm>
        </p:spPr>
        <p:txBody>
          <a:bodyPr>
            <a:normAutofit fontScale="90000"/>
          </a:bodyPr>
          <a:lstStyle/>
          <a:p>
            <a:r>
              <a:rPr lang="en-US" b="1" dirty="0">
                <a:latin typeface="Calibri"/>
              </a:rPr>
              <a:t>Redesigned Advanced Search</a:t>
            </a:r>
          </a:p>
        </p:txBody>
      </p:sp>
      <p:sp>
        <p:nvSpPr>
          <p:cNvPr id="8" name="TextBox 7">
            <a:extLst>
              <a:ext uri="{FF2B5EF4-FFF2-40B4-BE49-F238E27FC236}">
                <a16:creationId xmlns:a16="http://schemas.microsoft.com/office/drawing/2014/main" id="{82BA2F2D-39D9-4466-B94C-3DCC824CCB1B}"/>
              </a:ext>
            </a:extLst>
          </p:cNvPr>
          <p:cNvSpPr txBox="1"/>
          <p:nvPr/>
        </p:nvSpPr>
        <p:spPr>
          <a:xfrm>
            <a:off x="754225" y="1623060"/>
            <a:ext cx="4823615"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Query builder</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Find the right syntax</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Build query via Boolean operators</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See indexed item 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Query box</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Editable at any time</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Send queries directly to History table (quickly craft systematic search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Query history</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See results for multiple queries, </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simultaneously</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Delete, save, or run individual searches</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Download entire table as csv file for reports, etc.</a:t>
            </a:r>
          </a:p>
          <a:p>
            <a:pPr marL="231775"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descr="Screenshot of Advanced Search in PubMed Labs. At top, the Query builder. Below that, the Query box. At bottom, your query history.">
            <a:extLst>
              <a:ext uri="{FF2B5EF4-FFF2-40B4-BE49-F238E27FC236}">
                <a16:creationId xmlns:a16="http://schemas.microsoft.com/office/drawing/2014/main" id="{19C0844F-3489-124C-881D-407B7A5957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8211" y="83975"/>
            <a:ext cx="5821797" cy="5915608"/>
          </a:xfrm>
          <a:prstGeom prst="rect">
            <a:avLst/>
          </a:prstGeom>
          <a:ln>
            <a:noFill/>
          </a:ln>
          <a:effectLst>
            <a:outerShdw blurRad="292100" dist="139700" dir="2700000" algn="tl" rotWithShape="0">
              <a:srgbClr val="333333">
                <a:alpha val="65000"/>
              </a:srgbClr>
            </a:outerShdw>
          </a:effectLst>
        </p:spPr>
      </p:pic>
      <p:cxnSp>
        <p:nvCxnSpPr>
          <p:cNvPr id="7" name="Straight Connector 6">
            <a:extLst>
              <a:ext uri="{FF2B5EF4-FFF2-40B4-BE49-F238E27FC236}">
                <a16:creationId xmlns:a16="http://schemas.microsoft.com/office/drawing/2014/main" id="{39518A5D-8E97-E642-AE84-70919AF6EC78}"/>
              </a:ext>
              <a:ext uri="{C183D7F6-B498-43B3-948B-1728B52AA6E4}">
                <adec:decorative xmlns:adec="http://schemas.microsoft.com/office/drawing/2017/decorative" val="1"/>
              </a:ext>
            </a:extLst>
          </p:cNvPr>
          <p:cNvCxnSpPr>
            <a:cxnSpLocks/>
          </p:cNvCxnSpPr>
          <p:nvPr/>
        </p:nvCxnSpPr>
        <p:spPr>
          <a:xfrm flipH="1">
            <a:off x="2859314" y="1298011"/>
            <a:ext cx="3076668" cy="5815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F43C0D-9217-0C40-B9F3-172A87001A26}"/>
              </a:ext>
              <a:ext uri="{C183D7F6-B498-43B3-948B-1728B52AA6E4}">
                <adec:decorative xmlns:adec="http://schemas.microsoft.com/office/drawing/2017/decorative" val="1"/>
              </a:ext>
            </a:extLst>
          </p:cNvPr>
          <p:cNvCxnSpPr>
            <a:cxnSpLocks/>
          </p:cNvCxnSpPr>
          <p:nvPr/>
        </p:nvCxnSpPr>
        <p:spPr>
          <a:xfrm flipH="1">
            <a:off x="2490377" y="2051047"/>
            <a:ext cx="3445604" cy="12345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B9687F-F7F8-284A-835D-9EACE0622634}"/>
              </a:ext>
              <a:ext uri="{C183D7F6-B498-43B3-948B-1728B52AA6E4}">
                <adec:decorative xmlns:adec="http://schemas.microsoft.com/office/drawing/2017/decorative" val="1"/>
              </a:ext>
            </a:extLst>
          </p:cNvPr>
          <p:cNvCxnSpPr>
            <a:cxnSpLocks/>
          </p:cNvCxnSpPr>
          <p:nvPr/>
        </p:nvCxnSpPr>
        <p:spPr>
          <a:xfrm flipH="1">
            <a:off x="2859314" y="3947160"/>
            <a:ext cx="3076668" cy="704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858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9771-0AEB-4C48-BDC2-8F50A7C34EAC}"/>
              </a:ext>
            </a:extLst>
          </p:cNvPr>
          <p:cNvSpPr>
            <a:spLocks noGrp="1"/>
          </p:cNvSpPr>
          <p:nvPr>
            <p:ph type="title"/>
          </p:nvPr>
        </p:nvSpPr>
        <p:spPr>
          <a:xfrm>
            <a:off x="719928" y="406705"/>
            <a:ext cx="10515600" cy="711321"/>
          </a:xfrm>
        </p:spPr>
        <p:txBody>
          <a:bodyPr>
            <a:normAutofit/>
          </a:bodyPr>
          <a:lstStyle/>
          <a:p>
            <a:r>
              <a:rPr lang="en-US" sz="4000" b="1" dirty="0">
                <a:latin typeface="Calibri"/>
              </a:rPr>
              <a:t>New Look</a:t>
            </a:r>
          </a:p>
        </p:txBody>
      </p:sp>
      <p:pic>
        <p:nvPicPr>
          <p:cNvPr id="3" name="Content Placeholder 2" descr="Screenshot of search results in PubMed Labs">
            <a:extLst>
              <a:ext uri="{FF2B5EF4-FFF2-40B4-BE49-F238E27FC236}">
                <a16:creationId xmlns:a16="http://schemas.microsoft.com/office/drawing/2014/main" id="{5BB0CBD2-1E51-4CAA-938C-710206B3A0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61935" y="1231536"/>
            <a:ext cx="6971679" cy="4576869"/>
          </a:xfrm>
          <a:prstGeom prst="rect">
            <a:avLst/>
          </a:prstGeom>
          <a:ln>
            <a:solidFill>
              <a:schemeClr val="accent1"/>
            </a:solidFill>
          </a:ln>
        </p:spPr>
      </p:pic>
      <p:sp>
        <p:nvSpPr>
          <p:cNvPr id="4" name="TextBox 3">
            <a:extLst>
              <a:ext uri="{FF2B5EF4-FFF2-40B4-BE49-F238E27FC236}">
                <a16:creationId xmlns:a16="http://schemas.microsoft.com/office/drawing/2014/main" id="{1EDA8286-429F-462E-BC7B-98BA389CB444}"/>
              </a:ext>
            </a:extLst>
          </p:cNvPr>
          <p:cNvSpPr txBox="1"/>
          <p:nvPr/>
        </p:nvSpPr>
        <p:spPr>
          <a:xfrm>
            <a:off x="633431" y="1231536"/>
            <a:ext cx="3505200" cy="2246769"/>
          </a:xfrm>
          <a:prstGeom prst="rect">
            <a:avLst/>
          </a:prstGeom>
          <a:noFill/>
        </p:spPr>
        <p:txBody>
          <a:bodyPr wrap="square" rtlCol="0">
            <a:spAutoFit/>
          </a:bodyPr>
          <a:lstStyle/>
          <a:p>
            <a:pPr marL="34766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Light" panose="020F0302020204030204"/>
                <a:ea typeface="+mn-ea"/>
                <a:cs typeface="+mn-cs"/>
              </a:rPr>
              <a:t>Results by Year </a:t>
            </a:r>
          </a:p>
          <a:p>
            <a:pPr marL="34766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Light" panose="020F0302020204030204"/>
                <a:ea typeface="+mn-ea"/>
                <a:cs typeface="+mn-cs"/>
              </a:rPr>
              <a:t>Snippets with Highlights</a:t>
            </a:r>
          </a:p>
          <a:p>
            <a:pPr marL="34766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Light" panose="020F0302020204030204"/>
                <a:ea typeface="+mn-ea"/>
                <a:cs typeface="+mn-cs"/>
              </a:rPr>
              <a:t>Cite &amp; Share</a:t>
            </a:r>
          </a:p>
          <a:p>
            <a:pPr marL="34766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Light" panose="020F0302020204030204"/>
                <a:ea typeface="+mn-ea"/>
                <a:cs typeface="+mn-cs"/>
              </a:rPr>
              <a:t>Best Match – Default</a:t>
            </a:r>
          </a:p>
          <a:p>
            <a:pPr marL="34766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Light" panose="020F0302020204030204"/>
                <a:ea typeface="+mn-ea"/>
                <a:cs typeface="+mn-cs"/>
              </a:rPr>
              <a:t>Filters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6" name="Rectangle 5" descr="In upper left, a bar chart summarizes the search results by year.">
            <a:extLst>
              <a:ext uri="{FF2B5EF4-FFF2-40B4-BE49-F238E27FC236}">
                <a16:creationId xmlns:a16="http://schemas.microsoft.com/office/drawing/2014/main" id="{58959363-3377-4ED3-ADE9-AC4045FCBB75}"/>
              </a:ext>
            </a:extLst>
          </p:cNvPr>
          <p:cNvSpPr/>
          <p:nvPr/>
        </p:nvSpPr>
        <p:spPr>
          <a:xfrm>
            <a:off x="4448432" y="2718487"/>
            <a:ext cx="1804087" cy="1396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descr="The search results include snippets with the searched terms in bold text.">
            <a:extLst>
              <a:ext uri="{FF2B5EF4-FFF2-40B4-BE49-F238E27FC236}">
                <a16:creationId xmlns:a16="http://schemas.microsoft.com/office/drawing/2014/main" id="{7F8D0056-9728-43CA-A9DF-9138BB8AE520}"/>
              </a:ext>
            </a:extLst>
          </p:cNvPr>
          <p:cNvSpPr/>
          <p:nvPr/>
        </p:nvSpPr>
        <p:spPr>
          <a:xfrm>
            <a:off x="6475823" y="3558746"/>
            <a:ext cx="4472263" cy="8279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descr="Underneath the snippet are buttons to Cite and Share. The Cite button will generate a formatted citation that can be copied and pasted into a document.">
            <a:extLst>
              <a:ext uri="{FF2B5EF4-FFF2-40B4-BE49-F238E27FC236}">
                <a16:creationId xmlns:a16="http://schemas.microsoft.com/office/drawing/2014/main" id="{CD8EC244-2094-45B0-8F55-EDB3FBE06B66}"/>
              </a:ext>
            </a:extLst>
          </p:cNvPr>
          <p:cNvSpPr/>
          <p:nvPr/>
        </p:nvSpPr>
        <p:spPr>
          <a:xfrm>
            <a:off x="6475822" y="4450491"/>
            <a:ext cx="4472263" cy="2450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descr="In the upper right is a toggle to change the sorting between Best Match and Most Recent.">
            <a:extLst>
              <a:ext uri="{FF2B5EF4-FFF2-40B4-BE49-F238E27FC236}">
                <a16:creationId xmlns:a16="http://schemas.microsoft.com/office/drawing/2014/main" id="{79299197-896E-4C01-AF65-2ECEBDF4BC34}"/>
              </a:ext>
            </a:extLst>
          </p:cNvPr>
          <p:cNvSpPr/>
          <p:nvPr/>
        </p:nvSpPr>
        <p:spPr>
          <a:xfrm>
            <a:off x="8971004" y="2238931"/>
            <a:ext cx="2264523" cy="413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descr="In the lower left are filters, such as citations with abstracts, free full text, associated data, etc.">
            <a:extLst>
              <a:ext uri="{FF2B5EF4-FFF2-40B4-BE49-F238E27FC236}">
                <a16:creationId xmlns:a16="http://schemas.microsoft.com/office/drawing/2014/main" id="{0A45BB82-9B3A-4263-AFEB-5EE50AFC27B5}"/>
              </a:ext>
            </a:extLst>
          </p:cNvPr>
          <p:cNvSpPr/>
          <p:nvPr/>
        </p:nvSpPr>
        <p:spPr>
          <a:xfrm>
            <a:off x="4448432" y="4337221"/>
            <a:ext cx="1804087" cy="1396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0AEC11A-B71F-4065-AE2D-0B9EAC9D890F}"/>
              </a:ext>
              <a:ext uri="{C183D7F6-B498-43B3-948B-1728B52AA6E4}">
                <adec:decorative xmlns:adec="http://schemas.microsoft.com/office/drawing/2017/decorative" val="1"/>
              </a:ext>
            </a:extLst>
          </p:cNvPr>
          <p:cNvSpPr/>
          <p:nvPr/>
        </p:nvSpPr>
        <p:spPr>
          <a:xfrm>
            <a:off x="9736853" y="1323020"/>
            <a:ext cx="1498674" cy="31242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3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FEDF-4FDB-524D-AA8F-70B50634502B}"/>
              </a:ext>
            </a:extLst>
          </p:cNvPr>
          <p:cNvSpPr>
            <a:spLocks noGrp="1"/>
          </p:cNvSpPr>
          <p:nvPr>
            <p:ph type="title"/>
          </p:nvPr>
        </p:nvSpPr>
        <p:spPr>
          <a:xfrm>
            <a:off x="838200" y="353550"/>
            <a:ext cx="10515600" cy="1325563"/>
          </a:xfrm>
        </p:spPr>
        <p:txBody>
          <a:bodyPr>
            <a:normAutofit fontScale="90000"/>
          </a:bodyPr>
          <a:lstStyle/>
          <a:p>
            <a:r>
              <a:rPr lang="en-US" b="1" dirty="0">
                <a:latin typeface="Calibri"/>
              </a:rPr>
              <a:t>Accelerating Discovery &amp; Data-Powered Health</a:t>
            </a:r>
            <a:br>
              <a:rPr lang="en-US" b="1" dirty="0">
                <a:latin typeface="Calibri"/>
              </a:rPr>
            </a:br>
            <a:endParaRPr lang="en-US" dirty="0"/>
          </a:p>
        </p:txBody>
      </p:sp>
      <p:sp>
        <p:nvSpPr>
          <p:cNvPr id="5" name="Freeform 4">
            <a:extLst>
              <a:ext uri="{FF2B5EF4-FFF2-40B4-BE49-F238E27FC236}">
                <a16:creationId xmlns:a16="http://schemas.microsoft.com/office/drawing/2014/main" id="{0DFEF69B-6E0F-CB41-999F-E5C5103224CB}"/>
              </a:ext>
            </a:extLst>
          </p:cNvPr>
          <p:cNvSpPr/>
          <p:nvPr/>
        </p:nvSpPr>
        <p:spPr>
          <a:xfrm>
            <a:off x="1002820" y="1236737"/>
            <a:ext cx="2921266" cy="4384525"/>
          </a:xfrm>
          <a:custGeom>
            <a:avLst/>
            <a:gdLst>
              <a:gd name="connsiteX0" fmla="*/ 0 w 2921266"/>
              <a:gd name="connsiteY0" fmla="*/ 292127 h 4384525"/>
              <a:gd name="connsiteX1" fmla="*/ 292127 w 2921266"/>
              <a:gd name="connsiteY1" fmla="*/ 0 h 4384525"/>
              <a:gd name="connsiteX2" fmla="*/ 2629139 w 2921266"/>
              <a:gd name="connsiteY2" fmla="*/ 0 h 4384525"/>
              <a:gd name="connsiteX3" fmla="*/ 2921266 w 2921266"/>
              <a:gd name="connsiteY3" fmla="*/ 292127 h 4384525"/>
              <a:gd name="connsiteX4" fmla="*/ 2921266 w 2921266"/>
              <a:gd name="connsiteY4" fmla="*/ 4092398 h 4384525"/>
              <a:gd name="connsiteX5" fmla="*/ 2629139 w 2921266"/>
              <a:gd name="connsiteY5" fmla="*/ 4384525 h 4384525"/>
              <a:gd name="connsiteX6" fmla="*/ 292127 w 2921266"/>
              <a:gd name="connsiteY6" fmla="*/ 4384525 h 4384525"/>
              <a:gd name="connsiteX7" fmla="*/ 0 w 2921266"/>
              <a:gd name="connsiteY7" fmla="*/ 4092398 h 4384525"/>
              <a:gd name="connsiteX8" fmla="*/ 0 w 2921266"/>
              <a:gd name="connsiteY8" fmla="*/ 292127 h 43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266" h="4384525">
                <a:moveTo>
                  <a:pt x="0" y="292127"/>
                </a:moveTo>
                <a:cubicBezTo>
                  <a:pt x="0" y="130790"/>
                  <a:pt x="130790" y="0"/>
                  <a:pt x="292127" y="0"/>
                </a:cubicBezTo>
                <a:lnTo>
                  <a:pt x="2629139" y="0"/>
                </a:lnTo>
                <a:cubicBezTo>
                  <a:pt x="2790476" y="0"/>
                  <a:pt x="2921266" y="130790"/>
                  <a:pt x="2921266" y="292127"/>
                </a:cubicBezTo>
                <a:lnTo>
                  <a:pt x="2921266" y="4092398"/>
                </a:lnTo>
                <a:cubicBezTo>
                  <a:pt x="2921266" y="4253735"/>
                  <a:pt x="2790476" y="4384525"/>
                  <a:pt x="2629139" y="4384525"/>
                </a:cubicBezTo>
                <a:lnTo>
                  <a:pt x="292127" y="4384525"/>
                </a:lnTo>
                <a:cubicBezTo>
                  <a:pt x="130790" y="4384525"/>
                  <a:pt x="0" y="4253735"/>
                  <a:pt x="0" y="4092398"/>
                </a:cubicBezTo>
                <a:lnTo>
                  <a:pt x="0" y="292127"/>
                </a:lnTo>
                <a:close/>
              </a:path>
            </a:pathLst>
          </a:custGeom>
          <a:solidFill>
            <a:srgbClr val="25717B"/>
          </a:solidFill>
          <a:effectLst>
            <a:outerShdw blurRad="190500" dist="177800" dir="2700000" algn="tl" rotWithShape="0">
              <a:prstClr val="black">
                <a:alpha val="40000"/>
              </a:prstClr>
            </a:outerShdw>
          </a:effectLst>
          <a:scene3d>
            <a:camera prst="orthographicFront"/>
            <a:lightRig rig="threePt" dir="t"/>
          </a:scene3d>
          <a:sp3d extrusionH="101600"/>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70688" tIns="1924498" rIns="170688" bIns="104759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Accelerate discovery &amp; advance health through data-driven research</a:t>
            </a:r>
          </a:p>
        </p:txBody>
      </p:sp>
      <p:sp>
        <p:nvSpPr>
          <p:cNvPr id="6" name="Oval 5" descr="Image for Goal 1: a finger pointing to one of several computer icons">
            <a:extLst>
              <a:ext uri="{FF2B5EF4-FFF2-40B4-BE49-F238E27FC236}">
                <a16:creationId xmlns:a16="http://schemas.microsoft.com/office/drawing/2014/main" id="{A72D596D-C6D0-024B-B331-5681981B69F9}"/>
              </a:ext>
            </a:extLst>
          </p:cNvPr>
          <p:cNvSpPr/>
          <p:nvPr/>
        </p:nvSpPr>
        <p:spPr>
          <a:xfrm>
            <a:off x="1743498" y="1475250"/>
            <a:ext cx="1460046" cy="1460046"/>
          </a:xfrm>
          <a:prstGeom prst="ellipse">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a:extLst>
              <a:ext uri="{FF2B5EF4-FFF2-40B4-BE49-F238E27FC236}">
                <a16:creationId xmlns:a16="http://schemas.microsoft.com/office/drawing/2014/main" id="{3182D124-603B-0144-8CF5-E7E6361989EC}"/>
              </a:ext>
            </a:extLst>
          </p:cNvPr>
          <p:cNvSpPr/>
          <p:nvPr/>
        </p:nvSpPr>
        <p:spPr>
          <a:xfrm>
            <a:off x="4281799" y="1236737"/>
            <a:ext cx="2921266" cy="4384525"/>
          </a:xfrm>
          <a:custGeom>
            <a:avLst/>
            <a:gdLst>
              <a:gd name="connsiteX0" fmla="*/ 0 w 2921266"/>
              <a:gd name="connsiteY0" fmla="*/ 292127 h 4384525"/>
              <a:gd name="connsiteX1" fmla="*/ 292127 w 2921266"/>
              <a:gd name="connsiteY1" fmla="*/ 0 h 4384525"/>
              <a:gd name="connsiteX2" fmla="*/ 2629139 w 2921266"/>
              <a:gd name="connsiteY2" fmla="*/ 0 h 4384525"/>
              <a:gd name="connsiteX3" fmla="*/ 2921266 w 2921266"/>
              <a:gd name="connsiteY3" fmla="*/ 292127 h 4384525"/>
              <a:gd name="connsiteX4" fmla="*/ 2921266 w 2921266"/>
              <a:gd name="connsiteY4" fmla="*/ 4092398 h 4384525"/>
              <a:gd name="connsiteX5" fmla="*/ 2629139 w 2921266"/>
              <a:gd name="connsiteY5" fmla="*/ 4384525 h 4384525"/>
              <a:gd name="connsiteX6" fmla="*/ 292127 w 2921266"/>
              <a:gd name="connsiteY6" fmla="*/ 4384525 h 4384525"/>
              <a:gd name="connsiteX7" fmla="*/ 0 w 2921266"/>
              <a:gd name="connsiteY7" fmla="*/ 4092398 h 4384525"/>
              <a:gd name="connsiteX8" fmla="*/ 0 w 2921266"/>
              <a:gd name="connsiteY8" fmla="*/ 292127 h 43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266" h="4384525">
                <a:moveTo>
                  <a:pt x="0" y="292127"/>
                </a:moveTo>
                <a:cubicBezTo>
                  <a:pt x="0" y="130790"/>
                  <a:pt x="130790" y="0"/>
                  <a:pt x="292127" y="0"/>
                </a:cubicBezTo>
                <a:lnTo>
                  <a:pt x="2629139" y="0"/>
                </a:lnTo>
                <a:cubicBezTo>
                  <a:pt x="2790476" y="0"/>
                  <a:pt x="2921266" y="130790"/>
                  <a:pt x="2921266" y="292127"/>
                </a:cubicBezTo>
                <a:lnTo>
                  <a:pt x="2921266" y="4092398"/>
                </a:lnTo>
                <a:cubicBezTo>
                  <a:pt x="2921266" y="4253735"/>
                  <a:pt x="2790476" y="4384525"/>
                  <a:pt x="2629139" y="4384525"/>
                </a:cubicBezTo>
                <a:lnTo>
                  <a:pt x="292127" y="4384525"/>
                </a:lnTo>
                <a:cubicBezTo>
                  <a:pt x="130790" y="4384525"/>
                  <a:pt x="0" y="4253735"/>
                  <a:pt x="0" y="4092398"/>
                </a:cubicBezTo>
                <a:lnTo>
                  <a:pt x="0" y="292127"/>
                </a:lnTo>
                <a:close/>
              </a:path>
            </a:pathLst>
          </a:custGeom>
          <a:solidFill>
            <a:srgbClr val="76A28F"/>
          </a:solidFill>
          <a:effectLst>
            <a:outerShdw blurRad="190500" dist="177800" dir="2700000" algn="tl" rotWithShape="0">
              <a:prstClr val="black">
                <a:alpha val="40000"/>
              </a:prstClr>
            </a:outerShdw>
          </a:effectLst>
          <a:scene3d>
            <a:camera prst="orthographicFront"/>
            <a:lightRig rig="threePt" dir="t"/>
          </a:scene3d>
          <a:sp3d extrusionH="101600"/>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70688" tIns="1924498" rIns="170688" bIns="104759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Reach more people in more ways through enhanced dissemination</a:t>
            </a:r>
            <a:b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b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&amp; engagement</a:t>
            </a:r>
          </a:p>
        </p:txBody>
      </p:sp>
      <p:sp>
        <p:nvSpPr>
          <p:cNvPr id="8" name="Oval 7" descr="Image for goal 2: a tree where the twigs are computer and social media icons">
            <a:extLst>
              <a:ext uri="{FF2B5EF4-FFF2-40B4-BE49-F238E27FC236}">
                <a16:creationId xmlns:a16="http://schemas.microsoft.com/office/drawing/2014/main" id="{710EBE3E-18CA-2149-AB09-A1AB580E4333}"/>
              </a:ext>
            </a:extLst>
          </p:cNvPr>
          <p:cNvSpPr/>
          <p:nvPr/>
        </p:nvSpPr>
        <p:spPr>
          <a:xfrm>
            <a:off x="5012409" y="1499808"/>
            <a:ext cx="1460046" cy="146004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Freeform 8">
            <a:extLst>
              <a:ext uri="{FF2B5EF4-FFF2-40B4-BE49-F238E27FC236}">
                <a16:creationId xmlns:a16="http://schemas.microsoft.com/office/drawing/2014/main" id="{FA15D88A-AE66-E043-98D3-F01ABDB496CF}"/>
              </a:ext>
            </a:extLst>
          </p:cNvPr>
          <p:cNvSpPr/>
          <p:nvPr/>
        </p:nvSpPr>
        <p:spPr>
          <a:xfrm>
            <a:off x="7556598" y="1236737"/>
            <a:ext cx="2921266" cy="4384525"/>
          </a:xfrm>
          <a:custGeom>
            <a:avLst/>
            <a:gdLst>
              <a:gd name="connsiteX0" fmla="*/ 0 w 2921266"/>
              <a:gd name="connsiteY0" fmla="*/ 292127 h 4384525"/>
              <a:gd name="connsiteX1" fmla="*/ 292127 w 2921266"/>
              <a:gd name="connsiteY1" fmla="*/ 0 h 4384525"/>
              <a:gd name="connsiteX2" fmla="*/ 2629139 w 2921266"/>
              <a:gd name="connsiteY2" fmla="*/ 0 h 4384525"/>
              <a:gd name="connsiteX3" fmla="*/ 2921266 w 2921266"/>
              <a:gd name="connsiteY3" fmla="*/ 292127 h 4384525"/>
              <a:gd name="connsiteX4" fmla="*/ 2921266 w 2921266"/>
              <a:gd name="connsiteY4" fmla="*/ 4092398 h 4384525"/>
              <a:gd name="connsiteX5" fmla="*/ 2629139 w 2921266"/>
              <a:gd name="connsiteY5" fmla="*/ 4384525 h 4384525"/>
              <a:gd name="connsiteX6" fmla="*/ 292127 w 2921266"/>
              <a:gd name="connsiteY6" fmla="*/ 4384525 h 4384525"/>
              <a:gd name="connsiteX7" fmla="*/ 0 w 2921266"/>
              <a:gd name="connsiteY7" fmla="*/ 4092398 h 4384525"/>
              <a:gd name="connsiteX8" fmla="*/ 0 w 2921266"/>
              <a:gd name="connsiteY8" fmla="*/ 292127 h 43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266" h="4384525">
                <a:moveTo>
                  <a:pt x="0" y="292127"/>
                </a:moveTo>
                <a:cubicBezTo>
                  <a:pt x="0" y="130790"/>
                  <a:pt x="130790" y="0"/>
                  <a:pt x="292127" y="0"/>
                </a:cubicBezTo>
                <a:lnTo>
                  <a:pt x="2629139" y="0"/>
                </a:lnTo>
                <a:cubicBezTo>
                  <a:pt x="2790476" y="0"/>
                  <a:pt x="2921266" y="130790"/>
                  <a:pt x="2921266" y="292127"/>
                </a:cubicBezTo>
                <a:lnTo>
                  <a:pt x="2921266" y="4092398"/>
                </a:lnTo>
                <a:cubicBezTo>
                  <a:pt x="2921266" y="4253735"/>
                  <a:pt x="2790476" y="4384525"/>
                  <a:pt x="2629139" y="4384525"/>
                </a:cubicBezTo>
                <a:lnTo>
                  <a:pt x="292127" y="4384525"/>
                </a:lnTo>
                <a:cubicBezTo>
                  <a:pt x="130790" y="4384525"/>
                  <a:pt x="0" y="4253735"/>
                  <a:pt x="0" y="4092398"/>
                </a:cubicBezTo>
                <a:lnTo>
                  <a:pt x="0" y="292127"/>
                </a:lnTo>
                <a:close/>
              </a:path>
            </a:pathLst>
          </a:custGeom>
          <a:solidFill>
            <a:srgbClr val="B3CBC1"/>
          </a:solidFill>
          <a:effectLst>
            <a:outerShdw blurRad="190500" dist="177800" dir="2700000" algn="tl" rotWithShape="0">
              <a:prstClr val="black">
                <a:alpha val="40000"/>
              </a:prstClr>
            </a:outerShdw>
          </a:effectLst>
          <a:scene3d>
            <a:camera prst="orthographicFront"/>
            <a:lightRig rig="threePt" dir="t"/>
          </a:scene3d>
          <a:sp3d extrusionH="101600"/>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70688" tIns="1924498" rIns="170688" bIns="1047593" numCol="1" spcCol="1270" anchor="ctr" anchorCtr="0">
            <a:noAutofit/>
          </a:bodyPr>
          <a:lstStyle/>
          <a:p>
            <a:pPr marL="0" marR="0" lvl="0" indent="0" algn="ctr" defTabSz="1066800" rtl="0" eaLnBrk="1" fontAlgn="auto" latinLnBrk="0" hangingPunct="1">
              <a:lnSpc>
                <a:spcPct val="90000"/>
              </a:lnSpc>
              <a:spcBef>
                <a:spcPct val="0"/>
              </a:spcBef>
              <a:spcAft>
                <a:spcPts val="84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Build a workforce</a:t>
            </a:r>
            <a:b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br>
            <a: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for data-driven</a:t>
            </a:r>
            <a:b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br>
            <a: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research &amp; health</a:t>
            </a:r>
          </a:p>
        </p:txBody>
      </p:sp>
      <p:sp>
        <p:nvSpPr>
          <p:cNvPr id="10" name="Oval 9" descr="Image for goal 3: A smiling man looks at his phone.">
            <a:extLst>
              <a:ext uri="{FF2B5EF4-FFF2-40B4-BE49-F238E27FC236}">
                <a16:creationId xmlns:a16="http://schemas.microsoft.com/office/drawing/2014/main" id="{8D0A2C5F-86A5-6046-9A01-76632BF56EEE}"/>
              </a:ext>
            </a:extLst>
          </p:cNvPr>
          <p:cNvSpPr/>
          <p:nvPr/>
        </p:nvSpPr>
        <p:spPr>
          <a:xfrm>
            <a:off x="8285330" y="1499808"/>
            <a:ext cx="1460046" cy="1460046"/>
          </a:xfrm>
          <a:prstGeom prst="ellipse">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63769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9771-0AEB-4C48-BDC2-8F50A7C34EAC}"/>
              </a:ext>
            </a:extLst>
          </p:cNvPr>
          <p:cNvSpPr>
            <a:spLocks noGrp="1"/>
          </p:cNvSpPr>
          <p:nvPr>
            <p:ph type="title"/>
          </p:nvPr>
        </p:nvSpPr>
        <p:spPr>
          <a:xfrm>
            <a:off x="726241" y="285645"/>
            <a:ext cx="10515600" cy="711321"/>
          </a:xfrm>
        </p:spPr>
        <p:txBody>
          <a:bodyPr/>
          <a:lstStyle/>
          <a:p>
            <a:r>
              <a:rPr lang="en-US" b="1" dirty="0">
                <a:latin typeface="Calibri"/>
              </a:rPr>
              <a:t>Navigation</a:t>
            </a:r>
            <a:r>
              <a:rPr lang="en-US" dirty="0"/>
              <a:t> </a:t>
            </a:r>
          </a:p>
        </p:txBody>
      </p:sp>
      <p:pic>
        <p:nvPicPr>
          <p:cNvPr id="3" name="Picture 2" descr="Screenshot of an individual citation in PubMed Labs.">
            <a:extLst>
              <a:ext uri="{FF2B5EF4-FFF2-40B4-BE49-F238E27FC236}">
                <a16:creationId xmlns:a16="http://schemas.microsoft.com/office/drawing/2014/main" id="{A800F3EC-5849-4074-A906-BB6E5CF35F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6123" y="1099069"/>
            <a:ext cx="9823000" cy="4994227"/>
          </a:xfrm>
          <a:prstGeom prst="rect">
            <a:avLst/>
          </a:prstGeom>
          <a:ln>
            <a:solidFill>
              <a:schemeClr val="accent1"/>
            </a:solidFill>
          </a:ln>
        </p:spPr>
      </p:pic>
      <p:sp>
        <p:nvSpPr>
          <p:cNvPr id="8" name="Rectangle 7" descr="On the left side of the screen is an arrow labeled &quot;Prev Result 1 of 18,144&quot;.">
            <a:extLst>
              <a:ext uri="{FF2B5EF4-FFF2-40B4-BE49-F238E27FC236}">
                <a16:creationId xmlns:a16="http://schemas.microsoft.com/office/drawing/2014/main" id="{372FBFCE-EC83-4C5F-80C2-ECED4703FC4D}"/>
              </a:ext>
            </a:extLst>
          </p:cNvPr>
          <p:cNvSpPr/>
          <p:nvPr/>
        </p:nvSpPr>
        <p:spPr>
          <a:xfrm>
            <a:off x="1118107" y="3105604"/>
            <a:ext cx="1179733" cy="617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descr="On the right side of the screen is an arrow labeled &quot;Next Result 3 of 18,144&quot;">
            <a:extLst>
              <a:ext uri="{FF2B5EF4-FFF2-40B4-BE49-F238E27FC236}">
                <a16:creationId xmlns:a16="http://schemas.microsoft.com/office/drawing/2014/main" id="{BDBE8813-6E87-4966-81AC-E91221854C13}"/>
              </a:ext>
            </a:extLst>
          </p:cNvPr>
          <p:cNvSpPr/>
          <p:nvPr/>
        </p:nvSpPr>
        <p:spPr>
          <a:xfrm>
            <a:off x="9783677" y="3120081"/>
            <a:ext cx="1179733" cy="617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This box shows the search result for this citation, from the previous slide. ">
            <a:extLst>
              <a:ext uri="{FF2B5EF4-FFF2-40B4-BE49-F238E27FC236}">
                <a16:creationId xmlns:a16="http://schemas.microsoft.com/office/drawing/2014/main" id="{B3A7B0BC-274E-4D88-BEE5-7777E5BB37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0605" y="3893286"/>
            <a:ext cx="3793205" cy="2030166"/>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7EB55850-08BC-4C8E-AAE3-6D13564B60CF}"/>
              </a:ext>
              <a:ext uri="{C183D7F6-B498-43B3-948B-1728B52AA6E4}">
                <adec:decorative xmlns:adec="http://schemas.microsoft.com/office/drawing/2017/decorative" val="1"/>
              </a:ext>
            </a:extLst>
          </p:cNvPr>
          <p:cNvSpPr/>
          <p:nvPr/>
        </p:nvSpPr>
        <p:spPr>
          <a:xfrm>
            <a:off x="8102432" y="1166810"/>
            <a:ext cx="1744021" cy="32893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Graphic showing that in or around September 2019, PubMed Labs will become the production (default) version of PubMed. The current production version will still exist until approximately January 2020. ">
            <a:extLst>
              <a:ext uri="{FF2B5EF4-FFF2-40B4-BE49-F238E27FC236}">
                <a16:creationId xmlns:a16="http://schemas.microsoft.com/office/drawing/2014/main" id="{D1632308-3DA2-4E62-AD70-8630753EE44D}"/>
              </a:ext>
            </a:extLst>
          </p:cNvPr>
          <p:cNvGrpSpPr/>
          <p:nvPr/>
        </p:nvGrpSpPr>
        <p:grpSpPr>
          <a:xfrm>
            <a:off x="665306" y="1695951"/>
            <a:ext cx="11135397" cy="5841559"/>
            <a:chOff x="665306" y="1695951"/>
            <a:chExt cx="11135397" cy="5841559"/>
          </a:xfrm>
        </p:grpSpPr>
        <p:sp>
          <p:nvSpPr>
            <p:cNvPr id="4" name="TextBox 3">
              <a:extLst>
                <a:ext uri="{FF2B5EF4-FFF2-40B4-BE49-F238E27FC236}">
                  <a16:creationId xmlns:a16="http://schemas.microsoft.com/office/drawing/2014/main" id="{24D59DCF-309E-4745-8B8F-66AE3B4D765A}"/>
                </a:ext>
              </a:extLst>
            </p:cNvPr>
            <p:cNvSpPr txBox="1"/>
            <p:nvPr/>
          </p:nvSpPr>
          <p:spPr>
            <a:xfrm>
              <a:off x="11368217" y="7229733"/>
              <a:ext cx="432486" cy="307777"/>
            </a:xfrm>
            <a:prstGeom prst="rect">
              <a:avLst/>
            </a:prstGeom>
            <a:noFill/>
          </p:spPr>
          <p:txBody>
            <a:bodyPr wrap="square" rtlCol="0">
              <a:spAutoFit/>
            </a:bodyPr>
            <a:lstStyle/>
            <a:p>
              <a:r>
                <a:rPr lang="en-US" sz="1400" dirty="0">
                  <a:solidFill>
                    <a:schemeClr val="bg1"/>
                  </a:solidFill>
                </a:rPr>
                <a:t>8</a:t>
              </a:r>
            </a:p>
          </p:txBody>
        </p:sp>
        <p:sp>
          <p:nvSpPr>
            <p:cNvPr id="19" name="Rectangle 18">
              <a:extLst>
                <a:ext uri="{FF2B5EF4-FFF2-40B4-BE49-F238E27FC236}">
                  <a16:creationId xmlns:a16="http://schemas.microsoft.com/office/drawing/2014/main" id="{5B35CEC0-D3E1-4EE4-B375-EEB6B1740715}"/>
                </a:ext>
              </a:extLst>
            </p:cNvPr>
            <p:cNvSpPr/>
            <p:nvPr/>
          </p:nvSpPr>
          <p:spPr>
            <a:xfrm>
              <a:off x="877511" y="2686579"/>
              <a:ext cx="3847494" cy="719559"/>
            </a:xfrm>
            <a:prstGeom prst="rect">
              <a:avLst/>
            </a:prstGeom>
            <a:solidFill>
              <a:srgbClr val="FCF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7F2E7E9-B070-4EF6-9966-7F24EB1BBC70}"/>
                </a:ext>
              </a:extLst>
            </p:cNvPr>
            <p:cNvSpPr txBox="1"/>
            <p:nvPr/>
          </p:nvSpPr>
          <p:spPr>
            <a:xfrm>
              <a:off x="1359108" y="2790234"/>
              <a:ext cx="2857500" cy="461665"/>
            </a:xfrm>
            <a:prstGeom prst="rect">
              <a:avLst/>
            </a:prstGeom>
            <a:noFill/>
          </p:spPr>
          <p:txBody>
            <a:bodyPr wrap="square" rtlCol="0">
              <a:spAutoFit/>
            </a:bodyPr>
            <a:lstStyle/>
            <a:p>
              <a:pPr algn="ctr"/>
              <a:r>
                <a:rPr lang="en-US" sz="2400" dirty="0"/>
                <a:t>PubMed Labs</a:t>
              </a:r>
            </a:p>
          </p:txBody>
        </p:sp>
        <p:sp>
          <p:nvSpPr>
            <p:cNvPr id="20" name="Rectangle 19">
              <a:extLst>
                <a:ext uri="{FF2B5EF4-FFF2-40B4-BE49-F238E27FC236}">
                  <a16:creationId xmlns:a16="http://schemas.microsoft.com/office/drawing/2014/main" id="{69616BD9-D540-4C29-84E8-C4868EAFF9D0}"/>
                </a:ext>
              </a:extLst>
            </p:cNvPr>
            <p:cNvSpPr/>
            <p:nvPr/>
          </p:nvSpPr>
          <p:spPr>
            <a:xfrm>
              <a:off x="4748812" y="2686579"/>
              <a:ext cx="6291825" cy="71955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041B0EC-6BE9-47EA-AF00-4315FCA81B1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364" y="3191064"/>
              <a:ext cx="10651354" cy="408467"/>
            </a:xfrm>
            <a:prstGeom prst="rect">
              <a:avLst/>
            </a:prstGeom>
          </p:spPr>
        </p:pic>
        <p:sp>
          <p:nvSpPr>
            <p:cNvPr id="39" name="TextBox 38">
              <a:extLst>
                <a:ext uri="{FF2B5EF4-FFF2-40B4-BE49-F238E27FC236}">
                  <a16:creationId xmlns:a16="http://schemas.microsoft.com/office/drawing/2014/main" id="{EC6EE5A2-A038-412B-A3B4-E9F780BB4D18}"/>
                </a:ext>
              </a:extLst>
            </p:cNvPr>
            <p:cNvSpPr txBox="1"/>
            <p:nvPr/>
          </p:nvSpPr>
          <p:spPr>
            <a:xfrm>
              <a:off x="5951984" y="2818205"/>
              <a:ext cx="3683009" cy="461665"/>
            </a:xfrm>
            <a:prstGeom prst="rect">
              <a:avLst/>
            </a:prstGeom>
            <a:noFill/>
          </p:spPr>
          <p:txBody>
            <a:bodyPr wrap="square" rtlCol="0">
              <a:spAutoFit/>
            </a:bodyPr>
            <a:lstStyle/>
            <a:p>
              <a:pPr algn="ctr"/>
              <a:r>
                <a:rPr lang="en-US" sz="2400" dirty="0"/>
                <a:t>New Production PubMed</a:t>
              </a:r>
            </a:p>
          </p:txBody>
        </p:sp>
        <p:sp>
          <p:nvSpPr>
            <p:cNvPr id="1039" name="Rectangle 1038">
              <a:extLst>
                <a:ext uri="{FF2B5EF4-FFF2-40B4-BE49-F238E27FC236}">
                  <a16:creationId xmlns:a16="http://schemas.microsoft.com/office/drawing/2014/main" id="{9689A06D-3A39-4480-9D32-28F26A87D997}"/>
                </a:ext>
              </a:extLst>
            </p:cNvPr>
            <p:cNvSpPr/>
            <p:nvPr/>
          </p:nvSpPr>
          <p:spPr>
            <a:xfrm>
              <a:off x="4033373" y="1695951"/>
              <a:ext cx="1433662" cy="461665"/>
            </a:xfrm>
            <a:prstGeom prst="rect">
              <a:avLst/>
            </a:prstGeom>
            <a:noFill/>
          </p:spPr>
          <p:txBody>
            <a:bodyPr wrap="none" lIns="91440" tIns="45720" rIns="91440" bIns="45720" anchor="t">
              <a:spAutoFit/>
            </a:bodyPr>
            <a:lstStyle/>
            <a:p>
              <a:pPr algn="ctr"/>
              <a:r>
                <a:rPr lang="en-US" sz="2400" dirty="0">
                  <a:ln w="0"/>
                  <a:effectLst>
                    <a:outerShdw blurRad="38100" dist="19050" dir="2700000" algn="tl" rotWithShape="0">
                      <a:schemeClr val="dk1">
                        <a:alpha val="40000"/>
                      </a:schemeClr>
                    </a:outerShdw>
                  </a:effectLst>
                </a:rPr>
                <a:t>Sept</a:t>
              </a:r>
              <a:r>
                <a:rPr lang="en-US" sz="2400" b="0" cap="none" spc="0" dirty="0">
                  <a:ln w="0"/>
                  <a:effectLst>
                    <a:outerShdw blurRad="38100" dist="19050" dir="2700000" algn="tl" rotWithShape="0">
                      <a:schemeClr val="dk1">
                        <a:alpha val="40000"/>
                      </a:schemeClr>
                    </a:outerShdw>
                  </a:effectLst>
                </a:rPr>
                <a:t> 2019</a:t>
              </a:r>
            </a:p>
          </p:txBody>
        </p:sp>
        <p:sp>
          <p:nvSpPr>
            <p:cNvPr id="23" name="Rectangle 22">
              <a:extLst>
                <a:ext uri="{FF2B5EF4-FFF2-40B4-BE49-F238E27FC236}">
                  <a16:creationId xmlns:a16="http://schemas.microsoft.com/office/drawing/2014/main" id="{B4537498-A65C-4CA5-85F6-39F2BC097717}"/>
                </a:ext>
              </a:extLst>
            </p:cNvPr>
            <p:cNvSpPr/>
            <p:nvPr/>
          </p:nvSpPr>
          <p:spPr>
            <a:xfrm>
              <a:off x="859418" y="4110017"/>
              <a:ext cx="3874298" cy="7454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145F8D-A331-4531-89EB-EACE7E9E3DED}"/>
                </a:ext>
              </a:extLst>
            </p:cNvPr>
            <p:cNvSpPr/>
            <p:nvPr/>
          </p:nvSpPr>
          <p:spPr>
            <a:xfrm>
              <a:off x="4757523" y="4112944"/>
              <a:ext cx="5691004" cy="745450"/>
            </a:xfrm>
            <a:prstGeom prst="rect">
              <a:avLst/>
            </a:prstGeom>
            <a:solidFill>
              <a:srgbClr val="FCF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B4A08313-1381-4049-9635-2C8B16388716}"/>
                </a:ext>
              </a:extLst>
            </p:cNvPr>
            <p:cNvCxnSpPr>
              <a:cxnSpLocks/>
            </p:cNvCxnSpPr>
            <p:nvPr/>
          </p:nvCxnSpPr>
          <p:spPr>
            <a:xfrm>
              <a:off x="665306" y="4081892"/>
              <a:ext cx="9798319" cy="0"/>
            </a:xfrm>
            <a:prstGeom prst="straightConnector1">
              <a:avLst/>
            </a:prstGeom>
            <a:ln w="66675">
              <a:headEnd type="triangle"/>
              <a:tailEnd type="non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602CBD84-4383-400B-A38D-3AFEA4BB0AB7}"/>
                </a:ext>
              </a:extLst>
            </p:cNvPr>
            <p:cNvSpPr txBox="1"/>
            <p:nvPr/>
          </p:nvSpPr>
          <p:spPr>
            <a:xfrm>
              <a:off x="934234" y="4260388"/>
              <a:ext cx="3707249" cy="461665"/>
            </a:xfrm>
            <a:prstGeom prst="rect">
              <a:avLst/>
            </a:prstGeom>
            <a:noFill/>
          </p:spPr>
          <p:txBody>
            <a:bodyPr wrap="square" rtlCol="0">
              <a:spAutoFit/>
            </a:bodyPr>
            <a:lstStyle/>
            <a:p>
              <a:pPr algn="ctr"/>
              <a:r>
                <a:rPr lang="en-US" sz="2400" dirty="0"/>
                <a:t>Current Production PubMed</a:t>
              </a:r>
            </a:p>
          </p:txBody>
        </p:sp>
        <p:sp>
          <p:nvSpPr>
            <p:cNvPr id="52" name="Rectangle 51">
              <a:extLst>
                <a:ext uri="{FF2B5EF4-FFF2-40B4-BE49-F238E27FC236}">
                  <a16:creationId xmlns:a16="http://schemas.microsoft.com/office/drawing/2014/main" id="{DF0116BF-1E5A-4FBC-B106-BE19151DBD73}"/>
                </a:ext>
              </a:extLst>
            </p:cNvPr>
            <p:cNvSpPr/>
            <p:nvPr/>
          </p:nvSpPr>
          <p:spPr>
            <a:xfrm>
              <a:off x="9814954" y="1704295"/>
              <a:ext cx="128272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Jan 2020</a:t>
              </a:r>
            </a:p>
          </p:txBody>
        </p:sp>
        <p:cxnSp>
          <p:nvCxnSpPr>
            <p:cNvPr id="35" name="Straight Connector 34">
              <a:extLst>
                <a:ext uri="{FF2B5EF4-FFF2-40B4-BE49-F238E27FC236}">
                  <a16:creationId xmlns:a16="http://schemas.microsoft.com/office/drawing/2014/main" id="{BECB6087-B17C-4CD5-B6CD-A712120D67EA}"/>
                </a:ext>
              </a:extLst>
            </p:cNvPr>
            <p:cNvCxnSpPr>
              <a:cxnSpLocks/>
            </p:cNvCxnSpPr>
            <p:nvPr/>
          </p:nvCxnSpPr>
          <p:spPr>
            <a:xfrm>
              <a:off x="4745618" y="2295003"/>
              <a:ext cx="0" cy="256046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ED1282-DEE5-0C4D-B40C-CF1D2FDCC200}"/>
                </a:ext>
              </a:extLst>
            </p:cNvPr>
            <p:cNvCxnSpPr>
              <a:cxnSpLocks/>
            </p:cNvCxnSpPr>
            <p:nvPr/>
          </p:nvCxnSpPr>
          <p:spPr>
            <a:xfrm>
              <a:off x="10463625" y="2295003"/>
              <a:ext cx="0" cy="256046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C27031C-25A8-5243-A08A-1EF5384AC2A7}"/>
                </a:ext>
              </a:extLst>
            </p:cNvPr>
            <p:cNvSpPr txBox="1"/>
            <p:nvPr/>
          </p:nvSpPr>
          <p:spPr>
            <a:xfrm>
              <a:off x="5939865" y="4260388"/>
              <a:ext cx="3707249" cy="461665"/>
            </a:xfrm>
            <a:prstGeom prst="rect">
              <a:avLst/>
            </a:prstGeom>
            <a:noFill/>
          </p:spPr>
          <p:txBody>
            <a:bodyPr wrap="square" rtlCol="0">
              <a:spAutoFit/>
            </a:bodyPr>
            <a:lstStyle/>
            <a:p>
              <a:pPr algn="ctr"/>
              <a:r>
                <a:rPr lang="en-US" sz="2400" dirty="0"/>
                <a:t>Archived, available</a:t>
              </a:r>
            </a:p>
          </p:txBody>
        </p:sp>
        <p:sp>
          <p:nvSpPr>
            <p:cNvPr id="7" name="&quot;No&quot; Symbol 6">
              <a:extLst>
                <a:ext uri="{FF2B5EF4-FFF2-40B4-BE49-F238E27FC236}">
                  <a16:creationId xmlns:a16="http://schemas.microsoft.com/office/drawing/2014/main" id="{1A2EEDFE-B48F-104C-B0D6-AC9F59C869CA}"/>
                </a:ext>
              </a:extLst>
            </p:cNvPr>
            <p:cNvSpPr/>
            <p:nvPr/>
          </p:nvSpPr>
          <p:spPr>
            <a:xfrm>
              <a:off x="10545446" y="4278090"/>
              <a:ext cx="409302" cy="40930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51" name="Connector: Elbow 1050">
              <a:extLst>
                <a:ext uri="{FF2B5EF4-FFF2-40B4-BE49-F238E27FC236}">
                  <a16:creationId xmlns:a16="http://schemas.microsoft.com/office/drawing/2014/main" id="{3056E3F9-B319-4F7F-A8DF-52000D40DB3C}"/>
                </a:ext>
              </a:extLst>
            </p:cNvPr>
            <p:cNvCxnSpPr>
              <a:cxnSpLocks/>
            </p:cNvCxnSpPr>
            <p:nvPr/>
          </p:nvCxnSpPr>
          <p:spPr>
            <a:xfrm rot="10800000" flipV="1">
              <a:off x="4554470" y="3053499"/>
              <a:ext cx="1525690" cy="1437720"/>
            </a:xfrm>
            <a:prstGeom prst="bentConnector3">
              <a:avLst>
                <a:gd name="adj1" fmla="val 76827"/>
              </a:avLst>
            </a:prstGeom>
            <a:ln w="44450">
              <a:solidFill>
                <a:schemeClr val="bg1"/>
              </a:solidFill>
              <a:headEnd type="triangl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543D91F-87BA-0049-A8CD-AD16A5D51690}"/>
                </a:ext>
              </a:extLst>
            </p:cNvPr>
            <p:cNvGrpSpPr/>
            <p:nvPr/>
          </p:nvGrpSpPr>
          <p:grpSpPr>
            <a:xfrm>
              <a:off x="5392798" y="5475983"/>
              <a:ext cx="1406404" cy="369332"/>
              <a:chOff x="5133734" y="5475983"/>
              <a:chExt cx="1406404" cy="369332"/>
            </a:xfrm>
          </p:grpSpPr>
          <p:sp>
            <p:nvSpPr>
              <p:cNvPr id="31" name="Rectangle 30">
                <a:extLst>
                  <a:ext uri="{FF2B5EF4-FFF2-40B4-BE49-F238E27FC236}">
                    <a16:creationId xmlns:a16="http://schemas.microsoft.com/office/drawing/2014/main" id="{F8E0B91B-A282-BD49-B589-5F3F29197BA2}"/>
                  </a:ext>
                </a:extLst>
              </p:cNvPr>
              <p:cNvSpPr/>
              <p:nvPr/>
            </p:nvSpPr>
            <p:spPr>
              <a:xfrm>
                <a:off x="5133734" y="5550095"/>
                <a:ext cx="439143" cy="2211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CFC1E8-236A-7C4A-AB5B-200250B30EA3}"/>
                  </a:ext>
                </a:extLst>
              </p:cNvPr>
              <p:cNvSpPr txBox="1"/>
              <p:nvPr/>
            </p:nvSpPr>
            <p:spPr>
              <a:xfrm>
                <a:off x="5572878" y="5475983"/>
                <a:ext cx="967260" cy="369332"/>
              </a:xfrm>
              <a:prstGeom prst="rect">
                <a:avLst/>
              </a:prstGeom>
              <a:noFill/>
            </p:spPr>
            <p:txBody>
              <a:bodyPr wrap="square" rtlCol="0">
                <a:spAutoFit/>
              </a:bodyPr>
              <a:lstStyle/>
              <a:p>
                <a:r>
                  <a:rPr lang="en-US" dirty="0"/>
                  <a:t>=default</a:t>
                </a:r>
              </a:p>
            </p:txBody>
          </p:sp>
        </p:grpSp>
        <p:grpSp>
          <p:nvGrpSpPr>
            <p:cNvPr id="32" name="Group 31">
              <a:extLst>
                <a:ext uri="{FF2B5EF4-FFF2-40B4-BE49-F238E27FC236}">
                  <a16:creationId xmlns:a16="http://schemas.microsoft.com/office/drawing/2014/main" id="{4A46D33D-1F9E-D249-9997-0C1D54701111}"/>
                </a:ext>
              </a:extLst>
            </p:cNvPr>
            <p:cNvGrpSpPr/>
            <p:nvPr/>
          </p:nvGrpSpPr>
          <p:grpSpPr>
            <a:xfrm>
              <a:off x="1339267" y="1704295"/>
              <a:ext cx="630676" cy="988376"/>
              <a:chOff x="1201759" y="1727157"/>
              <a:chExt cx="630676" cy="988376"/>
            </a:xfrm>
          </p:grpSpPr>
          <p:grpSp>
            <p:nvGrpSpPr>
              <p:cNvPr id="25" name="Group 24">
                <a:extLst>
                  <a:ext uri="{FF2B5EF4-FFF2-40B4-BE49-F238E27FC236}">
                    <a16:creationId xmlns:a16="http://schemas.microsoft.com/office/drawing/2014/main" id="{BEEE9992-D217-E64A-BC9F-73EEFDAEFA61}"/>
                  </a:ext>
                </a:extLst>
              </p:cNvPr>
              <p:cNvGrpSpPr/>
              <p:nvPr/>
            </p:nvGrpSpPr>
            <p:grpSpPr>
              <a:xfrm>
                <a:off x="1227549" y="1727157"/>
                <a:ext cx="579098" cy="988376"/>
                <a:chOff x="1227549" y="1727157"/>
                <a:chExt cx="579098" cy="988376"/>
              </a:xfrm>
            </p:grpSpPr>
            <p:sp>
              <p:nvSpPr>
                <p:cNvPr id="21" name="Triangle 20">
                  <a:extLst>
                    <a:ext uri="{FF2B5EF4-FFF2-40B4-BE49-F238E27FC236}">
                      <a16:creationId xmlns:a16="http://schemas.microsoft.com/office/drawing/2014/main" id="{24775ACE-8271-6349-9C85-CF18371EADF9}"/>
                    </a:ext>
                  </a:extLst>
                </p:cNvPr>
                <p:cNvSpPr/>
                <p:nvPr/>
              </p:nvSpPr>
              <p:spPr>
                <a:xfrm rot="10800000">
                  <a:off x="1265879" y="2160748"/>
                  <a:ext cx="502438" cy="55478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BE0ED10-D7F3-7A4F-960A-6A9A2146C0BF}"/>
                    </a:ext>
                  </a:extLst>
                </p:cNvPr>
                <p:cNvSpPr/>
                <p:nvPr/>
              </p:nvSpPr>
              <p:spPr>
                <a:xfrm>
                  <a:off x="1227549" y="1727157"/>
                  <a:ext cx="579098" cy="5790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1AEB2B76-F56A-1B4C-805A-7FD10590FEBF}"/>
                  </a:ext>
                </a:extLst>
              </p:cNvPr>
              <p:cNvSpPr txBox="1"/>
              <p:nvPr/>
            </p:nvSpPr>
            <p:spPr>
              <a:xfrm>
                <a:off x="1201759" y="1750314"/>
                <a:ext cx="630676" cy="611706"/>
              </a:xfrm>
              <a:prstGeom prst="rect">
                <a:avLst/>
              </a:prstGeom>
              <a:noFill/>
            </p:spPr>
            <p:txBody>
              <a:bodyPr wrap="square" rtlCol="0">
                <a:spAutoFit/>
              </a:bodyPr>
              <a:lstStyle/>
              <a:p>
                <a:pPr algn="ctr">
                  <a:lnSpc>
                    <a:spcPts val="1260"/>
                  </a:lnSpc>
                </a:pPr>
                <a:r>
                  <a:rPr lang="en-US" sz="1400" dirty="0">
                    <a:solidFill>
                      <a:schemeClr val="bg1"/>
                    </a:solidFill>
                  </a:rPr>
                  <a:t>we</a:t>
                </a:r>
              </a:p>
              <a:p>
                <a:pPr algn="ctr">
                  <a:lnSpc>
                    <a:spcPts val="1260"/>
                  </a:lnSpc>
                </a:pPr>
                <a:r>
                  <a:rPr lang="en-US" sz="1400" dirty="0">
                    <a:solidFill>
                      <a:schemeClr val="bg1"/>
                    </a:solidFill>
                  </a:rPr>
                  <a:t>are</a:t>
                </a:r>
              </a:p>
              <a:p>
                <a:pPr algn="ctr">
                  <a:lnSpc>
                    <a:spcPts val="1260"/>
                  </a:lnSpc>
                </a:pPr>
                <a:r>
                  <a:rPr lang="en-US" sz="1400" dirty="0">
                    <a:solidFill>
                      <a:schemeClr val="bg1"/>
                    </a:solidFill>
                  </a:rPr>
                  <a:t>here</a:t>
                </a:r>
              </a:p>
            </p:txBody>
          </p:sp>
        </p:grpSp>
      </p:grpSp>
      <p:sp>
        <p:nvSpPr>
          <p:cNvPr id="33" name="Title 1">
            <a:extLst>
              <a:ext uri="{FF2B5EF4-FFF2-40B4-BE49-F238E27FC236}">
                <a16:creationId xmlns:a16="http://schemas.microsoft.com/office/drawing/2014/main" id="{1C9C68B3-796A-AF47-84EC-287F819B170F}"/>
              </a:ext>
            </a:extLst>
          </p:cNvPr>
          <p:cNvSpPr txBox="1">
            <a:spLocks/>
          </p:cNvSpPr>
          <p:nvPr/>
        </p:nvSpPr>
        <p:spPr>
          <a:xfrm>
            <a:off x="756004" y="-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4000" b="1" dirty="0">
                <a:latin typeface="Calibri"/>
              </a:rPr>
              <a:t>PubMed Succession Roadmap</a:t>
            </a:r>
          </a:p>
        </p:txBody>
      </p:sp>
      <p:sp>
        <p:nvSpPr>
          <p:cNvPr id="2" name="Title 1" hidden="1">
            <a:extLst>
              <a:ext uri="{FF2B5EF4-FFF2-40B4-BE49-F238E27FC236}">
                <a16:creationId xmlns:a16="http://schemas.microsoft.com/office/drawing/2014/main" id="{4E6C3803-CB9B-42F8-A270-77186CE51817}"/>
              </a:ext>
            </a:extLst>
          </p:cNvPr>
          <p:cNvSpPr>
            <a:spLocks noGrp="1"/>
          </p:cNvSpPr>
          <p:nvPr>
            <p:ph type="title"/>
          </p:nvPr>
        </p:nvSpPr>
        <p:spPr/>
        <p:txBody>
          <a:bodyPr/>
          <a:lstStyle/>
          <a:p>
            <a:r>
              <a:rPr lang="en-US" b="1" dirty="0">
                <a:latin typeface="Calibri"/>
              </a:rPr>
              <a:t>PubMed Succession Roadmap</a:t>
            </a:r>
            <a:br>
              <a:rPr lang="en-US" b="1" dirty="0">
                <a:latin typeface="Calibri"/>
              </a:rPr>
            </a:br>
            <a:endParaRPr lang="en-US" dirty="0"/>
          </a:p>
        </p:txBody>
      </p:sp>
    </p:spTree>
    <p:extLst>
      <p:ext uri="{BB962C8B-B14F-4D97-AF65-F5344CB8AC3E}">
        <p14:creationId xmlns:p14="http://schemas.microsoft.com/office/powerpoint/2010/main" val="1253041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5825-E90D-412E-AB0F-DCA8B970F43B}"/>
              </a:ext>
            </a:extLst>
          </p:cNvPr>
          <p:cNvSpPr>
            <a:spLocks noGrp="1"/>
          </p:cNvSpPr>
          <p:nvPr>
            <p:ph type="title"/>
          </p:nvPr>
        </p:nvSpPr>
        <p:spPr>
          <a:xfrm>
            <a:off x="497711" y="778785"/>
            <a:ext cx="3657599" cy="5089580"/>
          </a:xfrm>
        </p:spPr>
        <p:txBody>
          <a:bodyPr>
            <a:normAutofit/>
          </a:bodyPr>
          <a:lstStyle/>
          <a:p>
            <a:pPr algn="ctr"/>
            <a:r>
              <a:rPr lang="en-US" sz="5400" dirty="0"/>
              <a:t>In the beginning or 1961</a:t>
            </a:r>
          </a:p>
        </p:txBody>
      </p:sp>
      <p:pic>
        <p:nvPicPr>
          <p:cNvPr id="5" name="Picture 4" descr="Photo from 1961 of the main NLM building being constructed. The angled roof is starting to take shape and the sub-basements are visible because the earth has not been piled around them yet.">
            <a:extLst>
              <a:ext uri="{FF2B5EF4-FFF2-40B4-BE49-F238E27FC236}">
                <a16:creationId xmlns:a16="http://schemas.microsoft.com/office/drawing/2014/main" id="{D5EE4489-565C-4D45-BABC-C8B6A7DD7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1518" y="147749"/>
            <a:ext cx="7305129" cy="5917154"/>
          </a:xfrm>
          <a:prstGeom prst="rect">
            <a:avLst/>
          </a:prstGeom>
        </p:spPr>
      </p:pic>
    </p:spTree>
    <p:extLst>
      <p:ext uri="{BB962C8B-B14F-4D97-AF65-F5344CB8AC3E}">
        <p14:creationId xmlns:p14="http://schemas.microsoft.com/office/powerpoint/2010/main" val="1803071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B8208E-6CAF-4B48-B747-F39DA79D6193}"/>
              </a:ext>
            </a:extLst>
          </p:cNvPr>
          <p:cNvSpPr>
            <a:spLocks noGrp="1"/>
          </p:cNvSpPr>
          <p:nvPr>
            <p:ph type="title"/>
          </p:nvPr>
        </p:nvSpPr>
        <p:spPr>
          <a:xfrm>
            <a:off x="838200" y="260953"/>
            <a:ext cx="10515600" cy="1325563"/>
          </a:xfrm>
        </p:spPr>
        <p:txBody>
          <a:bodyPr/>
          <a:lstStyle/>
          <a:p>
            <a:r>
              <a:rPr lang="en-US" dirty="0"/>
              <a:t>Aerial view of NLM</a:t>
            </a:r>
          </a:p>
        </p:txBody>
      </p:sp>
      <p:pic>
        <p:nvPicPr>
          <p:cNvPr id="5" name="Content Placeholder 4" descr="Aerial photo of NLM's main building. The Lister Hill Center building does not exist yet in this photo. ">
            <a:extLst>
              <a:ext uri="{FF2B5EF4-FFF2-40B4-BE49-F238E27FC236}">
                <a16:creationId xmlns:a16="http://schemas.microsoft.com/office/drawing/2014/main" id="{28EF310B-D863-47D0-BC86-17A26D9A1A86}"/>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l="-1"/>
          <a:stretch/>
        </p:blipFill>
        <p:spPr>
          <a:xfrm>
            <a:off x="0" y="0"/>
            <a:ext cx="12199938" cy="6192838"/>
          </a:xfrm>
          <a:prstGeom prst="rect">
            <a:avLst/>
          </a:prstGeom>
        </p:spPr>
      </p:pic>
    </p:spTree>
    <p:extLst>
      <p:ext uri="{BB962C8B-B14F-4D97-AF65-F5344CB8AC3E}">
        <p14:creationId xmlns:p14="http://schemas.microsoft.com/office/powerpoint/2010/main" val="4048149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784E-2F46-4958-9F4D-BF9894621641}"/>
              </a:ext>
            </a:extLst>
          </p:cNvPr>
          <p:cNvSpPr>
            <a:spLocks noGrp="1"/>
          </p:cNvSpPr>
          <p:nvPr>
            <p:ph type="title"/>
          </p:nvPr>
        </p:nvSpPr>
        <p:spPr>
          <a:xfrm>
            <a:off x="758371" y="87086"/>
            <a:ext cx="10515600" cy="1325563"/>
          </a:xfrm>
        </p:spPr>
        <p:txBody>
          <a:bodyPr>
            <a:normAutofit/>
          </a:bodyPr>
          <a:lstStyle/>
          <a:p>
            <a:r>
              <a:rPr lang="en-US" sz="4000" b="1" dirty="0">
                <a:latin typeface="Calibri"/>
              </a:rPr>
              <a:t>Yesterday</a:t>
            </a:r>
          </a:p>
        </p:txBody>
      </p:sp>
      <p:pic>
        <p:nvPicPr>
          <p:cNvPr id="5" name="Content Placeholder 4" descr="Triptych of old photos of the main reading room and history reading room.">
            <a:extLst>
              <a:ext uri="{FF2B5EF4-FFF2-40B4-BE49-F238E27FC236}">
                <a16:creationId xmlns:a16="http://schemas.microsoft.com/office/drawing/2014/main" id="{ECF2BFEF-DC1A-4921-98F1-C0E9C8EFD90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404" y="1579418"/>
            <a:ext cx="12198247" cy="3379931"/>
          </a:xfrm>
        </p:spPr>
      </p:pic>
    </p:spTree>
    <p:extLst>
      <p:ext uri="{BB962C8B-B14F-4D97-AF65-F5344CB8AC3E}">
        <p14:creationId xmlns:p14="http://schemas.microsoft.com/office/powerpoint/2010/main" val="3974089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AFD60E6-65DA-A144-994C-785E3D7BF22F}"/>
              </a:ext>
            </a:extLst>
          </p:cNvPr>
          <p:cNvSpPr txBox="1">
            <a:spLocks/>
          </p:cNvSpPr>
          <p:nvPr/>
        </p:nvSpPr>
        <p:spPr>
          <a:xfrm>
            <a:off x="7848427" y="535692"/>
            <a:ext cx="3657599" cy="5089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Calibri"/>
              </a:rPr>
              <a:t>In the following decades…</a:t>
            </a:r>
          </a:p>
        </p:txBody>
      </p:sp>
      <p:grpSp>
        <p:nvGrpSpPr>
          <p:cNvPr id="2" name="Group 1" descr="5 photos of the reading room. In many of them the carpet is orange. The chairs and clothes suggest the 1970s. ">
            <a:extLst>
              <a:ext uri="{FF2B5EF4-FFF2-40B4-BE49-F238E27FC236}">
                <a16:creationId xmlns:a16="http://schemas.microsoft.com/office/drawing/2014/main" id="{B7EA9FDA-3E31-46AF-8649-2A0701A66A20}"/>
              </a:ext>
            </a:extLst>
          </p:cNvPr>
          <p:cNvGrpSpPr/>
          <p:nvPr/>
        </p:nvGrpSpPr>
        <p:grpSpPr>
          <a:xfrm>
            <a:off x="-400623" y="101905"/>
            <a:ext cx="7766122" cy="5965365"/>
            <a:chOff x="-400623" y="101905"/>
            <a:chExt cx="7766122" cy="5965365"/>
          </a:xfrm>
        </p:grpSpPr>
        <p:pic>
          <p:nvPicPr>
            <p:cNvPr id="3" name="Picture 2" descr="A group of people sitting at a table in a room&#10;&#10;Description automatically generated">
              <a:extLst>
                <a:ext uri="{FF2B5EF4-FFF2-40B4-BE49-F238E27FC236}">
                  <a16:creationId xmlns:a16="http://schemas.microsoft.com/office/drawing/2014/main" id="{5E69B6B0-7371-4243-9BBC-5F26D72F71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880"/>
            <a:stretch/>
          </p:blipFill>
          <p:spPr>
            <a:xfrm>
              <a:off x="-400623" y="101905"/>
              <a:ext cx="4367495" cy="3062731"/>
            </a:xfrm>
            <a:prstGeom prst="rect">
              <a:avLst/>
            </a:prstGeom>
          </p:spPr>
        </p:pic>
        <p:pic>
          <p:nvPicPr>
            <p:cNvPr id="10" name="Picture 9" descr="Staff member helping a patron at the circulation desk">
              <a:extLst>
                <a:ext uri="{FF2B5EF4-FFF2-40B4-BE49-F238E27FC236}">
                  <a16:creationId xmlns:a16="http://schemas.microsoft.com/office/drawing/2014/main" id="{BF063720-5354-0442-A224-D4F77CC813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3683" y="3244608"/>
              <a:ext cx="3783189" cy="2822662"/>
            </a:xfrm>
            <a:prstGeom prst="rect">
              <a:avLst/>
            </a:prstGeom>
          </p:spPr>
        </p:pic>
        <p:pic>
          <p:nvPicPr>
            <p:cNvPr id="14" name="Picture 13" descr="Reading room.">
              <a:extLst>
                <a:ext uri="{FF2B5EF4-FFF2-40B4-BE49-F238E27FC236}">
                  <a16:creationId xmlns:a16="http://schemas.microsoft.com/office/drawing/2014/main" id="{84A6C339-AEE6-8B4E-A44B-49FA6BB15A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56668" y="101905"/>
              <a:ext cx="3199945" cy="1749167"/>
            </a:xfrm>
            <a:prstGeom prst="rect">
              <a:avLst/>
            </a:prstGeom>
          </p:spPr>
        </p:pic>
        <p:pic>
          <p:nvPicPr>
            <p:cNvPr id="15" name="Picture 14" descr="Microfiche readers.">
              <a:extLst>
                <a:ext uri="{FF2B5EF4-FFF2-40B4-BE49-F238E27FC236}">
                  <a16:creationId xmlns:a16="http://schemas.microsoft.com/office/drawing/2014/main" id="{F52D0738-8DEF-6441-91ED-F6DB8F3B3C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27269" y="2002729"/>
              <a:ext cx="3238228" cy="1927585"/>
            </a:xfrm>
            <a:prstGeom prst="rect">
              <a:avLst/>
            </a:prstGeom>
          </p:spPr>
        </p:pic>
        <p:pic>
          <p:nvPicPr>
            <p:cNvPr id="16" name="Picture 15" descr="Reference section.">
              <a:extLst>
                <a:ext uri="{FF2B5EF4-FFF2-40B4-BE49-F238E27FC236}">
                  <a16:creationId xmlns:a16="http://schemas.microsoft.com/office/drawing/2014/main" id="{F344E148-921C-BD41-8BBE-6137C2E8705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146411" y="4081971"/>
              <a:ext cx="3219088" cy="1927585"/>
            </a:xfrm>
            <a:prstGeom prst="rect">
              <a:avLst/>
            </a:prstGeom>
          </p:spPr>
        </p:pic>
      </p:grpSp>
      <p:sp>
        <p:nvSpPr>
          <p:cNvPr id="4" name="Title 3" hidden="1">
            <a:extLst>
              <a:ext uri="{FF2B5EF4-FFF2-40B4-BE49-F238E27FC236}">
                <a16:creationId xmlns:a16="http://schemas.microsoft.com/office/drawing/2014/main" id="{25638E57-A76B-483C-B9B5-5BABFB3D5D4C}"/>
              </a:ext>
            </a:extLst>
          </p:cNvPr>
          <p:cNvSpPr>
            <a:spLocks noGrp="1"/>
          </p:cNvSpPr>
          <p:nvPr>
            <p:ph type="title"/>
          </p:nvPr>
        </p:nvSpPr>
        <p:spPr/>
        <p:txBody>
          <a:bodyPr/>
          <a:lstStyle/>
          <a:p>
            <a:r>
              <a:rPr lang="en-US" dirty="0"/>
              <a:t>In the following decades…</a:t>
            </a:r>
          </a:p>
        </p:txBody>
      </p:sp>
    </p:spTree>
    <p:extLst>
      <p:ext uri="{BB962C8B-B14F-4D97-AF65-F5344CB8AC3E}">
        <p14:creationId xmlns:p14="http://schemas.microsoft.com/office/powerpoint/2010/main" val="775582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ew down an aisle of binders and audiovisual materials.">
            <a:extLst>
              <a:ext uri="{FF2B5EF4-FFF2-40B4-BE49-F238E27FC236}">
                <a16:creationId xmlns:a16="http://schemas.microsoft.com/office/drawing/2014/main" id="{3B2E5533-3413-41F0-8499-42FEDE8152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4219017" y="-558518"/>
            <a:ext cx="8079676" cy="6597493"/>
          </a:xfrm>
          <a:prstGeom prst="rect">
            <a:avLst/>
          </a:prstGeom>
        </p:spPr>
      </p:pic>
      <p:sp>
        <p:nvSpPr>
          <p:cNvPr id="12" name="Rectangle 11">
            <a:extLst>
              <a:ext uri="{FF2B5EF4-FFF2-40B4-BE49-F238E27FC236}">
                <a16:creationId xmlns:a16="http://schemas.microsoft.com/office/drawing/2014/main" id="{40B9620F-E669-E74B-8FED-DA681F779EC0}"/>
              </a:ext>
              <a:ext uri="{C183D7F6-B498-43B3-948B-1728B52AA6E4}">
                <adec:decorative xmlns:adec="http://schemas.microsoft.com/office/drawing/2017/decorative" val="1"/>
              </a:ext>
            </a:extLst>
          </p:cNvPr>
          <p:cNvSpPr/>
          <p:nvPr/>
        </p:nvSpPr>
        <p:spPr>
          <a:xfrm>
            <a:off x="5932742" y="529293"/>
            <a:ext cx="5140411" cy="3772930"/>
          </a:xfrm>
          <a:prstGeom prst="rect">
            <a:avLst/>
          </a:prstGeom>
          <a:solidFill>
            <a:schemeClr val="accent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mpact shelving">
            <a:extLst>
              <a:ext uri="{FF2B5EF4-FFF2-40B4-BE49-F238E27FC236}">
                <a16:creationId xmlns:a16="http://schemas.microsoft.com/office/drawing/2014/main" id="{7D7EAC24-1427-4735-BDF7-63646E2E21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367" y="2780506"/>
            <a:ext cx="4119580" cy="3258470"/>
          </a:xfrm>
          <a:prstGeom prst="rect">
            <a:avLst/>
          </a:prstGeom>
        </p:spPr>
      </p:pic>
      <p:pic>
        <p:nvPicPr>
          <p:cNvPr id="11" name="Picture 10" descr="View down a long aisle of bound journals">
            <a:extLst>
              <a:ext uri="{FF2B5EF4-FFF2-40B4-BE49-F238E27FC236}">
                <a16:creationId xmlns:a16="http://schemas.microsoft.com/office/drawing/2014/main" id="{8EDCB0D9-25FB-4E60-A13B-39D2365D9D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70" y="-558518"/>
            <a:ext cx="4065843" cy="3258470"/>
          </a:xfrm>
          <a:prstGeom prst="rect">
            <a:avLst/>
          </a:prstGeom>
        </p:spPr>
      </p:pic>
      <p:sp>
        <p:nvSpPr>
          <p:cNvPr id="2" name="Title 1">
            <a:extLst>
              <a:ext uri="{FF2B5EF4-FFF2-40B4-BE49-F238E27FC236}">
                <a16:creationId xmlns:a16="http://schemas.microsoft.com/office/drawing/2014/main" id="{D3595825-E90D-412E-AB0F-DCA8B970F43B}"/>
              </a:ext>
            </a:extLst>
          </p:cNvPr>
          <p:cNvSpPr>
            <a:spLocks noGrp="1"/>
          </p:cNvSpPr>
          <p:nvPr>
            <p:ph type="title"/>
          </p:nvPr>
        </p:nvSpPr>
        <p:spPr>
          <a:xfrm>
            <a:off x="6148815" y="688966"/>
            <a:ext cx="5192246" cy="1325563"/>
          </a:xfrm>
        </p:spPr>
        <p:txBody>
          <a:bodyPr>
            <a:normAutofit/>
          </a:bodyPr>
          <a:lstStyle/>
          <a:p>
            <a:r>
              <a:rPr lang="en-US" sz="3600" b="1" dirty="0">
                <a:solidFill>
                  <a:schemeClr val="bg1"/>
                </a:solidFill>
              </a:rPr>
              <a:t>Transformed our physical collection space</a:t>
            </a:r>
          </a:p>
        </p:txBody>
      </p:sp>
      <p:sp>
        <p:nvSpPr>
          <p:cNvPr id="3" name="Content Placeholder 2">
            <a:extLst>
              <a:ext uri="{FF2B5EF4-FFF2-40B4-BE49-F238E27FC236}">
                <a16:creationId xmlns:a16="http://schemas.microsoft.com/office/drawing/2014/main" id="{78A4F06C-6D8F-4CAB-9D02-F72C67AFA22F}"/>
              </a:ext>
            </a:extLst>
          </p:cNvPr>
          <p:cNvSpPr>
            <a:spLocks noGrp="1"/>
          </p:cNvSpPr>
          <p:nvPr>
            <p:ph idx="1"/>
          </p:nvPr>
        </p:nvSpPr>
        <p:spPr>
          <a:xfrm>
            <a:off x="6277190" y="2297082"/>
            <a:ext cx="5348765" cy="2449813"/>
          </a:xfrm>
        </p:spPr>
        <p:txBody>
          <a:bodyPr>
            <a:normAutofit/>
          </a:bodyPr>
          <a:lstStyle/>
          <a:p>
            <a:r>
              <a:rPr lang="en-US" sz="2000" b="1" dirty="0">
                <a:solidFill>
                  <a:schemeClr val="bg1"/>
                </a:solidFill>
              </a:rPr>
              <a:t>Binding program</a:t>
            </a:r>
          </a:p>
          <a:p>
            <a:r>
              <a:rPr lang="en-US" sz="2000" b="1" dirty="0">
                <a:solidFill>
                  <a:schemeClr val="bg1"/>
                </a:solidFill>
              </a:rPr>
              <a:t>Environmental monitoring and controls</a:t>
            </a:r>
          </a:p>
          <a:p>
            <a:r>
              <a:rPr lang="en-US" sz="2000" b="1" dirty="0">
                <a:solidFill>
                  <a:schemeClr val="bg1"/>
                </a:solidFill>
              </a:rPr>
              <a:t>Floor strengthening</a:t>
            </a:r>
          </a:p>
          <a:p>
            <a:r>
              <a:rPr lang="en-US" sz="2000" b="1" dirty="0">
                <a:solidFill>
                  <a:schemeClr val="bg1"/>
                </a:solidFill>
              </a:rPr>
              <a:t>Compact shelving</a:t>
            </a:r>
          </a:p>
        </p:txBody>
      </p:sp>
    </p:spTree>
    <p:extLst>
      <p:ext uri="{BB962C8B-B14F-4D97-AF65-F5344CB8AC3E}">
        <p14:creationId xmlns:p14="http://schemas.microsoft.com/office/powerpoint/2010/main" val="570603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rrent floorplan of 1st floor, main building. Slightly less than half the area is shaded to show public areas (mostly the reading room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577" y="727725"/>
            <a:ext cx="7746800" cy="5363169"/>
          </a:xfrm>
          <a:prstGeom prst="rect">
            <a:avLst/>
          </a:prstGeom>
        </p:spPr>
      </p:pic>
      <p:sp>
        <p:nvSpPr>
          <p:cNvPr id="25" name="Title 1"/>
          <p:cNvSpPr txBox="1">
            <a:spLocks/>
          </p:cNvSpPr>
          <p:nvPr/>
        </p:nvSpPr>
        <p:spPr>
          <a:xfrm>
            <a:off x="747808" y="-83205"/>
            <a:ext cx="7017739" cy="9954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Arial Black" panose="020B0A04020102020204" pitchFamily="34" charset="0"/>
              </a:rPr>
              <a:t>Public spaces</a:t>
            </a:r>
          </a:p>
        </p:txBody>
      </p:sp>
      <p:sp>
        <p:nvSpPr>
          <p:cNvPr id="2" name="Title 1" hidden="1">
            <a:extLst>
              <a:ext uri="{FF2B5EF4-FFF2-40B4-BE49-F238E27FC236}">
                <a16:creationId xmlns:a16="http://schemas.microsoft.com/office/drawing/2014/main" id="{416F5368-FD75-4B0B-AB4D-1A12488873C7}"/>
              </a:ext>
            </a:extLst>
          </p:cNvPr>
          <p:cNvSpPr>
            <a:spLocks noGrp="1"/>
          </p:cNvSpPr>
          <p:nvPr>
            <p:ph type="title"/>
          </p:nvPr>
        </p:nvSpPr>
        <p:spPr/>
        <p:txBody>
          <a:bodyPr/>
          <a:lstStyle/>
          <a:p>
            <a:r>
              <a:rPr lang="en-US" dirty="0"/>
              <a:t>Public spaces</a:t>
            </a:r>
          </a:p>
        </p:txBody>
      </p:sp>
    </p:spTree>
    <p:extLst>
      <p:ext uri="{BB962C8B-B14F-4D97-AF65-F5344CB8AC3E}">
        <p14:creationId xmlns:p14="http://schemas.microsoft.com/office/powerpoint/2010/main" val="2095541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e floorplan but a much smaller area is shaded, limited to the entry hall and the central rotunda. These will be the new public area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577" y="745410"/>
            <a:ext cx="7746800" cy="5327799"/>
          </a:xfrm>
          <a:prstGeom prst="rect">
            <a:avLst/>
          </a:prstGeom>
        </p:spPr>
      </p:pic>
      <p:sp>
        <p:nvSpPr>
          <p:cNvPr id="25" name="Title 1"/>
          <p:cNvSpPr txBox="1">
            <a:spLocks/>
          </p:cNvSpPr>
          <p:nvPr/>
        </p:nvSpPr>
        <p:spPr>
          <a:xfrm>
            <a:off x="740550" y="-43163"/>
            <a:ext cx="7017739" cy="9954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Arial Black" panose="020B0A04020102020204" pitchFamily="34" charset="0"/>
              </a:rPr>
              <a:t>Public spaces</a:t>
            </a:r>
          </a:p>
        </p:txBody>
      </p:sp>
      <p:sp>
        <p:nvSpPr>
          <p:cNvPr id="2" name="Title 1" hidden="1">
            <a:extLst>
              <a:ext uri="{FF2B5EF4-FFF2-40B4-BE49-F238E27FC236}">
                <a16:creationId xmlns:a16="http://schemas.microsoft.com/office/drawing/2014/main" id="{311460F0-B779-4038-A2D6-1CD342EE5A7D}"/>
              </a:ext>
            </a:extLst>
          </p:cNvPr>
          <p:cNvSpPr>
            <a:spLocks noGrp="1"/>
          </p:cNvSpPr>
          <p:nvPr>
            <p:ph type="title"/>
          </p:nvPr>
        </p:nvSpPr>
        <p:spPr/>
        <p:txBody>
          <a:bodyPr/>
          <a:lstStyle/>
          <a:p>
            <a:r>
              <a:rPr lang="en-US" dirty="0"/>
              <a:t>New public spaces</a:t>
            </a:r>
          </a:p>
        </p:txBody>
      </p:sp>
    </p:spTree>
    <p:extLst>
      <p:ext uri="{BB962C8B-B14F-4D97-AF65-F5344CB8AC3E}">
        <p14:creationId xmlns:p14="http://schemas.microsoft.com/office/powerpoint/2010/main" val="1298360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floorplan for the first floor. Very detailed but most of the space will be for desks and meeting rooms. ">
            <a:extLst>
              <a:ext uri="{FF2B5EF4-FFF2-40B4-BE49-F238E27FC236}">
                <a16:creationId xmlns:a16="http://schemas.microsoft.com/office/drawing/2014/main" id="{20B994B7-4EB8-4D4A-A41F-EAA665744A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31662" y="0"/>
            <a:ext cx="10260338" cy="5673643"/>
          </a:xfrm>
          <a:prstGeom prst="rect">
            <a:avLst/>
          </a:prstGeom>
        </p:spPr>
      </p:pic>
      <p:sp>
        <p:nvSpPr>
          <p:cNvPr id="2" name="TextBox 1">
            <a:extLst>
              <a:ext uri="{FF2B5EF4-FFF2-40B4-BE49-F238E27FC236}">
                <a16:creationId xmlns:a16="http://schemas.microsoft.com/office/drawing/2014/main" id="{B352DC07-3CAC-A648-A3D0-C9D32D0F4E50}"/>
              </a:ext>
            </a:extLst>
          </p:cNvPr>
          <p:cNvSpPr txBox="1"/>
          <p:nvPr/>
        </p:nvSpPr>
        <p:spPr>
          <a:xfrm>
            <a:off x="9556040" y="5673643"/>
            <a:ext cx="3020095" cy="307777"/>
          </a:xfrm>
          <a:prstGeom prst="rect">
            <a:avLst/>
          </a:prstGeom>
          <a:noFill/>
        </p:spPr>
        <p:txBody>
          <a:bodyPr wrap="square" rtlCol="0">
            <a:spAutoFit/>
          </a:bodyPr>
          <a:lstStyle/>
          <a:p>
            <a:r>
              <a:rPr lang="en-US" sz="1400" dirty="0"/>
              <a:t>Building 38 – Level 1 Concept Plan</a:t>
            </a:r>
          </a:p>
        </p:txBody>
      </p:sp>
      <p:sp>
        <p:nvSpPr>
          <p:cNvPr id="6" name="TextBox 5">
            <a:extLst>
              <a:ext uri="{FF2B5EF4-FFF2-40B4-BE49-F238E27FC236}">
                <a16:creationId xmlns:a16="http://schemas.microsoft.com/office/drawing/2014/main" id="{15A27A24-074C-7B4A-9115-E032B8B20333}"/>
              </a:ext>
            </a:extLst>
          </p:cNvPr>
          <p:cNvSpPr txBox="1"/>
          <p:nvPr/>
        </p:nvSpPr>
        <p:spPr>
          <a:xfrm>
            <a:off x="123925" y="334851"/>
            <a:ext cx="2793139" cy="1631216"/>
          </a:xfrm>
          <a:prstGeom prst="rect">
            <a:avLst/>
          </a:prstGeom>
          <a:solidFill>
            <a:schemeClr val="accent1">
              <a:lumMod val="50000"/>
            </a:schemeClr>
          </a:solidFill>
        </p:spPr>
        <p:txBody>
          <a:bodyPr wrap="square" rtlCol="0">
            <a:spAutoFit/>
          </a:bodyPr>
          <a:lstStyle/>
          <a:p>
            <a:r>
              <a:rPr lang="en-US" sz="2000" b="1" dirty="0">
                <a:solidFill>
                  <a:schemeClr val="bg1"/>
                </a:solidFill>
              </a:rPr>
              <a:t>2020-2022</a:t>
            </a:r>
          </a:p>
          <a:p>
            <a:pPr marL="285750" indent="-285750">
              <a:buFont typeface="Arial" panose="020B0604020202020204" pitchFamily="34" charset="0"/>
              <a:buChar char="•"/>
            </a:pPr>
            <a:r>
              <a:rPr lang="en-US" sz="1600" dirty="0">
                <a:solidFill>
                  <a:schemeClr val="bg1"/>
                </a:solidFill>
              </a:rPr>
              <a:t>3 year, 3 phase project</a:t>
            </a:r>
          </a:p>
          <a:p>
            <a:pPr marL="285750" indent="-285750">
              <a:buFont typeface="Arial" panose="020B0604020202020204" pitchFamily="34" charset="0"/>
              <a:buChar char="•"/>
            </a:pPr>
            <a:r>
              <a:rPr lang="en-US" sz="1600" dirty="0">
                <a:solidFill>
                  <a:schemeClr val="bg1"/>
                </a:solidFill>
              </a:rPr>
              <a:t>Planning for temporary public service space</a:t>
            </a:r>
          </a:p>
          <a:p>
            <a:pPr marL="285750" indent="-285750">
              <a:buFont typeface="Arial" panose="020B0604020202020204" pitchFamily="34" charset="0"/>
              <a:buChar char="•"/>
            </a:pPr>
            <a:r>
              <a:rPr lang="en-US" sz="1600" dirty="0">
                <a:solidFill>
                  <a:schemeClr val="bg1"/>
                </a:solidFill>
              </a:rPr>
              <a:t>Planning for staff moves</a:t>
            </a:r>
          </a:p>
          <a:p>
            <a:pPr marL="285750" indent="-285750">
              <a:buFont typeface="Arial" panose="020B0604020202020204" pitchFamily="34" charset="0"/>
              <a:buChar char="•"/>
            </a:pPr>
            <a:r>
              <a:rPr lang="en-US" sz="1600" dirty="0">
                <a:solidFill>
                  <a:schemeClr val="bg1"/>
                </a:solidFill>
              </a:rPr>
              <a:t>All services continue</a:t>
            </a:r>
          </a:p>
        </p:txBody>
      </p:sp>
      <p:sp>
        <p:nvSpPr>
          <p:cNvPr id="3" name="Title 2" hidden="1">
            <a:extLst>
              <a:ext uri="{FF2B5EF4-FFF2-40B4-BE49-F238E27FC236}">
                <a16:creationId xmlns:a16="http://schemas.microsoft.com/office/drawing/2014/main" id="{2006A22B-3E96-4FC9-AA2C-DFE7FDBB0F80}"/>
              </a:ext>
            </a:extLst>
          </p:cNvPr>
          <p:cNvSpPr>
            <a:spLocks noGrp="1"/>
          </p:cNvSpPr>
          <p:nvPr>
            <p:ph type="title"/>
          </p:nvPr>
        </p:nvSpPr>
        <p:spPr/>
        <p:txBody>
          <a:bodyPr/>
          <a:lstStyle/>
          <a:p>
            <a:r>
              <a:rPr lang="en-US" dirty="0"/>
              <a:t>Concept Plan for First Floor</a:t>
            </a:r>
          </a:p>
        </p:txBody>
      </p:sp>
    </p:spTree>
    <p:extLst>
      <p:ext uri="{BB962C8B-B14F-4D97-AF65-F5344CB8AC3E}">
        <p14:creationId xmlns:p14="http://schemas.microsoft.com/office/powerpoint/2010/main" val="94839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12" name="Group 11" descr="The panel representing Goal 1 of the strategic plan: Accelerate discovery &amp; advance health through data-driven research."/>
          <p:cNvGrpSpPr/>
          <p:nvPr/>
        </p:nvGrpSpPr>
        <p:grpSpPr>
          <a:xfrm>
            <a:off x="350893" y="327156"/>
            <a:ext cx="3468003" cy="5458969"/>
            <a:chOff x="350893" y="327156"/>
            <a:chExt cx="3468003" cy="5458969"/>
          </a:xfrm>
        </p:grpSpPr>
        <p:grpSp>
          <p:nvGrpSpPr>
            <p:cNvPr id="13" name="Group 12"/>
            <p:cNvGrpSpPr/>
            <p:nvPr/>
          </p:nvGrpSpPr>
          <p:grpSpPr>
            <a:xfrm>
              <a:off x="350893" y="327156"/>
              <a:ext cx="3468003" cy="5458969"/>
              <a:chOff x="0" y="0"/>
              <a:chExt cx="3468003" cy="5458969"/>
            </a:xfrm>
          </p:grpSpPr>
          <p:sp>
            <p:nvSpPr>
              <p:cNvPr id="15" name="Rounded Rectangle 14"/>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6"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14" name="Oval 13" descr="Image for goal 1 again: finger pointing to icons."/>
            <p:cNvSpPr/>
            <p:nvPr/>
          </p:nvSpPr>
          <p:spPr>
            <a:xfrm>
              <a:off x="1175976" y="654694"/>
              <a:ext cx="1817836" cy="1817836"/>
            </a:xfrm>
            <a:prstGeom prst="ellipse">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9" name="Picture 18" descr="A ball that says &quot;Literature&quot;.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Tree>
    <p:extLst>
      <p:ext uri="{BB962C8B-B14F-4D97-AF65-F5344CB8AC3E}">
        <p14:creationId xmlns:p14="http://schemas.microsoft.com/office/powerpoint/2010/main" val="27832532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784E-2F46-4958-9F4D-BF9894621641}"/>
              </a:ext>
            </a:extLst>
          </p:cNvPr>
          <p:cNvSpPr>
            <a:spLocks noGrp="1"/>
          </p:cNvSpPr>
          <p:nvPr>
            <p:ph type="title"/>
          </p:nvPr>
        </p:nvSpPr>
        <p:spPr>
          <a:xfrm>
            <a:off x="6219970" y="400919"/>
            <a:ext cx="5299586" cy="1609344"/>
          </a:xfrm>
          <a:ln>
            <a:noFill/>
          </a:ln>
        </p:spPr>
        <p:txBody>
          <a:bodyPr>
            <a:normAutofit/>
          </a:bodyPr>
          <a:lstStyle/>
          <a:p>
            <a:r>
              <a:rPr lang="en-US" sz="4000" b="1" dirty="0">
                <a:solidFill>
                  <a:srgbClr val="000000"/>
                </a:solidFill>
                <a:latin typeface="Calibri"/>
              </a:rPr>
              <a:t>Tomorrow</a:t>
            </a:r>
          </a:p>
        </p:txBody>
      </p:sp>
      <p:pic>
        <p:nvPicPr>
          <p:cNvPr id="5" name="Picture 4" descr="Artist rendering of new entry hall. Visitors examine informative panels.">
            <a:extLst>
              <a:ext uri="{FF2B5EF4-FFF2-40B4-BE49-F238E27FC236}">
                <a16:creationId xmlns:a16="http://schemas.microsoft.com/office/drawing/2014/main" id="{2B00D59A-BCFC-4F0D-92D7-C9AFFCB3A6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21" y="2406"/>
            <a:ext cx="2634284" cy="3077023"/>
          </a:xfrm>
          <a:prstGeom prst="rect">
            <a:avLst/>
          </a:prstGeom>
        </p:spPr>
      </p:pic>
      <p:pic>
        <p:nvPicPr>
          <p:cNvPr id="7" name="Picture 6" descr="Artist rendering of new training/seminar space.">
            <a:extLst>
              <a:ext uri="{FF2B5EF4-FFF2-40B4-BE49-F238E27FC236}">
                <a16:creationId xmlns:a16="http://schemas.microsoft.com/office/drawing/2014/main" id="{89714712-172C-4874-86B9-78230B7B90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2716870" y="0"/>
            <a:ext cx="2634303" cy="3077032"/>
          </a:xfrm>
          <a:prstGeom prst="rect">
            <a:avLst/>
          </a:prstGeom>
        </p:spPr>
      </p:pic>
      <p:pic>
        <p:nvPicPr>
          <p:cNvPr id="6" name="Picture 5" descr="Artist rendering of new reading room. ">
            <a:extLst>
              <a:ext uri="{FF2B5EF4-FFF2-40B4-BE49-F238E27FC236}">
                <a16:creationId xmlns:a16="http://schemas.microsoft.com/office/drawing/2014/main" id="{C1E327D5-9BEA-44AA-A81E-FB6191B40C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21" y="3138253"/>
            <a:ext cx="5351152" cy="3037223"/>
          </a:xfrm>
          <a:prstGeom prst="rect">
            <a:avLst/>
          </a:prstGeom>
        </p:spPr>
      </p:pic>
      <p:sp>
        <p:nvSpPr>
          <p:cNvPr id="4" name="Content Placeholder 3">
            <a:extLst>
              <a:ext uri="{FF2B5EF4-FFF2-40B4-BE49-F238E27FC236}">
                <a16:creationId xmlns:a16="http://schemas.microsoft.com/office/drawing/2014/main" id="{059C6FAD-618D-4792-BC33-082F2CE36859}"/>
              </a:ext>
            </a:extLst>
          </p:cNvPr>
          <p:cNvSpPr>
            <a:spLocks noGrp="1"/>
          </p:cNvSpPr>
          <p:nvPr>
            <p:ph idx="1"/>
          </p:nvPr>
        </p:nvSpPr>
        <p:spPr>
          <a:xfrm>
            <a:off x="6219970" y="2124684"/>
            <a:ext cx="5118756" cy="4050792"/>
          </a:xfrm>
        </p:spPr>
        <p:txBody>
          <a:bodyPr vert="horz" lIns="91440" tIns="45720" rIns="91440" bIns="45720" rtlCol="0" anchor="t">
            <a:normAutofit/>
          </a:bodyPr>
          <a:lstStyle/>
          <a:p>
            <a:r>
              <a:rPr lang="en-US" dirty="0">
                <a:solidFill>
                  <a:srgbClr val="000000"/>
                </a:solidFill>
              </a:rPr>
              <a:t>Retain key historic features</a:t>
            </a:r>
          </a:p>
          <a:p>
            <a:r>
              <a:rPr lang="en-US" dirty="0">
                <a:solidFill>
                  <a:srgbClr val="000000"/>
                </a:solidFill>
              </a:rPr>
              <a:t>Better service for on-site patrons</a:t>
            </a:r>
          </a:p>
          <a:p>
            <a:r>
              <a:rPr lang="en-US" dirty="0">
                <a:solidFill>
                  <a:srgbClr val="000000"/>
                </a:solidFill>
              </a:rPr>
              <a:t>Improve meeting and collaboration space</a:t>
            </a:r>
          </a:p>
          <a:p>
            <a:r>
              <a:rPr lang="en-US" dirty="0">
                <a:solidFill>
                  <a:srgbClr val="000000"/>
                </a:solidFill>
              </a:rPr>
              <a:t>Inspiring design for NLM’s 3</a:t>
            </a:r>
            <a:r>
              <a:rPr lang="en-US" baseline="30000" dirty="0">
                <a:solidFill>
                  <a:srgbClr val="000000"/>
                </a:solidFill>
              </a:rPr>
              <a:t>rd</a:t>
            </a:r>
            <a:r>
              <a:rPr lang="en-US" dirty="0">
                <a:solidFill>
                  <a:srgbClr val="000000"/>
                </a:solidFill>
              </a:rPr>
              <a:t> century</a:t>
            </a:r>
          </a:p>
          <a:p>
            <a:endParaRPr lang="en-US" dirty="0">
              <a:solidFill>
                <a:schemeClr val="accent1">
                  <a:lumMod val="50000"/>
                </a:schemeClr>
              </a:solidFill>
            </a:endParaRPr>
          </a:p>
        </p:txBody>
      </p:sp>
    </p:spTree>
    <p:extLst>
      <p:ext uri="{BB962C8B-B14F-4D97-AF65-F5344CB8AC3E}">
        <p14:creationId xmlns:p14="http://schemas.microsoft.com/office/powerpoint/2010/main" val="212756891"/>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CA24-2936-4CF2-ABB8-3276E05407FF}"/>
              </a:ext>
            </a:extLst>
          </p:cNvPr>
          <p:cNvSpPr>
            <a:spLocks noGrp="1"/>
          </p:cNvSpPr>
          <p:nvPr>
            <p:ph type="title"/>
          </p:nvPr>
        </p:nvSpPr>
        <p:spPr>
          <a:xfrm>
            <a:off x="1535167" y="1069085"/>
            <a:ext cx="10057743" cy="857250"/>
          </a:xfrm>
        </p:spPr>
        <p:txBody>
          <a:bodyPr>
            <a:normAutofit fontScale="90000"/>
          </a:bodyPr>
          <a:lstStyle/>
          <a:p>
            <a:r>
              <a:rPr lang="en-US" dirty="0"/>
              <a:t>The Working Group to the NIH Director recommended that a ‘functional audit’ of all NLM programs and subcomponents is needed</a:t>
            </a:r>
          </a:p>
        </p:txBody>
      </p:sp>
      <p:pic>
        <p:nvPicPr>
          <p:cNvPr id="3" name="Picture 2" descr="Masthead of working group's final report, dated June 11, 2015. ">
            <a:extLst>
              <a:ext uri="{FF2B5EF4-FFF2-40B4-BE49-F238E27FC236}">
                <a16:creationId xmlns:a16="http://schemas.microsoft.com/office/drawing/2014/main" id="{84A49019-343F-4774-A16D-A61CC0D42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667" y="2770431"/>
            <a:ext cx="6470501" cy="2741588"/>
          </a:xfrm>
          <a:prstGeom prst="rect">
            <a:avLst/>
          </a:prstGeom>
        </p:spPr>
      </p:pic>
    </p:spTree>
    <p:extLst>
      <p:ext uri="{BB962C8B-B14F-4D97-AF65-F5344CB8AC3E}">
        <p14:creationId xmlns:p14="http://schemas.microsoft.com/office/powerpoint/2010/main" val="1692234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9946-0247-472A-9421-D0661A054274}"/>
              </a:ext>
            </a:extLst>
          </p:cNvPr>
          <p:cNvSpPr>
            <a:spLocks noGrp="1"/>
          </p:cNvSpPr>
          <p:nvPr>
            <p:ph type="title"/>
          </p:nvPr>
        </p:nvSpPr>
        <p:spPr>
          <a:xfrm>
            <a:off x="743857" y="76181"/>
            <a:ext cx="10515600" cy="1325563"/>
          </a:xfrm>
        </p:spPr>
        <p:txBody>
          <a:bodyPr>
            <a:normAutofit/>
          </a:bodyPr>
          <a:lstStyle/>
          <a:p>
            <a:r>
              <a:rPr lang="en-US" sz="4000" b="1" dirty="0">
                <a:latin typeface="Calibri"/>
              </a:rPr>
              <a:t>Outreach Audit Findings</a:t>
            </a:r>
          </a:p>
        </p:txBody>
      </p:sp>
      <p:sp>
        <p:nvSpPr>
          <p:cNvPr id="3" name="Content Placeholder 2">
            <a:extLst>
              <a:ext uri="{FF2B5EF4-FFF2-40B4-BE49-F238E27FC236}">
                <a16:creationId xmlns:a16="http://schemas.microsoft.com/office/drawing/2014/main" id="{30F5536C-FE33-49FA-9994-C730002DAC1B}"/>
              </a:ext>
            </a:extLst>
          </p:cNvPr>
          <p:cNvSpPr>
            <a:spLocks noGrp="1"/>
          </p:cNvSpPr>
          <p:nvPr>
            <p:ph idx="1"/>
          </p:nvPr>
        </p:nvSpPr>
        <p:spPr>
          <a:xfrm>
            <a:off x="647700" y="1388874"/>
            <a:ext cx="9059362" cy="584621"/>
          </a:xfrm>
        </p:spPr>
        <p:txBody>
          <a:bodyPr>
            <a:normAutofit/>
          </a:bodyPr>
          <a:lstStyle/>
          <a:p>
            <a:pPr marL="115887" indent="0">
              <a:lnSpc>
                <a:spcPct val="120000"/>
              </a:lnSpc>
              <a:spcBef>
                <a:spcPts val="1600"/>
              </a:spcBef>
              <a:buNone/>
            </a:pPr>
            <a:r>
              <a:rPr lang="en-US" sz="2400" dirty="0"/>
              <a:t>Activities matched well to the old strategic plan’s outreach plan</a:t>
            </a:r>
            <a:endParaRPr lang="en-US" sz="1600" dirty="0"/>
          </a:p>
        </p:txBody>
      </p:sp>
      <p:pic>
        <p:nvPicPr>
          <p:cNvPr id="5" name="Picture 4" descr="Figure holding a giant magnifying glass.">
            <a:extLst>
              <a:ext uri="{FF2B5EF4-FFF2-40B4-BE49-F238E27FC236}">
                <a16:creationId xmlns:a16="http://schemas.microsoft.com/office/drawing/2014/main" id="{4BB6918E-F3A4-4BDF-B1E3-DD65CA90163A}"/>
              </a:ext>
            </a:extLst>
          </p:cNvPr>
          <p:cNvPicPr>
            <a:picLocks noChangeAspect="1"/>
          </p:cNvPicPr>
          <p:nvPr/>
        </p:nvPicPr>
        <p:blipFill rotWithShape="1">
          <a:blip r:embed="rId3" cstate="email">
            <a:alphaModFix/>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8380143" y="1"/>
            <a:ext cx="4008269" cy="2298154"/>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pic>
        <p:nvPicPr>
          <p:cNvPr id="6" name="Picture 5" descr="Multiple stick figures, in various colors, standing in a circle and holding hands.">
            <a:extLst>
              <a:ext uri="{FF2B5EF4-FFF2-40B4-BE49-F238E27FC236}">
                <a16:creationId xmlns:a16="http://schemas.microsoft.com/office/drawing/2014/main" id="{4A6F9B74-C728-4EC4-884C-A3B59F49240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l="14445" r="12357" b="-1"/>
          <a:stretch/>
        </p:blipFill>
        <p:spPr>
          <a:xfrm>
            <a:off x="6959600" y="2869906"/>
            <a:ext cx="5232400" cy="412819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7" name="Content Placeholder 2">
            <a:extLst>
              <a:ext uri="{FF2B5EF4-FFF2-40B4-BE49-F238E27FC236}">
                <a16:creationId xmlns:a16="http://schemas.microsoft.com/office/drawing/2014/main" id="{7DD889F5-8629-B844-9581-213E5ADAFE5E}"/>
              </a:ext>
            </a:extLst>
          </p:cNvPr>
          <p:cNvSpPr txBox="1">
            <a:spLocks/>
          </p:cNvSpPr>
          <p:nvPr/>
        </p:nvSpPr>
        <p:spPr>
          <a:xfrm>
            <a:off x="928155" y="1973495"/>
            <a:ext cx="9059362" cy="4913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7" indent="0">
              <a:lnSpc>
                <a:spcPct val="120000"/>
              </a:lnSpc>
              <a:spcBef>
                <a:spcPts val="1600"/>
              </a:spcBef>
              <a:buNone/>
            </a:pPr>
            <a:r>
              <a:rPr lang="en-US" sz="2000" dirty="0"/>
              <a:t>Major activities involved</a:t>
            </a:r>
          </a:p>
          <a:p>
            <a:pPr marL="457200" lvl="1" indent="-112713">
              <a:lnSpc>
                <a:spcPct val="120000"/>
              </a:lnSpc>
            </a:pPr>
            <a:r>
              <a:rPr lang="en-US" sz="1600" dirty="0"/>
              <a:t>Communications</a:t>
            </a:r>
          </a:p>
          <a:p>
            <a:pPr marL="457200" lvl="1" indent="-112713">
              <a:lnSpc>
                <a:spcPct val="120000"/>
              </a:lnSpc>
            </a:pPr>
            <a:r>
              <a:rPr lang="en-US" sz="1600" dirty="0"/>
              <a:t>Training</a:t>
            </a:r>
          </a:p>
          <a:p>
            <a:pPr marL="457200" lvl="1" indent="-112713">
              <a:lnSpc>
                <a:spcPct val="120000"/>
              </a:lnSpc>
            </a:pPr>
            <a:r>
              <a:rPr lang="en-US" sz="1600" dirty="0"/>
              <a:t>Exhibits</a:t>
            </a:r>
          </a:p>
          <a:p>
            <a:pPr marL="115887" indent="0">
              <a:lnSpc>
                <a:spcPct val="120000"/>
              </a:lnSpc>
              <a:buNone/>
            </a:pPr>
            <a:r>
              <a:rPr lang="en-US" sz="2000" dirty="0"/>
              <a:t>By the numbers (FY16-FY17)</a:t>
            </a:r>
          </a:p>
          <a:p>
            <a:pPr marL="457200" lvl="1" indent="-112713">
              <a:lnSpc>
                <a:spcPct val="120000"/>
              </a:lnSpc>
            </a:pPr>
            <a:r>
              <a:rPr lang="en-US" sz="1600" dirty="0"/>
              <a:t>317 projects</a:t>
            </a:r>
          </a:p>
          <a:p>
            <a:pPr marL="457200" lvl="1" indent="-112713">
              <a:lnSpc>
                <a:spcPct val="120000"/>
              </a:lnSpc>
            </a:pPr>
            <a:r>
              <a:rPr lang="en-US" sz="1600" dirty="0"/>
              <a:t>14,817,796 users reached</a:t>
            </a:r>
          </a:p>
          <a:p>
            <a:pPr marL="457200" lvl="1" indent="-112713">
              <a:lnSpc>
                <a:spcPct val="120000"/>
              </a:lnSpc>
            </a:pPr>
            <a:r>
              <a:rPr lang="en-US" sz="1600" dirty="0"/>
              <a:t>$21.7M spent (program, staffing, organizational funding)</a:t>
            </a:r>
          </a:p>
          <a:p>
            <a:pPr marL="457200" lvl="2" indent="-112713">
              <a:lnSpc>
                <a:spcPct val="120000"/>
              </a:lnSpc>
            </a:pPr>
            <a:r>
              <a:rPr lang="en-US" sz="1600" dirty="0"/>
              <a:t>$12.1M spent (program costs)</a:t>
            </a:r>
          </a:p>
          <a:p>
            <a:pPr marL="457200" lvl="1" indent="-112713">
              <a:lnSpc>
                <a:spcPct val="120000"/>
              </a:lnSpc>
            </a:pPr>
            <a:r>
              <a:rPr lang="en-US" sz="1600" dirty="0"/>
              <a:t>267,316 staff hours spent</a:t>
            </a:r>
          </a:p>
        </p:txBody>
      </p:sp>
    </p:spTree>
    <p:extLst>
      <p:ext uri="{BB962C8B-B14F-4D97-AF65-F5344CB8AC3E}">
        <p14:creationId xmlns:p14="http://schemas.microsoft.com/office/powerpoint/2010/main" val="3696525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C1CD-CCF9-4C51-B94C-DFE134AC8E17}"/>
              </a:ext>
            </a:extLst>
          </p:cNvPr>
          <p:cNvSpPr>
            <a:spLocks noGrp="1"/>
          </p:cNvSpPr>
          <p:nvPr>
            <p:ph type="title"/>
          </p:nvPr>
        </p:nvSpPr>
        <p:spPr>
          <a:xfrm>
            <a:off x="936138" y="1210875"/>
            <a:ext cx="4559779" cy="785364"/>
          </a:xfrm>
        </p:spPr>
        <p:txBody>
          <a:bodyPr>
            <a:normAutofit fontScale="90000"/>
          </a:bodyPr>
          <a:lstStyle/>
          <a:p>
            <a:r>
              <a:rPr lang="en-US" b="1" dirty="0">
                <a:latin typeface="Calibri"/>
              </a:rPr>
              <a:t>Recommendation 1</a:t>
            </a:r>
          </a:p>
        </p:txBody>
      </p:sp>
      <p:sp>
        <p:nvSpPr>
          <p:cNvPr id="3" name="Content Placeholder 2">
            <a:extLst>
              <a:ext uri="{FF2B5EF4-FFF2-40B4-BE49-F238E27FC236}">
                <a16:creationId xmlns:a16="http://schemas.microsoft.com/office/drawing/2014/main" id="{C20696FC-5696-49B4-AA80-5A3CB4A951C8}"/>
              </a:ext>
            </a:extLst>
          </p:cNvPr>
          <p:cNvSpPr>
            <a:spLocks noGrp="1"/>
          </p:cNvSpPr>
          <p:nvPr>
            <p:ph idx="1"/>
          </p:nvPr>
        </p:nvSpPr>
        <p:spPr>
          <a:xfrm>
            <a:off x="1266098" y="2215116"/>
            <a:ext cx="8229600" cy="3361178"/>
          </a:xfrm>
        </p:spPr>
        <p:txBody>
          <a:bodyPr/>
          <a:lstStyle/>
          <a:p>
            <a:pPr marL="0" indent="0">
              <a:lnSpc>
                <a:spcPct val="100000"/>
              </a:lnSpc>
              <a:spcBef>
                <a:spcPts val="0"/>
              </a:spcBef>
              <a:buNone/>
            </a:pPr>
            <a:r>
              <a:rPr lang="en-US" dirty="0"/>
              <a:t>Align activities with </a:t>
            </a:r>
          </a:p>
          <a:p>
            <a:pPr marL="0" indent="0">
              <a:lnSpc>
                <a:spcPct val="100000"/>
              </a:lnSpc>
              <a:spcBef>
                <a:spcPts val="0"/>
              </a:spcBef>
              <a:buNone/>
            </a:pPr>
            <a:r>
              <a:rPr lang="en-US" dirty="0"/>
              <a:t>new NLM strategic plan</a:t>
            </a:r>
            <a:endParaRPr lang="en-US" dirty="0">
              <a:highlight>
                <a:srgbClr val="FFFF00"/>
              </a:highlight>
            </a:endParaRPr>
          </a:p>
        </p:txBody>
      </p:sp>
      <p:pic>
        <p:nvPicPr>
          <p:cNvPr id="4" name="Picture 3" descr="Cover of NLM's strategic plan.">
            <a:extLst>
              <a:ext uri="{FF2B5EF4-FFF2-40B4-BE49-F238E27FC236}">
                <a16:creationId xmlns:a16="http://schemas.microsoft.com/office/drawing/2014/main" id="{A1FB22DF-B359-40BE-B49A-AF4EFB5BC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073446"/>
            <a:ext cx="5103813" cy="4249222"/>
          </a:xfrm>
          <a:prstGeom prst="rect">
            <a:avLst/>
          </a:prstGeom>
        </p:spPr>
      </p:pic>
    </p:spTree>
    <p:extLst>
      <p:ext uri="{BB962C8B-B14F-4D97-AF65-F5344CB8AC3E}">
        <p14:creationId xmlns:p14="http://schemas.microsoft.com/office/powerpoint/2010/main" val="1587284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D9E6-A933-4A8A-B5D5-DD72A12AF8E0}"/>
              </a:ext>
            </a:extLst>
          </p:cNvPr>
          <p:cNvSpPr>
            <a:spLocks noGrp="1"/>
          </p:cNvSpPr>
          <p:nvPr>
            <p:ph type="title"/>
          </p:nvPr>
        </p:nvSpPr>
        <p:spPr>
          <a:xfrm>
            <a:off x="857267" y="1280696"/>
            <a:ext cx="4516647" cy="770986"/>
          </a:xfrm>
        </p:spPr>
        <p:txBody>
          <a:bodyPr>
            <a:normAutofit fontScale="90000"/>
          </a:bodyPr>
          <a:lstStyle/>
          <a:p>
            <a:r>
              <a:rPr lang="en-US" b="1" dirty="0">
                <a:latin typeface="Calibri"/>
              </a:rPr>
              <a:t>Recommendation 2</a:t>
            </a:r>
          </a:p>
        </p:txBody>
      </p:sp>
      <p:pic>
        <p:nvPicPr>
          <p:cNvPr id="4" name="Picture 2" descr="Image result for images data home">
            <a:extLst>
              <a:ext uri="{FF2B5EF4-FFF2-40B4-BE49-F238E27FC236}">
                <a16:creationId xmlns:a16="http://schemas.microsoft.com/office/drawing/2014/main" id="{21E97ACE-AA34-4D9E-871D-C8C746DD027F}"/>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667468" y="1560759"/>
            <a:ext cx="3436144" cy="3436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A5B0BA2-FFC2-49EF-B74D-A13A41F1BF70}"/>
              </a:ext>
            </a:extLst>
          </p:cNvPr>
          <p:cNvSpPr/>
          <p:nvPr/>
        </p:nvSpPr>
        <p:spPr>
          <a:xfrm>
            <a:off x="1257300" y="2209800"/>
            <a:ext cx="4740003" cy="892552"/>
          </a:xfrm>
          <a:prstGeom prst="rect">
            <a:avLst/>
          </a:prstGeom>
        </p:spPr>
        <p:txBody>
          <a:bodyPr wrap="square">
            <a:spAutoFit/>
          </a:bodyPr>
          <a:lstStyle/>
          <a:p>
            <a:r>
              <a:rPr lang="en-US" sz="2800" dirty="0"/>
              <a:t>Create an organizational home</a:t>
            </a:r>
          </a:p>
          <a:p>
            <a:pPr marL="214313" indent="-214313">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D034D466-4853-4C23-9C2D-3664E0BE088D}"/>
              </a:ext>
            </a:extLst>
          </p:cNvPr>
          <p:cNvSpPr txBox="1"/>
          <p:nvPr/>
        </p:nvSpPr>
        <p:spPr>
          <a:xfrm>
            <a:off x="1520314" y="2839236"/>
            <a:ext cx="2106987" cy="2246769"/>
          </a:xfrm>
          <a:prstGeom prst="rect">
            <a:avLst/>
          </a:prstGeom>
          <a:noFill/>
        </p:spPr>
        <p:txBody>
          <a:bodyPr wrap="none" rtlCol="0">
            <a:spAutoFit/>
          </a:bodyPr>
          <a:lstStyle/>
          <a:p>
            <a:pPr marL="214313" indent="-214313">
              <a:buFont typeface="Arial" panose="020B0604020202020204" pitchFamily="34" charset="0"/>
              <a:buChar char="•"/>
            </a:pPr>
            <a:r>
              <a:rPr lang="en-US" sz="2000" dirty="0"/>
              <a:t>Assigned leader</a:t>
            </a:r>
          </a:p>
          <a:p>
            <a:pPr marL="214313" indent="-214313">
              <a:buFont typeface="Arial" panose="020B0604020202020204" pitchFamily="34" charset="0"/>
              <a:buChar char="•"/>
            </a:pPr>
            <a:r>
              <a:rPr lang="en-US" sz="2000" dirty="0"/>
              <a:t>Authority</a:t>
            </a:r>
          </a:p>
          <a:p>
            <a:pPr marL="214313" indent="-214313">
              <a:buFont typeface="Arial" panose="020B0604020202020204" pitchFamily="34" charset="0"/>
              <a:buChar char="•"/>
            </a:pPr>
            <a:r>
              <a:rPr lang="en-US" sz="2000" dirty="0"/>
              <a:t>NIH/HHS Liaison</a:t>
            </a:r>
          </a:p>
          <a:p>
            <a:pPr marL="214313" indent="-214313">
              <a:buFont typeface="Arial" panose="020B0604020202020204" pitchFamily="34" charset="0"/>
              <a:buChar char="•"/>
            </a:pPr>
            <a:r>
              <a:rPr lang="en-US" sz="2000" dirty="0"/>
              <a:t>Marketing</a:t>
            </a:r>
          </a:p>
          <a:p>
            <a:pPr marL="214313" indent="-214313">
              <a:buFont typeface="Arial" panose="020B0604020202020204" pitchFamily="34" charset="0"/>
              <a:buChar char="•"/>
            </a:pPr>
            <a:r>
              <a:rPr lang="en-US" sz="2000" dirty="0"/>
              <a:t>Branding</a:t>
            </a:r>
          </a:p>
          <a:p>
            <a:pPr marL="214313" indent="-214313">
              <a:buFont typeface="Arial" panose="020B0604020202020204" pitchFamily="34" charset="0"/>
              <a:buChar char="•"/>
            </a:pPr>
            <a:r>
              <a:rPr lang="en-US" sz="2000" dirty="0"/>
              <a:t>Acquisitions</a:t>
            </a:r>
          </a:p>
          <a:p>
            <a:endParaRPr lang="en-US" sz="2000" dirty="0"/>
          </a:p>
        </p:txBody>
      </p:sp>
    </p:spTree>
    <p:extLst>
      <p:ext uri="{BB962C8B-B14F-4D97-AF65-F5344CB8AC3E}">
        <p14:creationId xmlns:p14="http://schemas.microsoft.com/office/powerpoint/2010/main" val="12582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C1CD-CCF9-4C51-B94C-DFE134AC8E17}"/>
              </a:ext>
            </a:extLst>
          </p:cNvPr>
          <p:cNvSpPr>
            <a:spLocks noGrp="1"/>
          </p:cNvSpPr>
          <p:nvPr>
            <p:ph type="title"/>
          </p:nvPr>
        </p:nvSpPr>
        <p:spPr>
          <a:xfrm>
            <a:off x="1151267" y="1183648"/>
            <a:ext cx="4400550" cy="857250"/>
          </a:xfrm>
        </p:spPr>
        <p:txBody>
          <a:bodyPr>
            <a:normAutofit fontScale="90000"/>
          </a:bodyPr>
          <a:lstStyle/>
          <a:p>
            <a:r>
              <a:rPr lang="en-US" b="1" dirty="0">
                <a:latin typeface="Calibri"/>
              </a:rPr>
              <a:t>Recommendation 3</a:t>
            </a:r>
          </a:p>
        </p:txBody>
      </p:sp>
      <p:sp>
        <p:nvSpPr>
          <p:cNvPr id="3" name="Content Placeholder 2">
            <a:extLst>
              <a:ext uri="{FF2B5EF4-FFF2-40B4-BE49-F238E27FC236}">
                <a16:creationId xmlns:a16="http://schemas.microsoft.com/office/drawing/2014/main" id="{C20696FC-5696-49B4-AA80-5A3CB4A951C8}"/>
              </a:ext>
            </a:extLst>
          </p:cNvPr>
          <p:cNvSpPr>
            <a:spLocks noGrp="1"/>
          </p:cNvSpPr>
          <p:nvPr>
            <p:ph idx="1"/>
          </p:nvPr>
        </p:nvSpPr>
        <p:spPr>
          <a:xfrm>
            <a:off x="1257300" y="2216888"/>
            <a:ext cx="8229600" cy="3361178"/>
          </a:xfrm>
        </p:spPr>
        <p:txBody>
          <a:bodyPr/>
          <a:lstStyle/>
          <a:p>
            <a:pPr marL="0" indent="0">
              <a:spcBef>
                <a:spcPts val="200"/>
              </a:spcBef>
              <a:buNone/>
            </a:pPr>
            <a:r>
              <a:rPr lang="en-US" dirty="0"/>
              <a:t>Improve outreach activity data capture, </a:t>
            </a:r>
          </a:p>
          <a:p>
            <a:pPr marL="0" indent="0">
              <a:spcBef>
                <a:spcPts val="200"/>
              </a:spcBef>
              <a:buNone/>
            </a:pPr>
            <a:r>
              <a:rPr lang="en-US" dirty="0"/>
              <a:t>metrics &amp; evaluation</a:t>
            </a:r>
          </a:p>
          <a:p>
            <a:pPr marL="0" indent="0">
              <a:buNone/>
            </a:pPr>
            <a:endParaRPr lang="en-US" dirty="0"/>
          </a:p>
          <a:p>
            <a:pPr marL="0" indent="0">
              <a:buNone/>
            </a:pPr>
            <a:endParaRPr lang="en-US" dirty="0"/>
          </a:p>
        </p:txBody>
      </p:sp>
      <p:pic>
        <p:nvPicPr>
          <p:cNvPr id="9" name="Picture 8" descr="Sample diagram of a hypothetical outreach database. ">
            <a:extLst>
              <a:ext uri="{FF2B5EF4-FFF2-40B4-BE49-F238E27FC236}">
                <a16:creationId xmlns:a16="http://schemas.microsoft.com/office/drawing/2014/main" id="{8E71A900-BF02-4D42-90A8-1C5DB04B388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460694" y="1161125"/>
            <a:ext cx="4489261" cy="4103146"/>
          </a:xfrm>
          <a:prstGeom prst="rect">
            <a:avLst/>
          </a:prstGeom>
        </p:spPr>
      </p:pic>
      <p:sp>
        <p:nvSpPr>
          <p:cNvPr id="4" name="TextBox 3">
            <a:extLst>
              <a:ext uri="{FF2B5EF4-FFF2-40B4-BE49-F238E27FC236}">
                <a16:creationId xmlns:a16="http://schemas.microsoft.com/office/drawing/2014/main" id="{34313937-3FA6-4DA1-84E7-390F3320D823}"/>
              </a:ext>
            </a:extLst>
          </p:cNvPr>
          <p:cNvSpPr txBox="1"/>
          <p:nvPr/>
        </p:nvSpPr>
        <p:spPr>
          <a:xfrm>
            <a:off x="1524000" y="3212698"/>
            <a:ext cx="2420984" cy="2308324"/>
          </a:xfrm>
          <a:prstGeom prst="rect">
            <a:avLst/>
          </a:prstGeom>
          <a:noFill/>
        </p:spPr>
        <p:txBody>
          <a:bodyPr wrap="none" rtlCol="0">
            <a:spAutoFit/>
          </a:bodyPr>
          <a:lstStyle/>
          <a:p>
            <a:pPr marL="214313" indent="-214313">
              <a:buFont typeface="Arial" panose="020B0604020202020204" pitchFamily="34" charset="0"/>
              <a:buChar char="•"/>
            </a:pPr>
            <a:r>
              <a:rPr lang="en-US" dirty="0"/>
              <a:t>Web based </a:t>
            </a:r>
          </a:p>
          <a:p>
            <a:pPr marL="214313" indent="-214313">
              <a:buFont typeface="Arial" panose="020B0604020202020204" pitchFamily="34" charset="0"/>
              <a:buChar char="•"/>
            </a:pPr>
            <a:r>
              <a:rPr lang="en-US" dirty="0"/>
              <a:t>Common vocabulary</a:t>
            </a:r>
          </a:p>
          <a:p>
            <a:pPr marL="214313" indent="-214313">
              <a:buFont typeface="Arial" panose="020B0604020202020204" pitchFamily="34" charset="0"/>
              <a:buChar char="•"/>
            </a:pPr>
            <a:r>
              <a:rPr lang="en-US" dirty="0"/>
              <a:t>Normalized fields</a:t>
            </a:r>
          </a:p>
          <a:p>
            <a:pPr marL="214313" indent="-214313">
              <a:buFont typeface="Arial" panose="020B0604020202020204" pitchFamily="34" charset="0"/>
              <a:buChar char="•"/>
            </a:pPr>
            <a:r>
              <a:rPr lang="en-US" dirty="0"/>
              <a:t>Defined roles</a:t>
            </a:r>
          </a:p>
          <a:p>
            <a:pPr marL="214313" indent="-214313">
              <a:buFont typeface="Arial" panose="020B0604020202020204" pitchFamily="34" charset="0"/>
              <a:buChar char="•"/>
            </a:pPr>
            <a:r>
              <a:rPr lang="en-US" dirty="0"/>
              <a:t>Customized reporting</a:t>
            </a:r>
          </a:p>
          <a:p>
            <a:pPr marL="214313" indent="-214313">
              <a:buFont typeface="Arial" panose="020B0604020202020204" pitchFamily="34" charset="0"/>
              <a:buChar char="•"/>
            </a:pPr>
            <a:r>
              <a:rPr lang="en-US" dirty="0"/>
              <a:t>Data visualization </a:t>
            </a:r>
          </a:p>
          <a:p>
            <a:pPr marL="214313" indent="-214313">
              <a:buFont typeface="Arial" panose="020B0604020202020204" pitchFamily="34" charset="0"/>
              <a:buChar char="•"/>
            </a:pPr>
            <a:r>
              <a:rPr lang="en-US" dirty="0"/>
              <a:t>Meets security specs</a:t>
            </a:r>
          </a:p>
          <a:p>
            <a:endParaRPr lang="en-US" dirty="0"/>
          </a:p>
        </p:txBody>
      </p:sp>
    </p:spTree>
    <p:extLst>
      <p:ext uri="{BB962C8B-B14F-4D97-AF65-F5344CB8AC3E}">
        <p14:creationId xmlns:p14="http://schemas.microsoft.com/office/powerpoint/2010/main" val="187615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C1CD-CCF9-4C51-B94C-DFE134AC8E17}"/>
              </a:ext>
            </a:extLst>
          </p:cNvPr>
          <p:cNvSpPr>
            <a:spLocks noGrp="1"/>
          </p:cNvSpPr>
          <p:nvPr>
            <p:ph type="title"/>
          </p:nvPr>
        </p:nvSpPr>
        <p:spPr>
          <a:xfrm>
            <a:off x="949231" y="1191931"/>
            <a:ext cx="4387251" cy="828496"/>
          </a:xfrm>
        </p:spPr>
        <p:txBody>
          <a:bodyPr>
            <a:normAutofit fontScale="90000"/>
          </a:bodyPr>
          <a:lstStyle/>
          <a:p>
            <a:r>
              <a:rPr lang="en-US" b="1" dirty="0">
                <a:latin typeface="Calibri"/>
              </a:rPr>
              <a:t>Recommendation 4</a:t>
            </a:r>
          </a:p>
        </p:txBody>
      </p:sp>
      <p:sp>
        <p:nvSpPr>
          <p:cNvPr id="3" name="Content Placeholder 2">
            <a:extLst>
              <a:ext uri="{FF2B5EF4-FFF2-40B4-BE49-F238E27FC236}">
                <a16:creationId xmlns:a16="http://schemas.microsoft.com/office/drawing/2014/main" id="{C20696FC-5696-49B4-AA80-5A3CB4A951C8}"/>
              </a:ext>
            </a:extLst>
          </p:cNvPr>
          <p:cNvSpPr>
            <a:spLocks noGrp="1"/>
          </p:cNvSpPr>
          <p:nvPr>
            <p:ph idx="1"/>
          </p:nvPr>
        </p:nvSpPr>
        <p:spPr>
          <a:xfrm>
            <a:off x="1257300" y="2209800"/>
            <a:ext cx="4077656" cy="3361178"/>
          </a:xfrm>
        </p:spPr>
        <p:txBody>
          <a:bodyPr/>
          <a:lstStyle/>
          <a:p>
            <a:pPr marL="0" indent="0">
              <a:buNone/>
            </a:pPr>
            <a:r>
              <a:rPr lang="en-US" dirty="0"/>
              <a:t>Implement Communities of Practice</a:t>
            </a:r>
          </a:p>
        </p:txBody>
      </p:sp>
      <p:pic>
        <p:nvPicPr>
          <p:cNvPr id="11" name="Picture 10" descr="Graphic titled &quot;The Value of Communities of Practice.&quot; Items are arranged on two axes: short- and long-term value vs. members and organization. ">
            <a:extLst>
              <a:ext uri="{FF2B5EF4-FFF2-40B4-BE49-F238E27FC236}">
                <a16:creationId xmlns:a16="http://schemas.microsoft.com/office/drawing/2014/main" id="{85EBEFB8-D642-44F5-A08B-F431FF32D8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829180"/>
            <a:ext cx="5346996" cy="4578056"/>
          </a:xfrm>
          <a:prstGeom prst="rect">
            <a:avLst/>
          </a:prstGeom>
        </p:spPr>
      </p:pic>
      <p:sp>
        <p:nvSpPr>
          <p:cNvPr id="4" name="Speech Bubble: Oval 3">
            <a:extLst>
              <a:ext uri="{FF2B5EF4-FFF2-40B4-BE49-F238E27FC236}">
                <a16:creationId xmlns:a16="http://schemas.microsoft.com/office/drawing/2014/main" id="{30D14F6A-9937-4AE5-B1A5-EA7C97DAB376}"/>
              </a:ext>
            </a:extLst>
          </p:cNvPr>
          <p:cNvSpPr/>
          <p:nvPr/>
        </p:nvSpPr>
        <p:spPr>
          <a:xfrm rot="20713585">
            <a:off x="369009" y="3573396"/>
            <a:ext cx="5404787" cy="1330464"/>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i="1" dirty="0"/>
              <a:t>[It is the] “passion of our staff to see how people use our resources and to teach the resources to others.”</a:t>
            </a:r>
            <a:endParaRPr lang="en-US" sz="1600" dirty="0"/>
          </a:p>
        </p:txBody>
      </p:sp>
    </p:spTree>
    <p:extLst>
      <p:ext uri="{BB962C8B-B14F-4D97-AF65-F5344CB8AC3E}">
        <p14:creationId xmlns:p14="http://schemas.microsoft.com/office/powerpoint/2010/main" val="401370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C6CE493-9032-B042-BB0F-FFBC7DE570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55751" y="673764"/>
            <a:ext cx="9006909" cy="4652866"/>
          </a:xfrm>
          <a:prstGeom prst="rect">
            <a:avLst/>
          </a:prstGeom>
        </p:spPr>
      </p:pic>
      <p:grpSp>
        <p:nvGrpSpPr>
          <p:cNvPr id="4" name="Group 3" descr="Reprise of the org chart from earlier, highlighting the new Office of Engagement and Training in the Division of Library Operations.">
            <a:extLst>
              <a:ext uri="{FF2B5EF4-FFF2-40B4-BE49-F238E27FC236}">
                <a16:creationId xmlns:a16="http://schemas.microsoft.com/office/drawing/2014/main" id="{9C1CA095-2F2D-49D2-BAE8-F8554EC839D4}"/>
              </a:ext>
            </a:extLst>
          </p:cNvPr>
          <p:cNvGrpSpPr/>
          <p:nvPr/>
        </p:nvGrpSpPr>
        <p:grpSpPr>
          <a:xfrm>
            <a:off x="6177776" y="902479"/>
            <a:ext cx="3703724" cy="2665911"/>
            <a:chOff x="6177776" y="902479"/>
            <a:chExt cx="3703724" cy="2665911"/>
          </a:xfrm>
        </p:grpSpPr>
        <p:sp>
          <p:nvSpPr>
            <p:cNvPr id="7" name="Down Arrow 6">
              <a:extLst>
                <a:ext uri="{FF2B5EF4-FFF2-40B4-BE49-F238E27FC236}">
                  <a16:creationId xmlns:a16="http://schemas.microsoft.com/office/drawing/2014/main" id="{C08E4653-6D8B-F049-BEF2-BB77265EE522}"/>
                </a:ext>
              </a:extLst>
            </p:cNvPr>
            <p:cNvSpPr/>
            <p:nvPr/>
          </p:nvSpPr>
          <p:spPr>
            <a:xfrm rot="2804718">
              <a:off x="8359102" y="489304"/>
              <a:ext cx="1109223" cy="1935573"/>
            </a:xfrm>
            <a:prstGeom prst="downArrow">
              <a:avLst/>
            </a:prstGeom>
            <a:solidFill>
              <a:schemeClr val="accent1">
                <a:alpha val="53000"/>
              </a:schemeClr>
            </a:solidFill>
            <a:ln>
              <a:solidFill>
                <a:schemeClr val="accent1">
                  <a:shade val="50000"/>
                </a:schemeClr>
              </a:solidFill>
            </a:ln>
            <a:effectLst>
              <a:outerShdw blurRad="2413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8B07EE-94E4-A84E-AC0D-07D2C15428E2}"/>
                </a:ext>
              </a:extLst>
            </p:cNvPr>
            <p:cNvSpPr/>
            <p:nvPr/>
          </p:nvSpPr>
          <p:spPr>
            <a:xfrm>
              <a:off x="6177776" y="2018371"/>
              <a:ext cx="2096429" cy="155001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hidden="1">
            <a:extLst>
              <a:ext uri="{FF2B5EF4-FFF2-40B4-BE49-F238E27FC236}">
                <a16:creationId xmlns:a16="http://schemas.microsoft.com/office/drawing/2014/main" id="{C1AAED28-509F-4D74-B3F0-634254B75C2A}"/>
              </a:ext>
            </a:extLst>
          </p:cNvPr>
          <p:cNvSpPr>
            <a:spLocks noGrp="1"/>
          </p:cNvSpPr>
          <p:nvPr>
            <p:ph type="title"/>
          </p:nvPr>
        </p:nvSpPr>
        <p:spPr/>
        <p:txBody>
          <a:bodyPr/>
          <a:lstStyle/>
          <a:p>
            <a:r>
              <a:rPr lang="en-US" dirty="0"/>
              <a:t>Office of Engagement and Training</a:t>
            </a:r>
          </a:p>
        </p:txBody>
      </p:sp>
    </p:spTree>
    <p:extLst>
      <p:ext uri="{BB962C8B-B14F-4D97-AF65-F5344CB8AC3E}">
        <p14:creationId xmlns:p14="http://schemas.microsoft.com/office/powerpoint/2010/main" val="4174664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3" y="2275796"/>
            <a:ext cx="11443446" cy="2852737"/>
          </a:xfrm>
        </p:spPr>
        <p:txBody>
          <a:bodyPr>
            <a:noAutofit/>
          </a:bodyPr>
          <a:lstStyle/>
          <a:p>
            <a:r>
              <a:rPr lang="en-US" sz="4400" b="1" dirty="0"/>
              <a:t>Amanda J. Wilson</a:t>
            </a:r>
            <a:br>
              <a:rPr lang="en-US" sz="4400" b="1" dirty="0"/>
            </a:br>
            <a:r>
              <a:rPr lang="en-US" sz="4000" b="1" dirty="0"/>
              <a:t>Head, National Network Coordinating Office of the National Network of Libraries of Medicine (NNLM)</a:t>
            </a:r>
            <a:endParaRPr lang="en-US" sz="4400" b="1" dirty="0"/>
          </a:p>
        </p:txBody>
      </p:sp>
    </p:spTree>
    <p:extLst>
      <p:ext uri="{BB962C8B-B14F-4D97-AF65-F5344CB8AC3E}">
        <p14:creationId xmlns:p14="http://schemas.microsoft.com/office/powerpoint/2010/main" val="3784954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4BB7-B566-4408-A20A-60A8D6FD0E21}"/>
              </a:ext>
            </a:extLst>
          </p:cNvPr>
          <p:cNvSpPr>
            <a:spLocks noGrp="1"/>
          </p:cNvSpPr>
          <p:nvPr>
            <p:ph type="title"/>
          </p:nvPr>
        </p:nvSpPr>
        <p:spPr/>
        <p:txBody>
          <a:bodyPr/>
          <a:lstStyle/>
          <a:p>
            <a:r>
              <a:rPr lang="en-US" dirty="0"/>
              <a:t>Train</a:t>
            </a:r>
            <a:br>
              <a:rPr lang="en-US" dirty="0"/>
            </a:br>
            <a:r>
              <a:rPr lang="en-US" dirty="0"/>
              <a:t>Fund</a:t>
            </a:r>
            <a:br>
              <a:rPr lang="en-US" dirty="0"/>
            </a:br>
            <a:r>
              <a:rPr lang="en-US" dirty="0"/>
              <a:t>Connect</a:t>
            </a:r>
          </a:p>
        </p:txBody>
      </p:sp>
      <p:sp>
        <p:nvSpPr>
          <p:cNvPr id="3" name="Text Placeholder 2">
            <a:extLst>
              <a:ext uri="{FF2B5EF4-FFF2-40B4-BE49-F238E27FC236}">
                <a16:creationId xmlns:a16="http://schemas.microsoft.com/office/drawing/2014/main" id="{0D8211DA-A78E-499B-920A-C8E1421A04C0}"/>
              </a:ext>
            </a:extLst>
          </p:cNvPr>
          <p:cNvSpPr>
            <a:spLocks noGrp="1"/>
          </p:cNvSpPr>
          <p:nvPr>
            <p:ph type="body" idx="1"/>
          </p:nvPr>
        </p:nvSpPr>
        <p:spPr/>
        <p:txBody>
          <a:bodyPr/>
          <a:lstStyle/>
          <a:p>
            <a:r>
              <a:rPr lang="en-US" dirty="0"/>
              <a:t>National Network of Libraries of Medicine</a:t>
            </a:r>
          </a:p>
        </p:txBody>
      </p:sp>
      <p:pic>
        <p:nvPicPr>
          <p:cNvPr id="4" name="Picture 2" descr="Map of the NNLM regions.">
            <a:extLst>
              <a:ext uri="{FF2B5EF4-FFF2-40B4-BE49-F238E27FC236}">
                <a16:creationId xmlns:a16="http://schemas.microsoft.com/office/drawing/2014/main" id="{8ADC886D-E06A-4263-A0A3-B7A17729F19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
          <a:stretch/>
        </p:blipFill>
        <p:spPr bwMode="auto">
          <a:xfrm>
            <a:off x="757517" y="1230171"/>
            <a:ext cx="5778764" cy="3961230"/>
          </a:xfrm>
          <a:prstGeom prst="rect">
            <a:avLst/>
          </a:prstGeom>
          <a:noFill/>
          <a:ln>
            <a:solidFill>
              <a:schemeClr val="tx1">
                <a:lumMod val="75000"/>
                <a:lumOff val="25000"/>
                <a:alpha val="50000"/>
              </a:schemeClr>
            </a:solidFill>
          </a:ln>
          <a:effectLst>
            <a:outerShdw blurRad="50800" dir="54000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Rectangle 7" descr="NNLM's 3 pillars: Train, Fund, Connect">
            <a:extLst>
              <a:ext uri="{FF2B5EF4-FFF2-40B4-BE49-F238E27FC236}">
                <a16:creationId xmlns:a16="http://schemas.microsoft.com/office/drawing/2014/main" id="{9D3B2338-D783-454C-85F9-2A3193AFBF47}"/>
              </a:ext>
            </a:extLst>
          </p:cNvPr>
          <p:cNvSpPr/>
          <p:nvPr/>
        </p:nvSpPr>
        <p:spPr>
          <a:xfrm>
            <a:off x="7547551" y="508493"/>
            <a:ext cx="4092666" cy="5070960"/>
          </a:xfrm>
          <a:prstGeom prst="rect">
            <a:avLst/>
          </a:prstGeom>
          <a:solidFill>
            <a:schemeClr val="bg1">
              <a:alpha val="50000"/>
            </a:schemeClr>
          </a:solidFill>
          <a:ln>
            <a:solidFill>
              <a:schemeClr val="tx1">
                <a:lumMod val="75000"/>
                <a:lumOff val="2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51AE61-BED9-5E4B-855B-3D22902C6838}"/>
              </a:ext>
            </a:extLst>
          </p:cNvPr>
          <p:cNvSpPr txBox="1"/>
          <p:nvPr/>
        </p:nvSpPr>
        <p:spPr>
          <a:xfrm>
            <a:off x="8292941" y="1216524"/>
            <a:ext cx="2586037" cy="1938992"/>
          </a:xfrm>
          <a:prstGeom prst="rect">
            <a:avLst/>
          </a:prstGeom>
          <a:noFill/>
        </p:spPr>
        <p:txBody>
          <a:bodyPr wrap="square" rtlCol="0" anchor="ctr">
            <a:spAutoFit/>
          </a:bodyPr>
          <a:lstStyle/>
          <a:p>
            <a:r>
              <a:rPr lang="en-US" sz="4000" b="1" dirty="0">
                <a:latin typeface="Calibri"/>
              </a:rPr>
              <a:t>Train</a:t>
            </a:r>
          </a:p>
          <a:p>
            <a:r>
              <a:rPr lang="en-US" sz="4000" b="1" dirty="0">
                <a:latin typeface="Calibri"/>
              </a:rPr>
              <a:t>Fund</a:t>
            </a:r>
          </a:p>
          <a:p>
            <a:r>
              <a:rPr lang="en-US" sz="4000" b="1" dirty="0">
                <a:latin typeface="Calibri"/>
              </a:rPr>
              <a:t>Connect</a:t>
            </a:r>
          </a:p>
        </p:txBody>
      </p:sp>
      <p:sp>
        <p:nvSpPr>
          <p:cNvPr id="15" name="TextBox 14">
            <a:extLst>
              <a:ext uri="{FF2B5EF4-FFF2-40B4-BE49-F238E27FC236}">
                <a16:creationId xmlns:a16="http://schemas.microsoft.com/office/drawing/2014/main" id="{2012C4D3-77E3-E246-88DD-9B9B96D16FF9}"/>
              </a:ext>
            </a:extLst>
          </p:cNvPr>
          <p:cNvSpPr txBox="1"/>
          <p:nvPr/>
        </p:nvSpPr>
        <p:spPr>
          <a:xfrm>
            <a:off x="8292941" y="3570033"/>
            <a:ext cx="2586037" cy="707886"/>
          </a:xfrm>
          <a:prstGeom prst="rect">
            <a:avLst/>
          </a:prstGeom>
          <a:noFill/>
        </p:spPr>
        <p:txBody>
          <a:bodyPr wrap="square" rtlCol="0" anchor="ctr">
            <a:spAutoFit/>
          </a:bodyPr>
          <a:lstStyle/>
          <a:p>
            <a:r>
              <a:rPr lang="en-US" sz="2000" b="1" dirty="0"/>
              <a:t>National Network of Libraries of Medicine</a:t>
            </a:r>
          </a:p>
        </p:txBody>
      </p:sp>
    </p:spTree>
    <p:extLst>
      <p:ext uri="{BB962C8B-B14F-4D97-AF65-F5344CB8AC3E}">
        <p14:creationId xmlns:p14="http://schemas.microsoft.com/office/powerpoint/2010/main" val="135047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The panel representing Goal 1 of the strategic plan: Accelerate discovery &amp; advance health through data-driven research."/>
          <p:cNvGrpSpPr/>
          <p:nvPr/>
        </p:nvGrpSpPr>
        <p:grpSpPr>
          <a:xfrm>
            <a:off x="350893" y="327156"/>
            <a:ext cx="3468003" cy="5458969"/>
            <a:chOff x="350893" y="327156"/>
            <a:chExt cx="3468003" cy="5458969"/>
          </a:xfrm>
        </p:grpSpPr>
        <p:grpSp>
          <p:nvGrpSpPr>
            <p:cNvPr id="7" name="Group 6"/>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6" name="Picture 5" descr="The Literature ball is now joined to a ball labeled Study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Tree>
    <p:extLst>
      <p:ext uri="{BB962C8B-B14F-4D97-AF65-F5344CB8AC3E}">
        <p14:creationId xmlns:p14="http://schemas.microsoft.com/office/powerpoint/2010/main" val="11831234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1822-4250-453B-B176-7BA0284C7DA9}"/>
              </a:ext>
            </a:extLst>
          </p:cNvPr>
          <p:cNvSpPr>
            <a:spLocks noGrp="1"/>
          </p:cNvSpPr>
          <p:nvPr>
            <p:ph type="title"/>
          </p:nvPr>
        </p:nvSpPr>
        <p:spPr>
          <a:xfrm>
            <a:off x="293450" y="363483"/>
            <a:ext cx="6227852" cy="1295195"/>
          </a:xfrm>
        </p:spPr>
        <p:txBody>
          <a:bodyPr anchor="t">
            <a:normAutofit fontScale="90000"/>
          </a:bodyPr>
          <a:lstStyle/>
          <a:p>
            <a:pPr>
              <a:lnSpc>
                <a:spcPct val="120000"/>
              </a:lnSpc>
            </a:pPr>
            <a:r>
              <a:rPr lang="en-US" sz="4400" b="1" dirty="0">
                <a:latin typeface="Calibri"/>
              </a:rPr>
              <a:t>NNLM: Where Are We Now</a:t>
            </a:r>
            <a:r>
              <a:rPr lang="en-US" sz="3600" b="1" dirty="0"/>
              <a:t>?</a:t>
            </a:r>
            <a:br>
              <a:rPr lang="en-US" sz="3600" b="1" dirty="0"/>
            </a:br>
            <a:r>
              <a:rPr lang="en-US" sz="2800" b="1" dirty="0"/>
              <a:t>Membership</a:t>
            </a:r>
            <a:endParaRPr lang="en-US" dirty="0"/>
          </a:p>
        </p:txBody>
      </p:sp>
      <p:sp>
        <p:nvSpPr>
          <p:cNvPr id="10" name="Text Placeholder 9">
            <a:extLst>
              <a:ext uri="{FF2B5EF4-FFF2-40B4-BE49-F238E27FC236}">
                <a16:creationId xmlns:a16="http://schemas.microsoft.com/office/drawing/2014/main" id="{F58A56D4-C14D-4F32-A391-A117DA23D857}"/>
              </a:ext>
            </a:extLst>
          </p:cNvPr>
          <p:cNvSpPr>
            <a:spLocks noGrp="1"/>
          </p:cNvSpPr>
          <p:nvPr>
            <p:ph type="body" sz="half" idx="2"/>
          </p:nvPr>
        </p:nvSpPr>
        <p:spPr>
          <a:xfrm>
            <a:off x="839788" y="1900207"/>
            <a:ext cx="4925218" cy="4070379"/>
          </a:xfrm>
        </p:spPr>
        <p:txBody>
          <a:bodyPr vert="horz" lIns="91440" tIns="45720" rIns="91440" bIns="45720" rtlCol="0" anchor="t">
            <a:normAutofit/>
          </a:bodyPr>
          <a:lstStyle/>
          <a:p>
            <a:pPr>
              <a:spcBef>
                <a:spcPts val="0"/>
              </a:spcBef>
            </a:pPr>
            <a:r>
              <a:rPr lang="en-US" sz="2400" dirty="0"/>
              <a:t># Members: 7,690</a:t>
            </a:r>
          </a:p>
          <a:p>
            <a:pPr>
              <a:spcBef>
                <a:spcPts val="0"/>
              </a:spcBef>
            </a:pPr>
            <a:r>
              <a:rPr lang="en-US" sz="2000" dirty="0"/>
              <a:t>(increase of 546 over 2018)</a:t>
            </a:r>
          </a:p>
          <a:p>
            <a:pPr>
              <a:spcBef>
                <a:spcPts val="2700"/>
              </a:spcBef>
            </a:pPr>
            <a:r>
              <a:rPr lang="en-US" sz="2200" dirty="0"/>
              <a:t>Top Member Org Types:</a:t>
            </a:r>
          </a:p>
          <a:p>
            <a:pPr indent="-174625">
              <a:lnSpc>
                <a:spcPct val="120000"/>
              </a:lnSpc>
              <a:spcBef>
                <a:spcPts val="600"/>
              </a:spcBef>
              <a:buFont typeface="Arial" panose="020B0604020202020204" pitchFamily="34" charset="0"/>
              <a:buChar char="•"/>
            </a:pPr>
            <a:r>
              <a:rPr lang="en-US" sz="2000" dirty="0"/>
              <a:t>Hospital Libraries</a:t>
            </a:r>
          </a:p>
          <a:p>
            <a:pPr indent="-174625">
              <a:lnSpc>
                <a:spcPct val="120000"/>
              </a:lnSpc>
              <a:spcBef>
                <a:spcPts val="0"/>
              </a:spcBef>
              <a:buFont typeface="Arial" panose="020B0604020202020204" pitchFamily="34" charset="0"/>
              <a:buChar char="•"/>
            </a:pPr>
            <a:r>
              <a:rPr lang="en-US" sz="2000" dirty="0"/>
              <a:t>Health Sciences Libraries</a:t>
            </a:r>
          </a:p>
          <a:p>
            <a:pPr indent="-174625">
              <a:lnSpc>
                <a:spcPct val="120000"/>
              </a:lnSpc>
              <a:spcBef>
                <a:spcPts val="0"/>
              </a:spcBef>
              <a:buFont typeface="Arial" panose="020B0604020202020204" pitchFamily="34" charset="0"/>
              <a:buChar char="•"/>
            </a:pPr>
            <a:r>
              <a:rPr lang="en-US" sz="2000" dirty="0"/>
              <a:t>Public Libraries</a:t>
            </a:r>
          </a:p>
          <a:p>
            <a:pPr indent="-174625">
              <a:lnSpc>
                <a:spcPct val="120000"/>
              </a:lnSpc>
              <a:spcBef>
                <a:spcPts val="0"/>
              </a:spcBef>
              <a:buFont typeface="Arial" panose="020B0604020202020204" pitchFamily="34" charset="0"/>
              <a:buChar char="•"/>
            </a:pPr>
            <a:r>
              <a:rPr lang="en-US" sz="2000" dirty="0"/>
              <a:t>Academic Libraries</a:t>
            </a:r>
          </a:p>
          <a:p>
            <a:endParaRPr lang="en-US" sz="2800" dirty="0"/>
          </a:p>
        </p:txBody>
      </p:sp>
      <p:pic>
        <p:nvPicPr>
          <p:cNvPr id="3" name="Picture 2" descr="List of 10 new organizations, mostly schools.">
            <a:extLst>
              <a:ext uri="{FF2B5EF4-FFF2-40B4-BE49-F238E27FC236}">
                <a16:creationId xmlns:a16="http://schemas.microsoft.com/office/drawing/2014/main" id="{5AD24E3A-5F37-4379-91DA-25965BC6FD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a:fillRect/>
          </a:stretch>
        </p:blipFill>
        <p:spPr>
          <a:xfrm>
            <a:off x="6730590" y="242888"/>
            <a:ext cx="4980606" cy="57276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43211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1822-4250-453B-B176-7BA0284C7DA9}"/>
              </a:ext>
            </a:extLst>
          </p:cNvPr>
          <p:cNvSpPr>
            <a:spLocks noGrp="1"/>
          </p:cNvSpPr>
          <p:nvPr>
            <p:ph type="title"/>
          </p:nvPr>
        </p:nvSpPr>
        <p:spPr>
          <a:xfrm>
            <a:off x="838200" y="255642"/>
            <a:ext cx="10515600" cy="1325563"/>
          </a:xfrm>
        </p:spPr>
        <p:txBody>
          <a:bodyPr>
            <a:normAutofit/>
          </a:bodyPr>
          <a:lstStyle/>
          <a:p>
            <a:r>
              <a:rPr lang="en-US" sz="4000" b="1" dirty="0">
                <a:latin typeface="Calibri"/>
              </a:rPr>
              <a:t>NNLM: Where Are We Now?</a:t>
            </a:r>
            <a:br>
              <a:rPr lang="en-US" sz="4000" b="1" dirty="0">
                <a:latin typeface="Calibri"/>
              </a:rPr>
            </a:br>
            <a:r>
              <a:rPr lang="en-US" sz="3200" b="1" dirty="0"/>
              <a:t>New NNLM Staff</a:t>
            </a:r>
            <a:endParaRPr lang="en-US" sz="3200" dirty="0"/>
          </a:p>
        </p:txBody>
      </p:sp>
      <p:pic>
        <p:nvPicPr>
          <p:cNvPr id="7" name="Picture 6" descr="A group of people sitting at a table&#10;&#10;Description automatically generated">
            <a:extLst>
              <a:ext uri="{FF2B5EF4-FFF2-40B4-BE49-F238E27FC236}">
                <a16:creationId xmlns:a16="http://schemas.microsoft.com/office/drawing/2014/main" id="{71C5683F-6ABB-AC47-9B0A-21910B7EC0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2114" y="3988983"/>
            <a:ext cx="3359582" cy="2017583"/>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E4E01987-5A85-EA4C-91DF-BABF90F4A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035" y="1618117"/>
            <a:ext cx="3469930" cy="2297043"/>
          </a:xfrm>
          <a:prstGeom prst="rect">
            <a:avLst/>
          </a:prstGeom>
        </p:spPr>
      </p:pic>
      <p:pic>
        <p:nvPicPr>
          <p:cNvPr id="11" name="Picture 10" descr="A group of people sitting in a room&#10;&#10;Description automatically generated">
            <a:extLst>
              <a:ext uri="{FF2B5EF4-FFF2-40B4-BE49-F238E27FC236}">
                <a16:creationId xmlns:a16="http://schemas.microsoft.com/office/drawing/2014/main" id="{B5650AE1-F215-8644-BA3B-AD48E12239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114" y="1621676"/>
            <a:ext cx="3359583" cy="2293484"/>
          </a:xfrm>
          <a:prstGeom prst="rect">
            <a:avLst/>
          </a:prstGeom>
        </p:spPr>
      </p:pic>
      <p:pic>
        <p:nvPicPr>
          <p:cNvPr id="13" name="Picture 12" descr="A group of people standing in a room&#10;&#10;Description automatically generated">
            <a:extLst>
              <a:ext uri="{FF2B5EF4-FFF2-40B4-BE49-F238E27FC236}">
                <a16:creationId xmlns:a16="http://schemas.microsoft.com/office/drawing/2014/main" id="{7A5B8ACE-21AF-D040-9F80-A99BDC4BE1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66303" y="1618117"/>
            <a:ext cx="3443411" cy="4388449"/>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CCB41AD2-5BEB-E941-AF63-1594353952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8754" y="3988983"/>
            <a:ext cx="3481130" cy="2017583"/>
          </a:xfrm>
          <a:prstGeom prst="rect">
            <a:avLst/>
          </a:prstGeom>
        </p:spPr>
      </p:pic>
    </p:spTree>
    <p:extLst>
      <p:ext uri="{BB962C8B-B14F-4D97-AF65-F5344CB8AC3E}">
        <p14:creationId xmlns:p14="http://schemas.microsoft.com/office/powerpoint/2010/main" val="3228191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 showing national distribution of NLM funding for outreach projects, October 2013-March 2019. Total funding of $11.12 million. 1,224 projects funded. 10,628 outreach activities. ">
            <a:extLst>
              <a:ext uri="{FF2B5EF4-FFF2-40B4-BE49-F238E27FC236}">
                <a16:creationId xmlns:a16="http://schemas.microsoft.com/office/drawing/2014/main" id="{7DB89D19-D0E5-4D1E-BAEF-49D9F13DF625}"/>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155031" y="-7938"/>
            <a:ext cx="7881938" cy="6176963"/>
          </a:xfrm>
          <a:prstGeom prst="rect">
            <a:avLst/>
          </a:prstGeom>
        </p:spPr>
      </p:pic>
      <p:sp>
        <p:nvSpPr>
          <p:cNvPr id="2" name="Title 1" hidden="1">
            <a:extLst>
              <a:ext uri="{FF2B5EF4-FFF2-40B4-BE49-F238E27FC236}">
                <a16:creationId xmlns:a16="http://schemas.microsoft.com/office/drawing/2014/main" id="{64A10FB2-E3C4-445F-B65D-ACF01AACE5F4}"/>
              </a:ext>
            </a:extLst>
          </p:cNvPr>
          <p:cNvSpPr>
            <a:spLocks noGrp="1"/>
          </p:cNvSpPr>
          <p:nvPr>
            <p:ph type="title"/>
          </p:nvPr>
        </p:nvSpPr>
        <p:spPr/>
        <p:txBody>
          <a:bodyPr/>
          <a:lstStyle/>
          <a:p>
            <a:r>
              <a:rPr lang="en-US" dirty="0"/>
              <a:t>NLM Funding for Outreach Projects</a:t>
            </a:r>
          </a:p>
        </p:txBody>
      </p:sp>
    </p:spTree>
    <p:extLst>
      <p:ext uri="{BB962C8B-B14F-4D97-AF65-F5344CB8AC3E}">
        <p14:creationId xmlns:p14="http://schemas.microsoft.com/office/powerpoint/2010/main" val="1374085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96E9-A4C8-4851-A1DC-7FD2B30D3D47}"/>
              </a:ext>
            </a:extLst>
          </p:cNvPr>
          <p:cNvSpPr>
            <a:spLocks noGrp="1"/>
          </p:cNvSpPr>
          <p:nvPr>
            <p:ph type="title"/>
          </p:nvPr>
        </p:nvSpPr>
        <p:spPr>
          <a:xfrm>
            <a:off x="6192761" y="-126320"/>
            <a:ext cx="5291663" cy="1887567"/>
          </a:xfrm>
        </p:spPr>
        <p:txBody>
          <a:bodyPr anchor="b">
            <a:noAutofit/>
          </a:bodyPr>
          <a:lstStyle/>
          <a:p>
            <a:r>
              <a:rPr lang="en-US" sz="4000" b="1" dirty="0">
                <a:latin typeface="Calibri"/>
              </a:rPr>
              <a:t>NNLM Training and Professional Development</a:t>
            </a:r>
          </a:p>
        </p:txBody>
      </p:sp>
      <p:pic>
        <p:nvPicPr>
          <p:cNvPr id="9" name="Content Placeholder 5" descr="Screenshot of NNLM posts of upcoming classes.">
            <a:extLst>
              <a:ext uri="{FF2B5EF4-FFF2-40B4-BE49-F238E27FC236}">
                <a16:creationId xmlns:a16="http://schemas.microsoft.com/office/drawing/2014/main" id="{9B1EACE8-23D2-4BE0-9C8E-F84322F49C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283030" y="74159"/>
            <a:ext cx="5291663" cy="5951744"/>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1" name="Content Placeholder 10">
            <a:extLst>
              <a:ext uri="{FF2B5EF4-FFF2-40B4-BE49-F238E27FC236}">
                <a16:creationId xmlns:a16="http://schemas.microsoft.com/office/drawing/2014/main" id="{CBDE4E53-8E18-4F14-8159-C471374ED1BF}"/>
              </a:ext>
            </a:extLst>
          </p:cNvPr>
          <p:cNvSpPr>
            <a:spLocks noGrp="1"/>
          </p:cNvSpPr>
          <p:nvPr>
            <p:ph idx="1"/>
          </p:nvPr>
        </p:nvSpPr>
        <p:spPr>
          <a:xfrm>
            <a:off x="6192762" y="1917926"/>
            <a:ext cx="5291663" cy="3752849"/>
          </a:xfrm>
        </p:spPr>
        <p:txBody>
          <a:bodyPr>
            <a:normAutofit fontScale="92500"/>
          </a:bodyPr>
          <a:lstStyle/>
          <a:p>
            <a:pPr marL="0" indent="0">
              <a:spcBef>
                <a:spcPts val="2800"/>
              </a:spcBef>
              <a:buNone/>
            </a:pPr>
            <a:r>
              <a:rPr lang="en-US" i="1" dirty="0"/>
              <a:t>“The presenter is one of the best instructors who values the facilitation process and sharing! In particular, she offered exercises or tools to support proper understanding of current and future perspectives about the significance of health literacy and compared the variations of literacy.” </a:t>
            </a:r>
          </a:p>
          <a:p>
            <a:pPr marL="0" indent="0">
              <a:spcBef>
                <a:spcPts val="2800"/>
              </a:spcBef>
              <a:buNone/>
            </a:pPr>
            <a:r>
              <a:rPr lang="en-US" i="1" dirty="0"/>
              <a:t>   —</a:t>
            </a:r>
            <a:r>
              <a:rPr lang="en-US" dirty="0"/>
              <a:t>Attendee feedback, April 2019</a:t>
            </a:r>
            <a:endParaRPr lang="en-US" sz="1800" dirty="0"/>
          </a:p>
        </p:txBody>
      </p:sp>
    </p:spTree>
    <p:extLst>
      <p:ext uri="{BB962C8B-B14F-4D97-AF65-F5344CB8AC3E}">
        <p14:creationId xmlns:p14="http://schemas.microsoft.com/office/powerpoint/2010/main" val="3098301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A picture containing text, businesscard&#10;&#10;Description generated with high confidence">
            <a:extLst>
              <a:ext uri="{FF2B5EF4-FFF2-40B4-BE49-F238E27FC236}">
                <a16:creationId xmlns:a16="http://schemas.microsoft.com/office/drawing/2014/main" id="{1E0FF8E4-F5F9-4CB8-8DBB-BFC8075F5F45}"/>
              </a:ext>
            </a:extLst>
          </p:cNvPr>
          <p:cNvPicPr>
            <a:picLocks noChangeAspect="1"/>
          </p:cNvPicPr>
          <p:nvPr/>
        </p:nvPicPr>
        <p:blipFill rotWithShape="1">
          <a:blip r:embed="rId3"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8" y="-9"/>
            <a:ext cx="12192007" cy="6198585"/>
          </a:xfrm>
          <a:prstGeom prst="rect">
            <a:avLst/>
          </a:prstGeom>
        </p:spPr>
      </p:pic>
      <p:pic>
        <p:nvPicPr>
          <p:cNvPr id="9" name="Picture 8" descr="A group of people posing for a photo&#10;&#10;Description generated with very high confidence">
            <a:extLst>
              <a:ext uri="{FF2B5EF4-FFF2-40B4-BE49-F238E27FC236}">
                <a16:creationId xmlns:a16="http://schemas.microsoft.com/office/drawing/2014/main" id="{1D7DBA17-10D8-4A07-B5D6-C957ADDF1A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7857135" y="-2055"/>
            <a:ext cx="4334867" cy="3193663"/>
          </a:xfrm>
          <a:custGeom>
            <a:avLst/>
            <a:gdLst>
              <a:gd name="connsiteX0" fmla="*/ 154695 w 4502173"/>
              <a:gd name="connsiteY0" fmla="*/ 0 h 3316924"/>
              <a:gd name="connsiteX1" fmla="*/ 4502173 w 4502173"/>
              <a:gd name="connsiteY1" fmla="*/ 0 h 3316924"/>
              <a:gd name="connsiteX2" fmla="*/ 4502173 w 4502173"/>
              <a:gd name="connsiteY2" fmla="*/ 2237639 h 3316924"/>
              <a:gd name="connsiteX3" fmla="*/ 4365663 w 4502173"/>
              <a:gd name="connsiteY3" fmla="*/ 2420191 h 3316924"/>
              <a:gd name="connsiteX4" fmla="*/ 2464181 w 4502173"/>
              <a:gd name="connsiteY4" fmla="*/ 3316924 h 3316924"/>
              <a:gd name="connsiteX5" fmla="*/ 0 w 4502173"/>
              <a:gd name="connsiteY5" fmla="*/ 852743 h 3316924"/>
              <a:gd name="connsiteX6" fmla="*/ 110786 w 4502173"/>
              <a:gd name="connsiteY6" fmla="*/ 119971 h 33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ln w="111125">
            <a:solidFill>
              <a:schemeClr val="tx1"/>
            </a:solidFill>
          </a:ln>
        </p:spPr>
      </p:pic>
      <p:pic>
        <p:nvPicPr>
          <p:cNvPr id="7" name="Picture 6" descr="A screenshot of text&#10;&#10;Description generated with very high confidence">
            <a:extLst>
              <a:ext uri="{FF2B5EF4-FFF2-40B4-BE49-F238E27FC236}">
                <a16:creationId xmlns:a16="http://schemas.microsoft.com/office/drawing/2014/main" id="{DB253AF1-371A-4FAA-864D-9ADFCDDE04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b="-1"/>
          <a:stretch/>
        </p:blipFill>
        <p:spPr>
          <a:xfrm>
            <a:off x="8733192" y="4193931"/>
            <a:ext cx="3458807" cy="2804753"/>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ln w="111125">
            <a:solidFill>
              <a:schemeClr val="tx1"/>
            </a:solidFill>
          </a:ln>
        </p:spPr>
      </p:pic>
      <p:sp>
        <p:nvSpPr>
          <p:cNvPr id="2" name="Title 1" hidden="1">
            <a:extLst>
              <a:ext uri="{FF2B5EF4-FFF2-40B4-BE49-F238E27FC236}">
                <a16:creationId xmlns:a16="http://schemas.microsoft.com/office/drawing/2014/main" id="{266F263B-4CDA-4558-B6F0-59EDD536C3BC}"/>
              </a:ext>
            </a:extLst>
          </p:cNvPr>
          <p:cNvSpPr>
            <a:spLocks noGrp="1"/>
          </p:cNvSpPr>
          <p:nvPr>
            <p:ph type="title"/>
          </p:nvPr>
        </p:nvSpPr>
        <p:spPr/>
        <p:txBody>
          <a:bodyPr/>
          <a:lstStyle/>
          <a:p>
            <a:r>
              <a:rPr lang="en-US" dirty="0"/>
              <a:t>#</a:t>
            </a:r>
            <a:r>
              <a:rPr lang="en-US" dirty="0" err="1"/>
              <a:t>CiteNLM</a:t>
            </a:r>
            <a:endParaRPr lang="en-US" dirty="0"/>
          </a:p>
        </p:txBody>
      </p:sp>
    </p:spTree>
    <p:extLst>
      <p:ext uri="{BB962C8B-B14F-4D97-AF65-F5344CB8AC3E}">
        <p14:creationId xmlns:p14="http://schemas.microsoft.com/office/powerpoint/2010/main" val="3138232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829AC3-C7C1-489A-8AE1-1FEE45CF23FB}"/>
              </a:ext>
            </a:extLst>
          </p:cNvPr>
          <p:cNvSpPr>
            <a:spLocks noGrp="1"/>
          </p:cNvSpPr>
          <p:nvPr>
            <p:ph type="title"/>
          </p:nvPr>
        </p:nvSpPr>
        <p:spPr/>
        <p:txBody>
          <a:bodyPr/>
          <a:lstStyle/>
          <a:p>
            <a:r>
              <a:rPr lang="en-US" dirty="0"/>
              <a:t>NNLM Summer Reading Program Activities go live for 2019!</a:t>
            </a:r>
          </a:p>
        </p:txBody>
      </p:sp>
      <p:pic>
        <p:nvPicPr>
          <p:cNvPr id="3074" name="Picture 2" descr="A Universe of Stories">
            <a:extLst>
              <a:ext uri="{FF2B5EF4-FFF2-40B4-BE49-F238E27FC236}">
                <a16:creationId xmlns:a16="http://schemas.microsoft.com/office/drawing/2014/main" id="{74FD46D4-60AB-4EC3-9018-8516E8F36699}"/>
              </a:ext>
            </a:extLst>
          </p:cNvPr>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551717" y="174325"/>
            <a:ext cx="10947888" cy="1779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Screenshot from a public library website. The page is space-themed, with Earth, a rocket ship, etc. In the middle of the screen the user is asked to &quot;input your exercise steps, miles, or minutes&quot; and a bar at the top shows how many total &quot;miles moved&quot;. ">
            <a:extLst>
              <a:ext uri="{FF2B5EF4-FFF2-40B4-BE49-F238E27FC236}">
                <a16:creationId xmlns:a16="http://schemas.microsoft.com/office/drawing/2014/main" id="{F2965ACC-6766-4591-B803-88F8E2A54D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7958" y="2064922"/>
            <a:ext cx="6926952" cy="3949016"/>
          </a:xfrm>
          <a:prstGeom prst="rect">
            <a:avLst/>
          </a:prstGeom>
          <a:ln>
            <a:noFill/>
          </a:ln>
          <a:effectLst>
            <a:softEdge rad="112500"/>
          </a:effectLst>
        </p:spPr>
      </p:pic>
      <p:pic>
        <p:nvPicPr>
          <p:cNvPr id="3076" name="Picture 4" descr="Exploring Genetics with Kids and Teens Kit materials">
            <a:extLst>
              <a:ext uri="{FF2B5EF4-FFF2-40B4-BE49-F238E27FC236}">
                <a16:creationId xmlns:a16="http://schemas.microsoft.com/office/drawing/2014/main" id="{395011E1-5BB9-41C6-851E-3544EDB021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45191" y="2064922"/>
            <a:ext cx="3175488" cy="3175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880721-8DB4-4147-BF22-D7A7A8FDAED7}"/>
              </a:ext>
            </a:extLst>
          </p:cNvPr>
          <p:cNvSpPr txBox="1"/>
          <p:nvPr/>
        </p:nvSpPr>
        <p:spPr>
          <a:xfrm>
            <a:off x="8045191" y="5240410"/>
            <a:ext cx="3308609" cy="707886"/>
          </a:xfrm>
          <a:prstGeom prst="rect">
            <a:avLst/>
          </a:prstGeom>
          <a:noFill/>
        </p:spPr>
        <p:txBody>
          <a:bodyPr wrap="square" rtlCol="0">
            <a:spAutoFit/>
          </a:bodyPr>
          <a:lstStyle/>
          <a:p>
            <a:r>
              <a:rPr lang="en-US" sz="2000" dirty="0"/>
              <a:t>NNLM Exploring Genetics with Kids and Teens Kit</a:t>
            </a:r>
          </a:p>
        </p:txBody>
      </p:sp>
    </p:spTree>
    <p:extLst>
      <p:ext uri="{BB962C8B-B14F-4D97-AF65-F5344CB8AC3E}">
        <p14:creationId xmlns:p14="http://schemas.microsoft.com/office/powerpoint/2010/main" val="388571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FB88-29C9-4C0D-9DA8-31E32501C612}"/>
              </a:ext>
            </a:extLst>
          </p:cNvPr>
          <p:cNvSpPr>
            <a:spLocks noGrp="1"/>
          </p:cNvSpPr>
          <p:nvPr>
            <p:ph type="title"/>
          </p:nvPr>
        </p:nvSpPr>
        <p:spPr>
          <a:xfrm>
            <a:off x="494698" y="0"/>
            <a:ext cx="11353800" cy="1325563"/>
          </a:xfrm>
        </p:spPr>
        <p:txBody>
          <a:bodyPr>
            <a:normAutofit/>
          </a:bodyPr>
          <a:lstStyle/>
          <a:p>
            <a:r>
              <a:rPr lang="en-US" sz="4000" b="1" dirty="0">
                <a:latin typeface="Calibri"/>
              </a:rPr>
              <a:t>NNLM Public Health Coordination Office (NPHCO)</a:t>
            </a:r>
          </a:p>
        </p:txBody>
      </p:sp>
      <p:pic>
        <p:nvPicPr>
          <p:cNvPr id="5" name="Picture 4" descr="Map of the US highlighting the several states where the NPHCO is working with  public health departments.">
            <a:extLst>
              <a:ext uri="{FF2B5EF4-FFF2-40B4-BE49-F238E27FC236}">
                <a16:creationId xmlns:a16="http://schemas.microsoft.com/office/drawing/2014/main" id="{0B899CEF-4A9C-40C6-959F-A5787382B4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615" y="1645918"/>
            <a:ext cx="7197883" cy="4157005"/>
          </a:xfrm>
          <a:prstGeom prst="rect">
            <a:avLst/>
          </a:prstGeom>
        </p:spPr>
      </p:pic>
      <p:pic>
        <p:nvPicPr>
          <p:cNvPr id="7" name="Picture 6" descr="List of the libraries working with NPHCO.">
            <a:extLst>
              <a:ext uri="{FF2B5EF4-FFF2-40B4-BE49-F238E27FC236}">
                <a16:creationId xmlns:a16="http://schemas.microsoft.com/office/drawing/2014/main" id="{B2D52760-EDF4-44B1-BDE1-CC5B759DC0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831" y="1222132"/>
            <a:ext cx="3548542" cy="4774223"/>
          </a:xfrm>
          <a:prstGeom prst="rect">
            <a:avLst/>
          </a:prstGeom>
        </p:spPr>
      </p:pic>
    </p:spTree>
    <p:extLst>
      <p:ext uri="{BB962C8B-B14F-4D97-AF65-F5344CB8AC3E}">
        <p14:creationId xmlns:p14="http://schemas.microsoft.com/office/powerpoint/2010/main" val="2109614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National DOCLINE Coordination Office.">
            <a:extLst>
              <a:ext uri="{FF2B5EF4-FFF2-40B4-BE49-F238E27FC236}">
                <a16:creationId xmlns:a16="http://schemas.microsoft.com/office/drawing/2014/main" id="{88CDCB6B-6903-4AAA-B57A-D5A18A4A8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3906" y="321734"/>
            <a:ext cx="4863017" cy="2735447"/>
          </a:xfrm>
          <a:prstGeom prst="rect">
            <a:avLst/>
          </a:prstGeom>
        </p:spPr>
      </p:pic>
      <p:sp>
        <p:nvSpPr>
          <p:cNvPr id="2" name="Title 1" hidden="1">
            <a:extLst>
              <a:ext uri="{FF2B5EF4-FFF2-40B4-BE49-F238E27FC236}">
                <a16:creationId xmlns:a16="http://schemas.microsoft.com/office/drawing/2014/main" id="{AAFE594B-7EBE-4F08-97C2-362247517096}"/>
              </a:ext>
            </a:extLst>
          </p:cNvPr>
          <p:cNvSpPr>
            <a:spLocks noGrp="1"/>
          </p:cNvSpPr>
          <p:nvPr>
            <p:ph type="title"/>
          </p:nvPr>
        </p:nvSpPr>
        <p:spPr>
          <a:xfrm>
            <a:off x="45685" y="2581580"/>
            <a:ext cx="10515600" cy="1325563"/>
          </a:xfrm>
        </p:spPr>
        <p:txBody>
          <a:bodyPr/>
          <a:lstStyle/>
          <a:p>
            <a:r>
              <a:rPr lang="en-US" dirty="0"/>
              <a:t>DOCLINE</a:t>
            </a:r>
          </a:p>
        </p:txBody>
      </p:sp>
      <p:pic>
        <p:nvPicPr>
          <p:cNvPr id="4" name="Content Placeholder 3" descr="Placard for DOCLINE Talkline DOCLINE 6.0 Preview.">
            <a:extLst>
              <a:ext uri="{FF2B5EF4-FFF2-40B4-BE49-F238E27FC236}">
                <a16:creationId xmlns:a16="http://schemas.microsoft.com/office/drawing/2014/main" id="{8F032943-EA6D-4DF6-AE37-5B3A33D8F518}"/>
              </a:ext>
            </a:extLst>
          </p:cNvPr>
          <p:cNvPicPr>
            <a:picLocks noGrp="1" noChangeAspect="1"/>
          </p:cNvPicPr>
          <p:nvPr>
            <p:ph idx="4294967295"/>
          </p:nvPr>
        </p:nvPicPr>
        <p:blipFill rotWithShape="1">
          <a:blip r:embed="rId4" cstate="email">
            <a:extLst>
              <a:ext uri="{28A0092B-C50C-407E-A947-70E740481C1C}">
                <a14:useLocalDpi xmlns:a14="http://schemas.microsoft.com/office/drawing/2010/main"/>
              </a:ext>
            </a:extLst>
          </a:blip>
          <a:srcRect r="1137" b="1"/>
          <a:stretch/>
        </p:blipFill>
        <p:spPr>
          <a:xfrm>
            <a:off x="0" y="3508375"/>
            <a:ext cx="4864100" cy="2339975"/>
          </a:xfrm>
        </p:spPr>
      </p:pic>
      <p:pic>
        <p:nvPicPr>
          <p:cNvPr id="1026" name="Picture 2" descr="Request a Training Session">
            <a:extLst>
              <a:ext uri="{FF2B5EF4-FFF2-40B4-BE49-F238E27FC236}">
                <a16:creationId xmlns:a16="http://schemas.microsoft.com/office/drawing/2014/main" id="{748C2598-EC82-45CA-B27E-E6030C55EE2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715694" y="321734"/>
            <a:ext cx="4309860" cy="55254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78BA2161-C5C8-394F-83FB-3DEED163B265}"/>
              </a:ext>
              <a:ext uri="{C183D7F6-B498-43B3-948B-1728B52AA6E4}">
                <adec:decorative xmlns:adec="http://schemas.microsoft.com/office/drawing/2017/decorative" val="1"/>
              </a:ext>
            </a:extLst>
          </p:cNvPr>
          <p:cNvCxnSpPr>
            <a:cxnSpLocks/>
          </p:cNvCxnSpPr>
          <p:nvPr/>
        </p:nvCxnSpPr>
        <p:spPr>
          <a:xfrm>
            <a:off x="413238" y="3244362"/>
            <a:ext cx="586307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79DBFE-D38D-C44F-8305-01E241E40E49}"/>
              </a:ext>
              <a:ext uri="{C183D7F6-B498-43B3-948B-1728B52AA6E4}">
                <adec:decorative xmlns:adec="http://schemas.microsoft.com/office/drawing/2017/decorative" val="1"/>
              </a:ext>
            </a:extLst>
          </p:cNvPr>
          <p:cNvCxnSpPr>
            <a:cxnSpLocks/>
          </p:cNvCxnSpPr>
          <p:nvPr/>
        </p:nvCxnSpPr>
        <p:spPr>
          <a:xfrm>
            <a:off x="6276308" y="140678"/>
            <a:ext cx="0" cy="5899638"/>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570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1 person">
            <a:extLst>
              <a:ext uri="{FF2B5EF4-FFF2-40B4-BE49-F238E27FC236}">
                <a16:creationId xmlns:a16="http://schemas.microsoft.com/office/drawing/2014/main" id="{52244333-4FB7-4BD6-AF7E-9132B9D28EFC}"/>
              </a:ext>
            </a:extLst>
          </p:cNvPr>
          <p:cNvPicPr>
            <a:picLocks noGrp="1" noChangeAspect="1" noChangeArrowheads="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0" y="0"/>
            <a:ext cx="11114088" cy="6180138"/>
          </a:xfrm>
        </p:spPr>
      </p:pic>
      <p:sp>
        <p:nvSpPr>
          <p:cNvPr id="4" name="Rectangle 3">
            <a:extLst>
              <a:ext uri="{FF2B5EF4-FFF2-40B4-BE49-F238E27FC236}">
                <a16:creationId xmlns:a16="http://schemas.microsoft.com/office/drawing/2014/main" id="{0064637F-876C-3940-8FE7-D3A93241FDFA}"/>
              </a:ext>
              <a:ext uri="{C183D7F6-B498-43B3-948B-1728B52AA6E4}">
                <adec:decorative xmlns:adec="http://schemas.microsoft.com/office/drawing/2017/decorative" val="1"/>
              </a:ext>
            </a:extLst>
          </p:cNvPr>
          <p:cNvSpPr/>
          <p:nvPr/>
        </p:nvSpPr>
        <p:spPr>
          <a:xfrm>
            <a:off x="501162" y="316524"/>
            <a:ext cx="10137530" cy="5547946"/>
          </a:xfrm>
          <a:prstGeom prst="rect">
            <a:avLst/>
          </a:prstGeom>
          <a:noFill/>
          <a:ln w="60325" cmpd="dbl">
            <a:solidFill>
              <a:schemeClr val="bg1">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D04F62AD-4636-4E57-89C2-2FF2B441654B}"/>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47580" y="3534508"/>
            <a:ext cx="2782224" cy="2136531"/>
          </a:xfrm>
          <a:prstGeom prst="rect">
            <a:avLst/>
          </a:prstGeom>
          <a:effectLst>
            <a:reflection endPos="0" dist="50800" dir="5400000" sy="-100000" algn="bl" rotWithShape="0"/>
            <a:softEdge rad="177800"/>
          </a:effectLst>
        </p:spPr>
      </p:pic>
      <p:sp>
        <p:nvSpPr>
          <p:cNvPr id="2" name="Title 1" hidden="1">
            <a:extLst>
              <a:ext uri="{FF2B5EF4-FFF2-40B4-BE49-F238E27FC236}">
                <a16:creationId xmlns:a16="http://schemas.microsoft.com/office/drawing/2014/main" id="{0C0EAAA5-D790-4F46-8F1F-A8867DF6F532}"/>
              </a:ext>
            </a:extLst>
          </p:cNvPr>
          <p:cNvSpPr>
            <a:spLocks noGrp="1"/>
          </p:cNvSpPr>
          <p:nvPr>
            <p:ph type="title"/>
          </p:nvPr>
        </p:nvSpPr>
        <p:spPr/>
        <p:txBody>
          <a:bodyPr/>
          <a:lstStyle/>
          <a:p>
            <a:r>
              <a:rPr lang="en-US" dirty="0"/>
              <a:t>All of Us Research Program</a:t>
            </a:r>
          </a:p>
        </p:txBody>
      </p:sp>
    </p:spTree>
    <p:extLst>
      <p:ext uri="{BB962C8B-B14F-4D97-AF65-F5344CB8AC3E}">
        <p14:creationId xmlns:p14="http://schemas.microsoft.com/office/powerpoint/2010/main" val="2793279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9660-9DF3-4140-B009-7FC17E5B29D1}"/>
              </a:ext>
            </a:extLst>
          </p:cNvPr>
          <p:cNvSpPr>
            <a:spLocks noGrp="1"/>
          </p:cNvSpPr>
          <p:nvPr>
            <p:ph type="title"/>
          </p:nvPr>
        </p:nvSpPr>
        <p:spPr>
          <a:xfrm>
            <a:off x="693657" y="294787"/>
            <a:ext cx="5257800" cy="1325563"/>
          </a:xfrm>
        </p:spPr>
        <p:txBody>
          <a:bodyPr>
            <a:normAutofit fontScale="90000"/>
          </a:bodyPr>
          <a:lstStyle/>
          <a:p>
            <a:r>
              <a:rPr lang="en-US" dirty="0">
                <a:latin typeface="Calibri"/>
              </a:rPr>
              <a:t>NNLM </a:t>
            </a:r>
            <a:r>
              <a:rPr lang="en-US" i="1" dirty="0">
                <a:latin typeface="Calibri"/>
              </a:rPr>
              <a:t>All of Us </a:t>
            </a:r>
            <a:r>
              <a:rPr lang="en-US" dirty="0">
                <a:latin typeface="Calibri"/>
              </a:rPr>
              <a:t>Training and Education Center</a:t>
            </a:r>
          </a:p>
        </p:txBody>
      </p:sp>
      <p:pic>
        <p:nvPicPr>
          <p:cNvPr id="4" name="Picture 3" descr="Frame of a video on YouTube: The future of health begins with All of Us: A conversation with the NIH Director.">
            <a:extLst>
              <a:ext uri="{FF2B5EF4-FFF2-40B4-BE49-F238E27FC236}">
                <a16:creationId xmlns:a16="http://schemas.microsoft.com/office/drawing/2014/main" id="{C50B69A5-70B0-4584-AF05-1644B59638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3657" y="1843830"/>
            <a:ext cx="5129122" cy="3457931"/>
          </a:xfrm>
          <a:prstGeom prst="rect">
            <a:avLst/>
          </a:prstGeom>
          <a:ln w="63500">
            <a:solidFill>
              <a:schemeClr val="accent1"/>
            </a:solidFill>
          </a:ln>
        </p:spPr>
      </p:pic>
      <p:pic>
        <p:nvPicPr>
          <p:cNvPr id="7" name="Picture 6" descr="Infographic regarding the Training and Education Platform (TEP) for All of Us. https://aou.nnlm.gov">
            <a:extLst>
              <a:ext uri="{FF2B5EF4-FFF2-40B4-BE49-F238E27FC236}">
                <a16:creationId xmlns:a16="http://schemas.microsoft.com/office/drawing/2014/main" id="{5571EC3C-D709-482E-A6F4-B46CF731E7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0545" y="174925"/>
            <a:ext cx="5494198" cy="6508149"/>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459F3255-8A62-4132-A97E-9D9DDAEFDFE5}"/>
              </a:ext>
            </a:extLst>
          </p:cNvPr>
          <p:cNvSpPr txBox="1"/>
          <p:nvPr/>
        </p:nvSpPr>
        <p:spPr>
          <a:xfrm>
            <a:off x="554421" y="5428527"/>
            <a:ext cx="53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https://joinallofus.org/conversations</a:t>
            </a:r>
          </a:p>
        </p:txBody>
      </p:sp>
    </p:spTree>
    <p:extLst>
      <p:ext uri="{BB962C8B-B14F-4D97-AF65-F5344CB8AC3E}">
        <p14:creationId xmlns:p14="http://schemas.microsoft.com/office/powerpoint/2010/main" val="4163913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Literature ball is now also joined to a ball labeled Clinical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9" name="Group 8" descr="Goal 1 panel"/>
          <p:cNvGrpSpPr/>
          <p:nvPr/>
        </p:nvGrpSpPr>
        <p:grpSpPr>
          <a:xfrm>
            <a:off x="350893" y="327156"/>
            <a:ext cx="3468003" cy="5458969"/>
            <a:chOff x="350893" y="327156"/>
            <a:chExt cx="3468003" cy="5458969"/>
          </a:xfrm>
        </p:grpSpPr>
        <p:grpSp>
          <p:nvGrpSpPr>
            <p:cNvPr id="10" name="Group 9"/>
            <p:cNvGrpSpPr/>
            <p:nvPr/>
          </p:nvGrpSpPr>
          <p:grpSpPr>
            <a:xfrm>
              <a:off x="350893" y="327156"/>
              <a:ext cx="3468003" cy="5458969"/>
              <a:chOff x="0" y="0"/>
              <a:chExt cx="3468003" cy="5458969"/>
            </a:xfrm>
          </p:grpSpPr>
          <p:sp>
            <p:nvSpPr>
              <p:cNvPr id="12" name="Rounded Rectangle 11"/>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3"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11" name="Oval 10"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070627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B00F6D-2266-46B1-B60E-DC064EAADFA7}"/>
              </a:ext>
            </a:extLst>
          </p:cNvPr>
          <p:cNvSpPr>
            <a:spLocks noGrp="1"/>
          </p:cNvSpPr>
          <p:nvPr>
            <p:ph type="title"/>
          </p:nvPr>
        </p:nvSpPr>
        <p:spPr>
          <a:xfrm>
            <a:off x="2156732" y="643467"/>
            <a:ext cx="11210925" cy="744836"/>
          </a:xfrm>
        </p:spPr>
        <p:txBody>
          <a:bodyPr>
            <a:normAutofit/>
          </a:bodyPr>
          <a:lstStyle/>
          <a:p>
            <a:r>
              <a:rPr lang="en-US" sz="3600" dirty="0">
                <a:solidFill>
                  <a:schemeClr val="bg1"/>
                </a:solidFill>
              </a:rPr>
              <a:t>NNLM </a:t>
            </a:r>
            <a:r>
              <a:rPr lang="en-US" sz="3600" i="1" dirty="0">
                <a:solidFill>
                  <a:schemeClr val="bg1"/>
                </a:solidFill>
              </a:rPr>
              <a:t>All of Us </a:t>
            </a:r>
            <a:r>
              <a:rPr lang="en-US" sz="3600" dirty="0">
                <a:solidFill>
                  <a:schemeClr val="bg1"/>
                </a:solidFill>
              </a:rPr>
              <a:t>Community Engagement Network</a:t>
            </a:r>
          </a:p>
        </p:txBody>
      </p:sp>
      <p:pic>
        <p:nvPicPr>
          <p:cNvPr id="21" name="Picture 20" descr="US map with names and photos of the Engagement Coordinators in each of the NNLM regions.">
            <a:extLst>
              <a:ext uri="{FF2B5EF4-FFF2-40B4-BE49-F238E27FC236}">
                <a16:creationId xmlns:a16="http://schemas.microsoft.com/office/drawing/2014/main" id="{38B6C0E1-EF1D-45A2-85D6-4B4EC86BA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611" y="1692812"/>
            <a:ext cx="10219064" cy="4394199"/>
          </a:xfrm>
          <a:prstGeom prst="rect">
            <a:avLst/>
          </a:prstGeom>
        </p:spPr>
      </p:pic>
      <p:pic>
        <p:nvPicPr>
          <p:cNvPr id="23" name="Picture 22" descr="Photo of Ms. Thomas">
            <a:extLst>
              <a:ext uri="{FF2B5EF4-FFF2-40B4-BE49-F238E27FC236}">
                <a16:creationId xmlns:a16="http://schemas.microsoft.com/office/drawing/2014/main" id="{405BEE5A-A53D-4606-B8AC-AF3C259386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25" y="0"/>
            <a:ext cx="1814286" cy="1899420"/>
          </a:xfrm>
          <a:prstGeom prst="ellipse">
            <a:avLst/>
          </a:prstGeom>
          <a:ln w="63500" cap="rnd">
            <a:solidFill>
              <a:schemeClr val="accent5"/>
            </a:solidFill>
          </a:ln>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6DBA795B-D1BC-4777-9C2F-8D5C1B1470A0}"/>
              </a:ext>
            </a:extLst>
          </p:cNvPr>
          <p:cNvSpPr txBox="1"/>
          <p:nvPr/>
        </p:nvSpPr>
        <p:spPr>
          <a:xfrm>
            <a:off x="175845" y="2013960"/>
            <a:ext cx="18058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Brittney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Coordinating Center Manager</a:t>
            </a:r>
          </a:p>
        </p:txBody>
      </p:sp>
    </p:spTree>
    <p:extLst>
      <p:ext uri="{BB962C8B-B14F-4D97-AF65-F5344CB8AC3E}">
        <p14:creationId xmlns:p14="http://schemas.microsoft.com/office/powerpoint/2010/main" val="1615058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NLM provides resources for public libraries that align with National Health Observances.">
            <a:extLst>
              <a:ext uri="{FF2B5EF4-FFF2-40B4-BE49-F238E27FC236}">
                <a16:creationId xmlns:a16="http://schemas.microsoft.com/office/drawing/2014/main" id="{74D45283-1323-4E6C-BA6A-3136E9E797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8"/>
          <a:stretch/>
        </p:blipFill>
        <p:spPr>
          <a:xfrm>
            <a:off x="3649318" y="10"/>
            <a:ext cx="8557059"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pic>
        <p:nvPicPr>
          <p:cNvPr id="3" name="Picture 2" descr="&quot;Tools to promote May health observances&quot;">
            <a:extLst>
              <a:ext uri="{FF2B5EF4-FFF2-40B4-BE49-F238E27FC236}">
                <a16:creationId xmlns:a16="http://schemas.microsoft.com/office/drawing/2014/main" id="{23ADD29F-1EC5-4D11-B678-6E508CAA67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0" y="4"/>
            <a:ext cx="4475120" cy="2130473"/>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5" name="Picture 4" descr="&quot;Celebrate April, Celebrate Health!&quot;">
            <a:extLst>
              <a:ext uri="{FF2B5EF4-FFF2-40B4-BE49-F238E27FC236}">
                <a16:creationId xmlns:a16="http://schemas.microsoft.com/office/drawing/2014/main" id="{C88CCC6C-E1C6-4F57-90CA-B27D6D65FD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
          <a:stretch/>
        </p:blipFill>
        <p:spPr>
          <a:xfrm>
            <a:off x="-171629" y="3851282"/>
            <a:ext cx="9239713" cy="23469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8" name="Title 1">
            <a:extLst>
              <a:ext uri="{FF2B5EF4-FFF2-40B4-BE49-F238E27FC236}">
                <a16:creationId xmlns:a16="http://schemas.microsoft.com/office/drawing/2014/main" id="{8B7CBF60-F299-4C41-99FF-4CFE6247B589}"/>
              </a:ext>
            </a:extLst>
          </p:cNvPr>
          <p:cNvSpPr txBox="1">
            <a:spLocks/>
          </p:cNvSpPr>
          <p:nvPr/>
        </p:nvSpPr>
        <p:spPr>
          <a:xfrm>
            <a:off x="520861" y="2644974"/>
            <a:ext cx="11030673" cy="6362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a:rPr>
              <a:t>National Health Observances Content</a:t>
            </a:r>
          </a:p>
        </p:txBody>
      </p:sp>
      <p:sp>
        <p:nvSpPr>
          <p:cNvPr id="13" name="Freeform 12">
            <a:extLst>
              <a:ext uri="{FF2B5EF4-FFF2-40B4-BE49-F238E27FC236}">
                <a16:creationId xmlns:a16="http://schemas.microsoft.com/office/drawing/2014/main" id="{B0109D7E-11BC-4E4A-BCE8-47610F12B00A}"/>
              </a:ext>
              <a:ext uri="{C183D7F6-B498-43B3-948B-1728B52AA6E4}">
                <adec:decorative xmlns:adec="http://schemas.microsoft.com/office/drawing/2017/decorative" val="1"/>
              </a:ext>
            </a:extLst>
          </p:cNvPr>
          <p:cNvSpPr/>
          <p:nvPr/>
        </p:nvSpPr>
        <p:spPr>
          <a:xfrm>
            <a:off x="8021867" y="3851282"/>
            <a:ext cx="4180293" cy="2346960"/>
          </a:xfrm>
          <a:custGeom>
            <a:avLst/>
            <a:gdLst>
              <a:gd name="connsiteX0" fmla="*/ 1087120 w 3911600"/>
              <a:gd name="connsiteY0" fmla="*/ 40640 h 2346960"/>
              <a:gd name="connsiteX1" fmla="*/ 0 w 3911600"/>
              <a:gd name="connsiteY1" fmla="*/ 2346960 h 2346960"/>
              <a:gd name="connsiteX2" fmla="*/ 162560 w 3911600"/>
              <a:gd name="connsiteY2" fmla="*/ 2336800 h 2346960"/>
              <a:gd name="connsiteX3" fmla="*/ 3911600 w 3911600"/>
              <a:gd name="connsiteY3" fmla="*/ 2326640 h 2346960"/>
              <a:gd name="connsiteX4" fmla="*/ 3911600 w 3911600"/>
              <a:gd name="connsiteY4" fmla="*/ 0 h 2346960"/>
              <a:gd name="connsiteX5" fmla="*/ 1107440 w 3911600"/>
              <a:gd name="connsiteY5" fmla="*/ 0 h 2346960"/>
              <a:gd name="connsiteX6" fmla="*/ 1107440 w 3911600"/>
              <a:gd name="connsiteY6" fmla="*/ 132080 h 2346960"/>
              <a:gd name="connsiteX0" fmla="*/ 1087120 w 3911600"/>
              <a:gd name="connsiteY0" fmla="*/ 40640 h 2346960"/>
              <a:gd name="connsiteX1" fmla="*/ 0 w 3911600"/>
              <a:gd name="connsiteY1" fmla="*/ 2346960 h 2346960"/>
              <a:gd name="connsiteX2" fmla="*/ 162560 w 3911600"/>
              <a:gd name="connsiteY2" fmla="*/ 2336800 h 2346960"/>
              <a:gd name="connsiteX3" fmla="*/ 3911600 w 3911600"/>
              <a:gd name="connsiteY3" fmla="*/ 2326640 h 2346960"/>
              <a:gd name="connsiteX4" fmla="*/ 3911600 w 3911600"/>
              <a:gd name="connsiteY4" fmla="*/ 0 h 2346960"/>
              <a:gd name="connsiteX5" fmla="*/ 1107440 w 3911600"/>
              <a:gd name="connsiteY5" fmla="*/ 0 h 2346960"/>
              <a:gd name="connsiteX6" fmla="*/ 1564640 w 3911600"/>
              <a:gd name="connsiteY6" fmla="*/ 762000 h 2346960"/>
              <a:gd name="connsiteX0" fmla="*/ 894080 w 3911600"/>
              <a:gd name="connsiteY0" fmla="*/ 416560 h 2346960"/>
              <a:gd name="connsiteX1" fmla="*/ 0 w 3911600"/>
              <a:gd name="connsiteY1" fmla="*/ 2346960 h 2346960"/>
              <a:gd name="connsiteX2" fmla="*/ 162560 w 3911600"/>
              <a:gd name="connsiteY2" fmla="*/ 2336800 h 2346960"/>
              <a:gd name="connsiteX3" fmla="*/ 3911600 w 3911600"/>
              <a:gd name="connsiteY3" fmla="*/ 2326640 h 2346960"/>
              <a:gd name="connsiteX4" fmla="*/ 3911600 w 3911600"/>
              <a:gd name="connsiteY4" fmla="*/ 0 h 2346960"/>
              <a:gd name="connsiteX5" fmla="*/ 1107440 w 3911600"/>
              <a:gd name="connsiteY5" fmla="*/ 0 h 2346960"/>
              <a:gd name="connsiteX6" fmla="*/ 1564640 w 3911600"/>
              <a:gd name="connsiteY6" fmla="*/ 762000 h 2346960"/>
              <a:gd name="connsiteX0" fmla="*/ 894080 w 3911600"/>
              <a:gd name="connsiteY0" fmla="*/ 416560 h 2346960"/>
              <a:gd name="connsiteX1" fmla="*/ 0 w 3911600"/>
              <a:gd name="connsiteY1" fmla="*/ 2346960 h 2346960"/>
              <a:gd name="connsiteX2" fmla="*/ 162560 w 3911600"/>
              <a:gd name="connsiteY2" fmla="*/ 2336800 h 2346960"/>
              <a:gd name="connsiteX3" fmla="*/ 3911600 w 3911600"/>
              <a:gd name="connsiteY3" fmla="*/ 2326640 h 2346960"/>
              <a:gd name="connsiteX4" fmla="*/ 3911600 w 3911600"/>
              <a:gd name="connsiteY4" fmla="*/ 0 h 2346960"/>
              <a:gd name="connsiteX5" fmla="*/ 1107440 w 3911600"/>
              <a:gd name="connsiteY5" fmla="*/ 0 h 2346960"/>
              <a:gd name="connsiteX6" fmla="*/ 802640 w 3911600"/>
              <a:gd name="connsiteY6" fmla="*/ 619760 h 2346960"/>
              <a:gd name="connsiteX0" fmla="*/ 894080 w 4013200"/>
              <a:gd name="connsiteY0" fmla="*/ 416560 h 2346960"/>
              <a:gd name="connsiteX1" fmla="*/ 0 w 4013200"/>
              <a:gd name="connsiteY1" fmla="*/ 2346960 h 2346960"/>
              <a:gd name="connsiteX2" fmla="*/ 162560 w 4013200"/>
              <a:gd name="connsiteY2" fmla="*/ 2336800 h 2346960"/>
              <a:gd name="connsiteX3" fmla="*/ 3911600 w 4013200"/>
              <a:gd name="connsiteY3" fmla="*/ 2326640 h 2346960"/>
              <a:gd name="connsiteX4" fmla="*/ 4013200 w 4013200"/>
              <a:gd name="connsiteY4" fmla="*/ 10160 h 2346960"/>
              <a:gd name="connsiteX5" fmla="*/ 1107440 w 4013200"/>
              <a:gd name="connsiteY5" fmla="*/ 0 h 2346960"/>
              <a:gd name="connsiteX6" fmla="*/ 802640 w 4013200"/>
              <a:gd name="connsiteY6" fmla="*/ 619760 h 2346960"/>
              <a:gd name="connsiteX0" fmla="*/ 1061173 w 4180293"/>
              <a:gd name="connsiteY0" fmla="*/ 416560 h 2346960"/>
              <a:gd name="connsiteX1" fmla="*/ 167093 w 4180293"/>
              <a:gd name="connsiteY1" fmla="*/ 2346960 h 2346960"/>
              <a:gd name="connsiteX2" fmla="*/ 329653 w 4180293"/>
              <a:gd name="connsiteY2" fmla="*/ 2336800 h 2346960"/>
              <a:gd name="connsiteX3" fmla="*/ 4159973 w 4180293"/>
              <a:gd name="connsiteY3" fmla="*/ 2336800 h 2346960"/>
              <a:gd name="connsiteX4" fmla="*/ 4180293 w 4180293"/>
              <a:gd name="connsiteY4" fmla="*/ 10160 h 2346960"/>
              <a:gd name="connsiteX5" fmla="*/ 1274533 w 4180293"/>
              <a:gd name="connsiteY5" fmla="*/ 0 h 2346960"/>
              <a:gd name="connsiteX6" fmla="*/ 969733 w 4180293"/>
              <a:gd name="connsiteY6" fmla="*/ 61976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293" h="2346960">
                <a:moveTo>
                  <a:pt x="1061173" y="416560"/>
                </a:moveTo>
                <a:lnTo>
                  <a:pt x="167093" y="2346960"/>
                </a:lnTo>
                <a:cubicBezTo>
                  <a:pt x="221280" y="2343573"/>
                  <a:pt x="-335827" y="2338493"/>
                  <a:pt x="329653" y="2336800"/>
                </a:cubicBezTo>
                <a:lnTo>
                  <a:pt x="4159973" y="2336800"/>
                </a:lnTo>
                <a:lnTo>
                  <a:pt x="4180293" y="10160"/>
                </a:lnTo>
                <a:lnTo>
                  <a:pt x="1274533" y="0"/>
                </a:lnTo>
                <a:lnTo>
                  <a:pt x="969733" y="619760"/>
                </a:lnTo>
              </a:path>
            </a:pathLst>
          </a:custGeom>
          <a:solidFill>
            <a:schemeClr val="tx1">
              <a:lumMod val="50000"/>
              <a:lumOff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E15F1A94-B3B8-4284-9C20-8AD57E147420}"/>
              </a:ext>
            </a:extLst>
          </p:cNvPr>
          <p:cNvSpPr>
            <a:spLocks noGrp="1"/>
          </p:cNvSpPr>
          <p:nvPr>
            <p:ph type="title"/>
          </p:nvPr>
        </p:nvSpPr>
        <p:spPr>
          <a:xfrm>
            <a:off x="953947" y="1982192"/>
            <a:ext cx="10515600" cy="1325563"/>
          </a:xfrm>
        </p:spPr>
        <p:txBody>
          <a:bodyPr/>
          <a:lstStyle/>
          <a:p>
            <a:r>
              <a:rPr lang="en-US" dirty="0"/>
              <a:t>National Health Observances Content</a:t>
            </a:r>
          </a:p>
        </p:txBody>
      </p:sp>
    </p:spTree>
    <p:extLst>
      <p:ext uri="{BB962C8B-B14F-4D97-AF65-F5344CB8AC3E}">
        <p14:creationId xmlns:p14="http://schemas.microsoft.com/office/powerpoint/2010/main" val="1862789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0B3-08FB-48A7-B9BB-D52E52994E48}"/>
              </a:ext>
            </a:extLst>
          </p:cNvPr>
          <p:cNvSpPr>
            <a:spLocks noGrp="1"/>
          </p:cNvSpPr>
          <p:nvPr>
            <p:ph type="title"/>
          </p:nvPr>
        </p:nvSpPr>
        <p:spPr>
          <a:xfrm>
            <a:off x="5447443" y="3725242"/>
            <a:ext cx="5814154" cy="1708692"/>
          </a:xfrm>
        </p:spPr>
        <p:txBody>
          <a:bodyPr>
            <a:normAutofit/>
          </a:bodyPr>
          <a:lstStyle/>
          <a:p>
            <a:r>
              <a:rPr lang="en-US" b="1" dirty="0">
                <a:latin typeface="Calibri"/>
              </a:rPr>
              <a:t>#</a:t>
            </a:r>
            <a:r>
              <a:rPr lang="en-US" b="1" dirty="0" err="1">
                <a:latin typeface="Calibri"/>
              </a:rPr>
              <a:t>NEGraphicMedCon</a:t>
            </a:r>
            <a:endParaRPr lang="en-US" b="1" dirty="0">
              <a:latin typeface="Calibri"/>
            </a:endParaRPr>
          </a:p>
        </p:txBody>
      </p:sp>
      <p:pic>
        <p:nvPicPr>
          <p:cNvPr id="3" name="Picture 2" descr="A close up of text on a white background&#10;&#10;Description generated with very high confidence">
            <a:extLst>
              <a:ext uri="{FF2B5EF4-FFF2-40B4-BE49-F238E27FC236}">
                <a16:creationId xmlns:a16="http://schemas.microsoft.com/office/drawing/2014/main" id="{FF601A9E-C2C2-4AB5-98CF-E09840DE8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3700" y="479059"/>
            <a:ext cx="3925655" cy="2878552"/>
          </a:xfrm>
          <a:prstGeom prst="rect">
            <a:avLst/>
          </a:prstGeom>
        </p:spPr>
      </p:pic>
      <p:pic>
        <p:nvPicPr>
          <p:cNvPr id="4" name="Picture 3" descr="A close up of text on a white background&#10;&#10;Description generated with very high confidence">
            <a:extLst>
              <a:ext uri="{FF2B5EF4-FFF2-40B4-BE49-F238E27FC236}">
                <a16:creationId xmlns:a16="http://schemas.microsoft.com/office/drawing/2014/main" id="{F19EB0D4-4E9B-4977-A234-9F8288FC66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 b="-6"/>
          <a:stretch/>
        </p:blipFill>
        <p:spPr>
          <a:xfrm>
            <a:off x="8935792" y="479059"/>
            <a:ext cx="2775313" cy="3008188"/>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42615BA8-24DE-4E43-AA1E-B331C165D6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509465" y="3965712"/>
            <a:ext cx="3328017" cy="1964563"/>
          </a:xfrm>
          <a:prstGeom prst="rect">
            <a:avLst/>
          </a:prstGeom>
        </p:spPr>
      </p:pic>
      <p:grpSp>
        <p:nvGrpSpPr>
          <p:cNvPr id="6" name="Group 5" descr="Social media post showing someone's &quot;sketch notes from today's Graphic Medicine ComicCon at UMass Medical School.&quot;">
            <a:extLst>
              <a:ext uri="{FF2B5EF4-FFF2-40B4-BE49-F238E27FC236}">
                <a16:creationId xmlns:a16="http://schemas.microsoft.com/office/drawing/2014/main" id="{0601AADA-D6D3-1845-BD23-18790272C528}"/>
              </a:ext>
            </a:extLst>
          </p:cNvPr>
          <p:cNvGrpSpPr/>
          <p:nvPr/>
        </p:nvGrpSpPr>
        <p:grpSpPr>
          <a:xfrm>
            <a:off x="391428" y="186751"/>
            <a:ext cx="3545835" cy="3626203"/>
            <a:chOff x="391428" y="98853"/>
            <a:chExt cx="4003466" cy="4094206"/>
          </a:xfrm>
        </p:grpSpPr>
        <p:pic>
          <p:nvPicPr>
            <p:cNvPr id="8" name="Picture 7" descr="A close up of a newspaper&#10;&#10;Description generated with high confidence">
              <a:extLst>
                <a:ext uri="{FF2B5EF4-FFF2-40B4-BE49-F238E27FC236}">
                  <a16:creationId xmlns:a16="http://schemas.microsoft.com/office/drawing/2014/main" id="{C7912F4C-3800-4C7A-85D5-819CDDE4BA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1428" y="98853"/>
              <a:ext cx="4003466" cy="4094206"/>
            </a:xfrm>
            <a:prstGeom prst="rect">
              <a:avLst/>
            </a:prstGeom>
          </p:spPr>
        </p:pic>
        <p:sp>
          <p:nvSpPr>
            <p:cNvPr id="5" name="Rectangle 4">
              <a:extLst>
                <a:ext uri="{FF2B5EF4-FFF2-40B4-BE49-F238E27FC236}">
                  <a16:creationId xmlns:a16="http://schemas.microsoft.com/office/drawing/2014/main" id="{7B90A00D-D1C7-5A48-9279-DBBEE7FC8E50}"/>
                </a:ext>
              </a:extLst>
            </p:cNvPr>
            <p:cNvSpPr/>
            <p:nvPr/>
          </p:nvSpPr>
          <p:spPr>
            <a:xfrm>
              <a:off x="771993" y="98853"/>
              <a:ext cx="2001187" cy="133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1710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2DAC-DF78-455A-B1B4-4E0837EA041E}"/>
              </a:ext>
            </a:extLst>
          </p:cNvPr>
          <p:cNvSpPr>
            <a:spLocks noGrp="1"/>
          </p:cNvSpPr>
          <p:nvPr>
            <p:ph type="title"/>
          </p:nvPr>
        </p:nvSpPr>
        <p:spPr>
          <a:xfrm>
            <a:off x="838200" y="0"/>
            <a:ext cx="10515600" cy="1325563"/>
          </a:xfrm>
        </p:spPr>
        <p:txBody>
          <a:bodyPr>
            <a:normAutofit/>
          </a:bodyPr>
          <a:lstStyle/>
          <a:p>
            <a:pPr algn="ctr"/>
            <a:r>
              <a:rPr lang="en-US" sz="5400" b="1" dirty="0">
                <a:latin typeface="Calibri"/>
              </a:rPr>
              <a:t>nnlm.gov/data</a:t>
            </a:r>
          </a:p>
        </p:txBody>
      </p:sp>
      <p:pic>
        <p:nvPicPr>
          <p:cNvPr id="1026" name="Picture 2" descr="NNLM NER e-Science Forum">
            <a:extLst>
              <a:ext uri="{FF2B5EF4-FFF2-40B4-BE49-F238E27FC236}">
                <a16:creationId xmlns:a16="http://schemas.microsoft.com/office/drawing/2014/main" id="{AE1D8A25-7543-4258-9BCB-BF922E870D9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285537" y="1543448"/>
            <a:ext cx="11620926" cy="3771104"/>
          </a:xfrm>
        </p:spPr>
      </p:pic>
    </p:spTree>
    <p:extLst>
      <p:ext uri="{BB962C8B-B14F-4D97-AF65-F5344CB8AC3E}">
        <p14:creationId xmlns:p14="http://schemas.microsoft.com/office/powerpoint/2010/main" val="2947139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37-7999-45FD-B349-FC216826B162}"/>
              </a:ext>
            </a:extLst>
          </p:cNvPr>
          <p:cNvSpPr>
            <a:spLocks noGrp="1"/>
          </p:cNvSpPr>
          <p:nvPr>
            <p:ph type="title"/>
          </p:nvPr>
        </p:nvSpPr>
        <p:spPr>
          <a:xfrm>
            <a:off x="838200" y="0"/>
            <a:ext cx="10515600" cy="1325563"/>
          </a:xfrm>
        </p:spPr>
        <p:txBody>
          <a:bodyPr/>
          <a:lstStyle/>
          <a:p>
            <a:r>
              <a:rPr lang="en-US" sz="4000" b="1" dirty="0">
                <a:latin typeface="Calibri"/>
              </a:rPr>
              <a:t>NNLM Anticipating the 3</a:t>
            </a:r>
            <a:r>
              <a:rPr lang="en-US" sz="4000" b="1" baseline="30000" dirty="0">
                <a:latin typeface="Calibri"/>
              </a:rPr>
              <a:t>rd</a:t>
            </a:r>
            <a:r>
              <a:rPr lang="en-US" sz="4000" b="1" dirty="0">
                <a:latin typeface="Calibri"/>
              </a:rPr>
              <a:t> Century of NLM</a:t>
            </a:r>
          </a:p>
        </p:txBody>
      </p:sp>
      <p:sp>
        <p:nvSpPr>
          <p:cNvPr id="4" name="Rectangle 3">
            <a:extLst>
              <a:ext uri="{FF2B5EF4-FFF2-40B4-BE49-F238E27FC236}">
                <a16:creationId xmlns:a16="http://schemas.microsoft.com/office/drawing/2014/main" id="{098A12E7-FF6B-4074-8A31-C791EAB9D539}"/>
              </a:ext>
              <a:ext uri="{C183D7F6-B498-43B3-948B-1728B52AA6E4}">
                <adec:decorative xmlns:adec="http://schemas.microsoft.com/office/drawing/2017/decorative" val="1"/>
              </a:ext>
            </a:extLst>
          </p:cNvPr>
          <p:cNvSpPr/>
          <p:nvPr/>
        </p:nvSpPr>
        <p:spPr>
          <a:xfrm>
            <a:off x="8871990" y="1474232"/>
            <a:ext cx="203200" cy="289169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544BDF-67D6-6D46-9325-44D38533E3A9}"/>
              </a:ext>
              <a:ext uri="{C183D7F6-B498-43B3-948B-1728B52AA6E4}">
                <adec:decorative xmlns:adec="http://schemas.microsoft.com/office/drawing/2017/decorative" val="1"/>
              </a:ext>
            </a:extLst>
          </p:cNvPr>
          <p:cNvSpPr/>
          <p:nvPr/>
        </p:nvSpPr>
        <p:spPr>
          <a:xfrm>
            <a:off x="765014" y="1474232"/>
            <a:ext cx="8310176" cy="289169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C879776F-EFBD-4E3A-B5C1-122846DF86C4}"/>
              </a:ext>
            </a:extLst>
          </p:cNvPr>
          <p:cNvSpPr>
            <a:spLocks noGrp="1"/>
          </p:cNvSpPr>
          <p:nvPr>
            <p:ph idx="1"/>
          </p:nvPr>
        </p:nvSpPr>
        <p:spPr>
          <a:xfrm>
            <a:off x="869538" y="1608867"/>
            <a:ext cx="8154852" cy="2757055"/>
          </a:xfrm>
        </p:spPr>
        <p:txBody>
          <a:bodyPr>
            <a:normAutofit/>
          </a:bodyPr>
          <a:lstStyle/>
          <a:p>
            <a:pPr marL="0" indent="0">
              <a:buNone/>
            </a:pPr>
            <a:r>
              <a:rPr lang="en-US" sz="2400" dirty="0"/>
              <a:t>Your feedback informed changes made for the 2016-2021 grant cycle, including:</a:t>
            </a:r>
          </a:p>
          <a:p>
            <a:pPr marL="285750" indent="-285750"/>
            <a:r>
              <a:rPr lang="en-US" sz="2000" dirty="0"/>
              <a:t>Transition to cooperative agreement grant mechanism (was contracts from 1970-2016)</a:t>
            </a:r>
          </a:p>
          <a:p>
            <a:pPr marL="285750" indent="-285750"/>
            <a:r>
              <a:rPr lang="en-US" sz="2000" dirty="0"/>
              <a:t>Refocus of existing and establishment of 2 new national offices</a:t>
            </a:r>
          </a:p>
          <a:p>
            <a:pPr marL="285750" indent="-285750"/>
            <a:r>
              <a:rPr lang="en-US" sz="2000" dirty="0"/>
              <a:t>Implementation of a national steering committee</a:t>
            </a:r>
          </a:p>
          <a:p>
            <a:pPr marL="285750" indent="-285750"/>
            <a:r>
              <a:rPr lang="en-US" sz="2000" dirty="0"/>
              <a:t>No membership levels</a:t>
            </a:r>
          </a:p>
          <a:p>
            <a:pPr marL="0" indent="0">
              <a:buNone/>
            </a:pPr>
            <a:endParaRPr lang="en-US" sz="2000" dirty="0"/>
          </a:p>
        </p:txBody>
      </p:sp>
      <p:grpSp>
        <p:nvGrpSpPr>
          <p:cNvPr id="6" name="Group 5" descr="Start of timeline: May 2019">
            <a:extLst>
              <a:ext uri="{FF2B5EF4-FFF2-40B4-BE49-F238E27FC236}">
                <a16:creationId xmlns:a16="http://schemas.microsoft.com/office/drawing/2014/main" id="{FAD0A30F-F8A4-47B1-B04E-8D42E9BF759E}"/>
              </a:ext>
            </a:extLst>
          </p:cNvPr>
          <p:cNvGrpSpPr/>
          <p:nvPr/>
        </p:nvGrpSpPr>
        <p:grpSpPr>
          <a:xfrm>
            <a:off x="10477500" y="1270000"/>
            <a:ext cx="203200" cy="4851400"/>
            <a:chOff x="10477500" y="1270000"/>
            <a:chExt cx="203200" cy="4851400"/>
          </a:xfrm>
        </p:grpSpPr>
        <p:cxnSp>
          <p:nvCxnSpPr>
            <p:cNvPr id="5" name="Straight Connector 4">
              <a:extLst>
                <a:ext uri="{FF2B5EF4-FFF2-40B4-BE49-F238E27FC236}">
                  <a16:creationId xmlns:a16="http://schemas.microsoft.com/office/drawing/2014/main" id="{3F38AF02-4255-471D-BDAC-39E1FFC4C8E9}"/>
                </a:ext>
              </a:extLst>
            </p:cNvPr>
            <p:cNvCxnSpPr/>
            <p:nvPr/>
          </p:nvCxnSpPr>
          <p:spPr>
            <a:xfrm>
              <a:off x="10579100" y="1270000"/>
              <a:ext cx="0" cy="485140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733E26B-F8B9-2F49-AE38-2A920D9F64F4}"/>
                </a:ext>
              </a:extLst>
            </p:cNvPr>
            <p:cNvSpPr/>
            <p:nvPr/>
          </p:nvSpPr>
          <p:spPr>
            <a:xfrm>
              <a:off x="10477500" y="1270000"/>
              <a:ext cx="203200" cy="2042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alpha val="30000"/>
                  </a:schemeClr>
                </a:solidFill>
              </a:endParaRPr>
            </a:p>
          </p:txBody>
        </p:sp>
      </p:grpSp>
      <p:sp>
        <p:nvSpPr>
          <p:cNvPr id="21" name="TextBox 20">
            <a:extLst>
              <a:ext uri="{FF2B5EF4-FFF2-40B4-BE49-F238E27FC236}">
                <a16:creationId xmlns:a16="http://schemas.microsoft.com/office/drawing/2014/main" id="{0954B247-5CAC-1C42-8E28-2FD81CE073A7}"/>
              </a:ext>
            </a:extLst>
          </p:cNvPr>
          <p:cNvSpPr txBox="1"/>
          <p:nvPr/>
        </p:nvSpPr>
        <p:spPr>
          <a:xfrm>
            <a:off x="10692759" y="1218227"/>
            <a:ext cx="1485896" cy="307777"/>
          </a:xfrm>
          <a:prstGeom prst="rect">
            <a:avLst/>
          </a:prstGeom>
          <a:noFill/>
        </p:spPr>
        <p:txBody>
          <a:bodyPr wrap="square" rtlCol="0">
            <a:spAutoFit/>
          </a:bodyPr>
          <a:lstStyle/>
          <a:p>
            <a:r>
              <a:rPr lang="en-US" sz="1400" dirty="0"/>
              <a:t>May 2019</a:t>
            </a:r>
          </a:p>
        </p:txBody>
      </p:sp>
    </p:spTree>
    <p:extLst>
      <p:ext uri="{BB962C8B-B14F-4D97-AF65-F5344CB8AC3E}">
        <p14:creationId xmlns:p14="http://schemas.microsoft.com/office/powerpoint/2010/main" val="6712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37-7999-45FD-B349-FC216826B162}"/>
              </a:ext>
            </a:extLst>
          </p:cNvPr>
          <p:cNvSpPr>
            <a:spLocks noGrp="1"/>
          </p:cNvSpPr>
          <p:nvPr>
            <p:ph type="title"/>
          </p:nvPr>
        </p:nvSpPr>
        <p:spPr>
          <a:xfrm>
            <a:off x="838200" y="6907"/>
            <a:ext cx="10515600" cy="1325563"/>
          </a:xfrm>
        </p:spPr>
        <p:txBody>
          <a:bodyPr/>
          <a:lstStyle/>
          <a:p>
            <a:r>
              <a:rPr lang="en-US" sz="4000" b="1" dirty="0">
                <a:latin typeface="Calibri"/>
              </a:rPr>
              <a:t>NNLM Anticipating the 3</a:t>
            </a:r>
            <a:r>
              <a:rPr lang="en-US" sz="4000" b="1" baseline="30000" dirty="0">
                <a:latin typeface="Calibri"/>
              </a:rPr>
              <a:t>rd</a:t>
            </a:r>
            <a:r>
              <a:rPr lang="en-US" sz="4000" b="1" dirty="0">
                <a:latin typeface="Calibri"/>
              </a:rPr>
              <a:t> Century of NLM</a:t>
            </a:r>
          </a:p>
        </p:txBody>
      </p:sp>
      <p:grpSp>
        <p:nvGrpSpPr>
          <p:cNvPr id="3" name="Group 2" descr="Timeline: June/July 2019">
            <a:extLst>
              <a:ext uri="{FF2B5EF4-FFF2-40B4-BE49-F238E27FC236}">
                <a16:creationId xmlns:a16="http://schemas.microsoft.com/office/drawing/2014/main" id="{90750116-3443-4D3C-BCC4-35BFE0B1206B}"/>
              </a:ext>
            </a:extLst>
          </p:cNvPr>
          <p:cNvGrpSpPr/>
          <p:nvPr/>
        </p:nvGrpSpPr>
        <p:grpSpPr>
          <a:xfrm>
            <a:off x="10477500" y="1270000"/>
            <a:ext cx="203200" cy="4851400"/>
            <a:chOff x="10477500" y="1270000"/>
            <a:chExt cx="203200" cy="4851400"/>
          </a:xfrm>
        </p:grpSpPr>
        <p:cxnSp>
          <p:nvCxnSpPr>
            <p:cNvPr id="5" name="Straight Connector 4">
              <a:extLst>
                <a:ext uri="{FF2B5EF4-FFF2-40B4-BE49-F238E27FC236}">
                  <a16:creationId xmlns:a16="http://schemas.microsoft.com/office/drawing/2014/main" id="{3F38AF02-4255-471D-BDAC-39E1FFC4C8E9}"/>
                </a:ext>
              </a:extLst>
            </p:cNvPr>
            <p:cNvCxnSpPr/>
            <p:nvPr/>
          </p:nvCxnSpPr>
          <p:spPr>
            <a:xfrm>
              <a:off x="10579100" y="1270000"/>
              <a:ext cx="0" cy="485140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98A12E7-FF6B-4074-8A31-C791EAB9D539}"/>
                </a:ext>
              </a:extLst>
            </p:cNvPr>
            <p:cNvSpPr/>
            <p:nvPr/>
          </p:nvSpPr>
          <p:spPr>
            <a:xfrm>
              <a:off x="10477500" y="1270000"/>
              <a:ext cx="203200" cy="2042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alpha val="30000"/>
                  </a:schemeClr>
                </a:solidFill>
              </a:endParaRPr>
            </a:p>
          </p:txBody>
        </p:sp>
        <p:sp>
          <p:nvSpPr>
            <p:cNvPr id="8" name="Rectangle 7">
              <a:extLst>
                <a:ext uri="{FF2B5EF4-FFF2-40B4-BE49-F238E27FC236}">
                  <a16:creationId xmlns:a16="http://schemas.microsoft.com/office/drawing/2014/main" id="{057DCF58-E99D-4D10-A7CE-B3306DFBCDD9}"/>
                </a:ext>
              </a:extLst>
            </p:cNvPr>
            <p:cNvSpPr/>
            <p:nvPr/>
          </p:nvSpPr>
          <p:spPr>
            <a:xfrm>
              <a:off x="10477500" y="1866900"/>
              <a:ext cx="203200" cy="204232"/>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12E9D1D-219A-FD40-9814-0B65953DC8EA}"/>
              </a:ext>
              <a:ext uri="{C183D7F6-B498-43B3-948B-1728B52AA6E4}">
                <adec:decorative xmlns:adec="http://schemas.microsoft.com/office/drawing/2017/decorative" val="1"/>
              </a:ext>
            </a:extLst>
          </p:cNvPr>
          <p:cNvSpPr/>
          <p:nvPr/>
        </p:nvSpPr>
        <p:spPr>
          <a:xfrm>
            <a:off x="765014" y="2305401"/>
            <a:ext cx="8310176" cy="655273"/>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D6CE380-8294-4395-86BA-14B4B68326B7}"/>
              </a:ext>
            </a:extLst>
          </p:cNvPr>
          <p:cNvSpPr>
            <a:spLocks noGrp="1"/>
          </p:cNvSpPr>
          <p:nvPr>
            <p:ph idx="1"/>
          </p:nvPr>
        </p:nvSpPr>
        <p:spPr>
          <a:xfrm>
            <a:off x="838200" y="2397202"/>
            <a:ext cx="8020987" cy="471670"/>
          </a:xfrm>
        </p:spPr>
        <p:txBody>
          <a:bodyPr>
            <a:normAutofit/>
          </a:bodyPr>
          <a:lstStyle/>
          <a:p>
            <a:pPr marL="0" indent="0">
              <a:buNone/>
            </a:pPr>
            <a:r>
              <a:rPr lang="en-US" sz="2400" dirty="0"/>
              <a:t>Request for Information (RFI):  </a:t>
            </a:r>
            <a:r>
              <a:rPr lang="en-US" sz="2400" dirty="0">
                <a:hlinkClick r:id="rId3"/>
              </a:rPr>
              <a:t>https://grants.nih.gov/funding/</a:t>
            </a:r>
            <a:endParaRPr lang="en-US" sz="2400" dirty="0"/>
          </a:p>
          <a:p>
            <a:pPr marL="0" indent="0">
              <a:buNone/>
            </a:pPr>
            <a:endParaRPr lang="en-US" sz="2400" dirty="0"/>
          </a:p>
          <a:p>
            <a:pPr marL="0" indent="0">
              <a:buNone/>
            </a:pPr>
            <a:endParaRPr lang="en-US" sz="2400" dirty="0"/>
          </a:p>
        </p:txBody>
      </p:sp>
      <p:sp>
        <p:nvSpPr>
          <p:cNvPr id="11" name="Rectangle 10">
            <a:extLst>
              <a:ext uri="{FF2B5EF4-FFF2-40B4-BE49-F238E27FC236}">
                <a16:creationId xmlns:a16="http://schemas.microsoft.com/office/drawing/2014/main" id="{0461BC87-C6EF-3F42-B075-4DC37A618666}"/>
              </a:ext>
              <a:ext uri="{C183D7F6-B498-43B3-948B-1728B52AA6E4}">
                <adec:decorative xmlns:adec="http://schemas.microsoft.com/office/drawing/2017/decorative" val="1"/>
              </a:ext>
            </a:extLst>
          </p:cNvPr>
          <p:cNvSpPr/>
          <p:nvPr/>
        </p:nvSpPr>
        <p:spPr>
          <a:xfrm>
            <a:off x="8871990" y="2305401"/>
            <a:ext cx="203200" cy="655272"/>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A4CEF4-033B-D24F-A80D-70ABB9186A23}"/>
              </a:ext>
            </a:extLst>
          </p:cNvPr>
          <p:cNvSpPr txBox="1"/>
          <p:nvPr/>
        </p:nvSpPr>
        <p:spPr>
          <a:xfrm>
            <a:off x="10692759" y="1218227"/>
            <a:ext cx="1485896" cy="307777"/>
          </a:xfrm>
          <a:prstGeom prst="rect">
            <a:avLst/>
          </a:prstGeom>
          <a:noFill/>
        </p:spPr>
        <p:txBody>
          <a:bodyPr wrap="square" rtlCol="0">
            <a:spAutoFit/>
          </a:bodyPr>
          <a:lstStyle/>
          <a:p>
            <a:r>
              <a:rPr lang="en-US" sz="1400" dirty="0"/>
              <a:t>May 2019</a:t>
            </a:r>
          </a:p>
        </p:txBody>
      </p:sp>
      <p:sp>
        <p:nvSpPr>
          <p:cNvPr id="16" name="TextBox 15">
            <a:extLst>
              <a:ext uri="{FF2B5EF4-FFF2-40B4-BE49-F238E27FC236}">
                <a16:creationId xmlns:a16="http://schemas.microsoft.com/office/drawing/2014/main" id="{A697D258-DF4B-5442-A4ED-A8EB383A5BBE}"/>
              </a:ext>
            </a:extLst>
          </p:cNvPr>
          <p:cNvSpPr txBox="1"/>
          <p:nvPr/>
        </p:nvSpPr>
        <p:spPr>
          <a:xfrm>
            <a:off x="10692758" y="1797893"/>
            <a:ext cx="1485896" cy="307777"/>
          </a:xfrm>
          <a:prstGeom prst="rect">
            <a:avLst/>
          </a:prstGeom>
          <a:noFill/>
        </p:spPr>
        <p:txBody>
          <a:bodyPr wrap="square" rtlCol="0" anchor="t">
            <a:spAutoFit/>
          </a:bodyPr>
          <a:lstStyle/>
          <a:p>
            <a:r>
              <a:rPr lang="en-US" sz="1400" dirty="0"/>
              <a:t>June/July 2019</a:t>
            </a:r>
          </a:p>
        </p:txBody>
      </p:sp>
    </p:spTree>
    <p:extLst>
      <p:ext uri="{BB962C8B-B14F-4D97-AF65-F5344CB8AC3E}">
        <p14:creationId xmlns:p14="http://schemas.microsoft.com/office/powerpoint/2010/main" val="345476071"/>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37-7999-45FD-B349-FC216826B162}"/>
              </a:ext>
            </a:extLst>
          </p:cNvPr>
          <p:cNvSpPr>
            <a:spLocks noGrp="1"/>
          </p:cNvSpPr>
          <p:nvPr>
            <p:ph type="title"/>
          </p:nvPr>
        </p:nvSpPr>
        <p:spPr>
          <a:xfrm>
            <a:off x="838200" y="8969"/>
            <a:ext cx="10515600" cy="1325563"/>
          </a:xfrm>
        </p:spPr>
        <p:txBody>
          <a:bodyPr/>
          <a:lstStyle/>
          <a:p>
            <a:r>
              <a:rPr lang="en-US" sz="4000" b="1" dirty="0">
                <a:latin typeface="Calibri"/>
              </a:rPr>
              <a:t>NNLM Anticipating the 3</a:t>
            </a:r>
            <a:r>
              <a:rPr lang="en-US" sz="4000" b="1" baseline="30000" dirty="0">
                <a:latin typeface="Calibri"/>
              </a:rPr>
              <a:t>rd</a:t>
            </a:r>
            <a:r>
              <a:rPr lang="en-US" sz="4000" b="1" dirty="0">
                <a:latin typeface="Calibri"/>
              </a:rPr>
              <a:t> Century of NLM</a:t>
            </a:r>
          </a:p>
        </p:txBody>
      </p:sp>
      <p:grpSp>
        <p:nvGrpSpPr>
          <p:cNvPr id="3" name="Group 2" descr="Timeline: Aug/Sept 2019">
            <a:extLst>
              <a:ext uri="{FF2B5EF4-FFF2-40B4-BE49-F238E27FC236}">
                <a16:creationId xmlns:a16="http://schemas.microsoft.com/office/drawing/2014/main" id="{C8158E2C-7831-4F4E-BEEB-BE4A0E177270}"/>
              </a:ext>
            </a:extLst>
          </p:cNvPr>
          <p:cNvGrpSpPr/>
          <p:nvPr/>
        </p:nvGrpSpPr>
        <p:grpSpPr>
          <a:xfrm>
            <a:off x="10477500" y="1270000"/>
            <a:ext cx="203200" cy="4851400"/>
            <a:chOff x="10477500" y="1270000"/>
            <a:chExt cx="203200" cy="4851400"/>
          </a:xfrm>
        </p:grpSpPr>
        <p:cxnSp>
          <p:nvCxnSpPr>
            <p:cNvPr id="5" name="Straight Connector 4">
              <a:extLst>
                <a:ext uri="{FF2B5EF4-FFF2-40B4-BE49-F238E27FC236}">
                  <a16:creationId xmlns:a16="http://schemas.microsoft.com/office/drawing/2014/main" id="{3F38AF02-4255-471D-BDAC-39E1FFC4C8E9}"/>
                </a:ext>
              </a:extLst>
            </p:cNvPr>
            <p:cNvCxnSpPr/>
            <p:nvPr/>
          </p:nvCxnSpPr>
          <p:spPr>
            <a:xfrm>
              <a:off x="10579100" y="1270000"/>
              <a:ext cx="0" cy="485140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98A12E7-FF6B-4074-8A31-C791EAB9D539}"/>
                </a:ext>
              </a:extLst>
            </p:cNvPr>
            <p:cNvSpPr/>
            <p:nvPr/>
          </p:nvSpPr>
          <p:spPr>
            <a:xfrm>
              <a:off x="10477500" y="1270000"/>
              <a:ext cx="203200" cy="2042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7DCF58-E99D-4D10-A7CE-B3306DFBCDD9}"/>
                </a:ext>
              </a:extLst>
            </p:cNvPr>
            <p:cNvSpPr/>
            <p:nvPr/>
          </p:nvSpPr>
          <p:spPr>
            <a:xfrm>
              <a:off x="10477500" y="1866900"/>
              <a:ext cx="203200" cy="204232"/>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6563C2-AAF1-4C13-9270-8D86D66769BB}"/>
                </a:ext>
              </a:extLst>
            </p:cNvPr>
            <p:cNvSpPr/>
            <p:nvPr/>
          </p:nvSpPr>
          <p:spPr>
            <a:xfrm>
              <a:off x="10477500" y="2603500"/>
              <a:ext cx="203200" cy="204232"/>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14512A95-4062-F94E-A43F-B77C344160FB}"/>
              </a:ext>
              <a:ext uri="{C183D7F6-B498-43B3-948B-1728B52AA6E4}">
                <adec:decorative xmlns:adec="http://schemas.microsoft.com/office/drawing/2017/decorative" val="1"/>
              </a:ext>
            </a:extLst>
          </p:cNvPr>
          <p:cNvSpPr/>
          <p:nvPr/>
        </p:nvSpPr>
        <p:spPr>
          <a:xfrm>
            <a:off x="765014" y="2520949"/>
            <a:ext cx="8310176" cy="1451443"/>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D6CE380-8294-4395-86BA-14B4B68326B7}"/>
              </a:ext>
            </a:extLst>
          </p:cNvPr>
          <p:cNvSpPr>
            <a:spLocks noGrp="1"/>
          </p:cNvSpPr>
          <p:nvPr>
            <p:ph idx="1"/>
          </p:nvPr>
        </p:nvSpPr>
        <p:spPr>
          <a:xfrm>
            <a:off x="838200" y="2520950"/>
            <a:ext cx="8236983" cy="1214596"/>
          </a:xfrm>
        </p:spPr>
        <p:txBody>
          <a:bodyPr>
            <a:noAutofit/>
          </a:bodyPr>
          <a:lstStyle/>
          <a:p>
            <a:pPr marL="0" indent="0">
              <a:lnSpc>
                <a:spcPct val="150000"/>
              </a:lnSpc>
              <a:buNone/>
            </a:pPr>
            <a:r>
              <a:rPr lang="en-US" sz="2400" dirty="0">
                <a:solidFill>
                  <a:schemeClr val="tx1">
                    <a:alpha val="40000"/>
                  </a:schemeClr>
                </a:solidFill>
              </a:rPr>
              <a:t>Request for Information (RFI):  </a:t>
            </a:r>
            <a:r>
              <a:rPr lang="en-US" sz="2400" dirty="0">
                <a:solidFill>
                  <a:schemeClr val="tx1">
                    <a:alpha val="40000"/>
                  </a:schemeClr>
                </a:solidFill>
                <a:hlinkClick r:id="rId3">
                  <a:extLst>
                    <a:ext uri="{A12FA001-AC4F-418D-AE19-62706E023703}">
                      <ahyp:hlinkClr xmlns:ahyp="http://schemas.microsoft.com/office/drawing/2018/hyperlinkcolor" val="tx"/>
                    </a:ext>
                  </a:extLst>
                </a:hlinkClick>
              </a:rPr>
              <a:t>https://grants.nih.gov/funding/</a:t>
            </a:r>
            <a:endParaRPr lang="en-US" sz="2400" dirty="0">
              <a:solidFill>
                <a:schemeClr val="tx1">
                  <a:alpha val="40000"/>
                </a:schemeClr>
              </a:solidFill>
            </a:endParaRPr>
          </a:p>
          <a:p>
            <a:pPr marL="0" indent="0">
              <a:lnSpc>
                <a:spcPct val="150000"/>
              </a:lnSpc>
              <a:buNone/>
            </a:pPr>
            <a:r>
              <a:rPr lang="en-US" sz="2400" dirty="0"/>
              <a:t>Analysis of RFI responses begins</a:t>
            </a:r>
          </a:p>
        </p:txBody>
      </p:sp>
      <p:sp>
        <p:nvSpPr>
          <p:cNvPr id="15" name="Rectangle 14">
            <a:extLst>
              <a:ext uri="{FF2B5EF4-FFF2-40B4-BE49-F238E27FC236}">
                <a16:creationId xmlns:a16="http://schemas.microsoft.com/office/drawing/2014/main" id="{03656704-E632-D24F-A3E3-08AA3CEE846D}"/>
              </a:ext>
              <a:ext uri="{C183D7F6-B498-43B3-948B-1728B52AA6E4}">
                <adec:decorative xmlns:adec="http://schemas.microsoft.com/office/drawing/2017/decorative" val="1"/>
              </a:ext>
            </a:extLst>
          </p:cNvPr>
          <p:cNvSpPr/>
          <p:nvPr/>
        </p:nvSpPr>
        <p:spPr>
          <a:xfrm>
            <a:off x="8871987" y="2520947"/>
            <a:ext cx="203200" cy="1451443"/>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E31610A-610C-2543-9273-B995DD2CB0B2}"/>
              </a:ext>
            </a:extLst>
          </p:cNvPr>
          <p:cNvSpPr txBox="1"/>
          <p:nvPr/>
        </p:nvSpPr>
        <p:spPr>
          <a:xfrm>
            <a:off x="10692759" y="1218227"/>
            <a:ext cx="1485896" cy="307777"/>
          </a:xfrm>
          <a:prstGeom prst="rect">
            <a:avLst/>
          </a:prstGeom>
          <a:noFill/>
        </p:spPr>
        <p:txBody>
          <a:bodyPr wrap="square" rtlCol="0">
            <a:spAutoFit/>
          </a:bodyPr>
          <a:lstStyle/>
          <a:p>
            <a:r>
              <a:rPr lang="en-US" sz="1400" dirty="0"/>
              <a:t>May 2019</a:t>
            </a:r>
          </a:p>
        </p:txBody>
      </p:sp>
      <p:sp>
        <p:nvSpPr>
          <p:cNvPr id="17" name="TextBox 16">
            <a:extLst>
              <a:ext uri="{FF2B5EF4-FFF2-40B4-BE49-F238E27FC236}">
                <a16:creationId xmlns:a16="http://schemas.microsoft.com/office/drawing/2014/main" id="{7823100D-A02D-8849-BCEB-0E6CD1EBC9A7}"/>
              </a:ext>
            </a:extLst>
          </p:cNvPr>
          <p:cNvSpPr txBox="1"/>
          <p:nvPr/>
        </p:nvSpPr>
        <p:spPr>
          <a:xfrm>
            <a:off x="10692758" y="1797893"/>
            <a:ext cx="1485896" cy="307777"/>
          </a:xfrm>
          <a:prstGeom prst="rect">
            <a:avLst/>
          </a:prstGeom>
          <a:noFill/>
        </p:spPr>
        <p:txBody>
          <a:bodyPr wrap="square" rtlCol="0" anchor="t">
            <a:spAutoFit/>
          </a:bodyPr>
          <a:lstStyle/>
          <a:p>
            <a:r>
              <a:rPr lang="en-US" sz="1400" dirty="0"/>
              <a:t>June/July 2019</a:t>
            </a:r>
          </a:p>
        </p:txBody>
      </p:sp>
      <p:sp>
        <p:nvSpPr>
          <p:cNvPr id="18" name="TextBox 17">
            <a:extLst>
              <a:ext uri="{FF2B5EF4-FFF2-40B4-BE49-F238E27FC236}">
                <a16:creationId xmlns:a16="http://schemas.microsoft.com/office/drawing/2014/main" id="{86F91A05-CD93-5F49-AECF-C57E53EEE4BF}"/>
              </a:ext>
            </a:extLst>
          </p:cNvPr>
          <p:cNvSpPr txBox="1"/>
          <p:nvPr/>
        </p:nvSpPr>
        <p:spPr>
          <a:xfrm>
            <a:off x="10692758" y="2551727"/>
            <a:ext cx="1587495" cy="307777"/>
          </a:xfrm>
          <a:prstGeom prst="rect">
            <a:avLst/>
          </a:prstGeom>
          <a:noFill/>
        </p:spPr>
        <p:txBody>
          <a:bodyPr wrap="square" rtlCol="0" anchor="t">
            <a:spAutoFit/>
          </a:bodyPr>
          <a:lstStyle/>
          <a:p>
            <a:r>
              <a:rPr lang="en-US" sz="1400" dirty="0"/>
              <a:t>Aug/Sept 2019</a:t>
            </a:r>
          </a:p>
        </p:txBody>
      </p:sp>
    </p:spTree>
    <p:extLst>
      <p:ext uri="{BB962C8B-B14F-4D97-AF65-F5344CB8AC3E}">
        <p14:creationId xmlns:p14="http://schemas.microsoft.com/office/powerpoint/2010/main" val="964807223"/>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37-7999-45FD-B349-FC216826B162}"/>
              </a:ext>
            </a:extLst>
          </p:cNvPr>
          <p:cNvSpPr>
            <a:spLocks noGrp="1"/>
          </p:cNvSpPr>
          <p:nvPr>
            <p:ph type="title"/>
          </p:nvPr>
        </p:nvSpPr>
        <p:spPr>
          <a:xfrm>
            <a:off x="838200" y="6072"/>
            <a:ext cx="10515600" cy="1325563"/>
          </a:xfrm>
        </p:spPr>
        <p:txBody>
          <a:bodyPr/>
          <a:lstStyle/>
          <a:p>
            <a:r>
              <a:rPr lang="en-US" sz="4000" b="1" dirty="0">
                <a:latin typeface="Calibri"/>
              </a:rPr>
              <a:t>NNLM Anticipating the 3</a:t>
            </a:r>
            <a:r>
              <a:rPr lang="en-US" sz="4000" b="1" baseline="30000" dirty="0">
                <a:latin typeface="Calibri"/>
              </a:rPr>
              <a:t>rd</a:t>
            </a:r>
            <a:r>
              <a:rPr lang="en-US" sz="4000" b="1" dirty="0">
                <a:latin typeface="Calibri"/>
              </a:rPr>
              <a:t> Century of NLM</a:t>
            </a:r>
          </a:p>
        </p:txBody>
      </p:sp>
      <p:grpSp>
        <p:nvGrpSpPr>
          <p:cNvPr id="3" name="Group 2" descr="Timeline: Winter/Spring 2020">
            <a:extLst>
              <a:ext uri="{FF2B5EF4-FFF2-40B4-BE49-F238E27FC236}">
                <a16:creationId xmlns:a16="http://schemas.microsoft.com/office/drawing/2014/main" id="{CCEE4E8A-1407-44AF-92E6-68DFB868F1FC}"/>
              </a:ext>
            </a:extLst>
          </p:cNvPr>
          <p:cNvGrpSpPr/>
          <p:nvPr/>
        </p:nvGrpSpPr>
        <p:grpSpPr>
          <a:xfrm>
            <a:off x="10477500" y="1270000"/>
            <a:ext cx="203200" cy="4851400"/>
            <a:chOff x="10477500" y="1270000"/>
            <a:chExt cx="203200" cy="4851400"/>
          </a:xfrm>
        </p:grpSpPr>
        <p:cxnSp>
          <p:nvCxnSpPr>
            <p:cNvPr id="5" name="Straight Connector 4">
              <a:extLst>
                <a:ext uri="{FF2B5EF4-FFF2-40B4-BE49-F238E27FC236}">
                  <a16:creationId xmlns:a16="http://schemas.microsoft.com/office/drawing/2014/main" id="{3F38AF02-4255-471D-BDAC-39E1FFC4C8E9}"/>
                </a:ext>
              </a:extLst>
            </p:cNvPr>
            <p:cNvCxnSpPr/>
            <p:nvPr/>
          </p:nvCxnSpPr>
          <p:spPr>
            <a:xfrm>
              <a:off x="10579100" y="1270000"/>
              <a:ext cx="0" cy="485140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D1D9CB4-A099-4144-8093-9F248B61DADF}"/>
                </a:ext>
              </a:extLst>
            </p:cNvPr>
            <p:cNvSpPr/>
            <p:nvPr/>
          </p:nvSpPr>
          <p:spPr>
            <a:xfrm>
              <a:off x="10477500" y="3683000"/>
              <a:ext cx="203200" cy="204232"/>
            </a:xfrm>
            <a:prstGeom prst="rect">
              <a:avLst/>
            </a:prstGeom>
            <a:solidFill>
              <a:schemeClr val="accent4">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B9FFD6-1676-E54D-8358-24089643373A}"/>
                </a:ext>
              </a:extLst>
            </p:cNvPr>
            <p:cNvSpPr/>
            <p:nvPr/>
          </p:nvSpPr>
          <p:spPr>
            <a:xfrm>
              <a:off x="10477500" y="1270000"/>
              <a:ext cx="203200" cy="2042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C1A0F6-6D0D-2447-878B-BEEE376D5740}"/>
                </a:ext>
              </a:extLst>
            </p:cNvPr>
            <p:cNvSpPr/>
            <p:nvPr/>
          </p:nvSpPr>
          <p:spPr>
            <a:xfrm>
              <a:off x="10477500" y="1866900"/>
              <a:ext cx="203200" cy="204232"/>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D62C276-9969-8846-AF0F-2E5B2653FA74}"/>
                </a:ext>
              </a:extLst>
            </p:cNvPr>
            <p:cNvSpPr/>
            <p:nvPr/>
          </p:nvSpPr>
          <p:spPr>
            <a:xfrm>
              <a:off x="10477500" y="2603500"/>
              <a:ext cx="203200" cy="204232"/>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5B4DCE7F-70F1-8144-99B4-9B233062128C}"/>
              </a:ext>
              <a:ext uri="{C183D7F6-B498-43B3-948B-1728B52AA6E4}">
                <adec:decorative xmlns:adec="http://schemas.microsoft.com/office/drawing/2017/decorative" val="1"/>
              </a:ext>
            </a:extLst>
          </p:cNvPr>
          <p:cNvSpPr/>
          <p:nvPr/>
        </p:nvSpPr>
        <p:spPr>
          <a:xfrm>
            <a:off x="765014" y="2520950"/>
            <a:ext cx="8310176" cy="195940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D6CE380-8294-4395-86BA-14B4B68326B7}"/>
              </a:ext>
            </a:extLst>
          </p:cNvPr>
          <p:cNvSpPr>
            <a:spLocks noGrp="1"/>
          </p:cNvSpPr>
          <p:nvPr>
            <p:ph idx="1"/>
          </p:nvPr>
        </p:nvSpPr>
        <p:spPr>
          <a:xfrm>
            <a:off x="838200" y="2488045"/>
            <a:ext cx="8268321" cy="1898650"/>
          </a:xfrm>
        </p:spPr>
        <p:txBody>
          <a:bodyPr>
            <a:normAutofit lnSpcReduction="10000"/>
          </a:bodyPr>
          <a:lstStyle/>
          <a:p>
            <a:pPr marL="0" indent="0">
              <a:lnSpc>
                <a:spcPct val="150000"/>
              </a:lnSpc>
              <a:buNone/>
            </a:pPr>
            <a:r>
              <a:rPr lang="en-US" sz="2400" dirty="0">
                <a:solidFill>
                  <a:schemeClr val="tx1">
                    <a:alpha val="20000"/>
                  </a:schemeClr>
                </a:solidFill>
              </a:rPr>
              <a:t>Request for Information (RFI):  </a:t>
            </a:r>
            <a:r>
              <a:rPr lang="en-US" sz="2400" dirty="0">
                <a:solidFill>
                  <a:schemeClr val="tx1">
                    <a:alpha val="20000"/>
                  </a:schemeClr>
                </a:solidFill>
                <a:hlinkClick r:id="rId3">
                  <a:extLst>
                    <a:ext uri="{A12FA001-AC4F-418D-AE19-62706E023703}">
                      <ahyp:hlinkClr xmlns:ahyp="http://schemas.microsoft.com/office/drawing/2018/hyperlinkcolor" val="tx"/>
                    </a:ext>
                  </a:extLst>
                </a:hlinkClick>
              </a:rPr>
              <a:t>https://grants.nih.gov/funding/</a:t>
            </a:r>
            <a:endParaRPr lang="en-US" sz="2400" dirty="0">
              <a:solidFill>
                <a:schemeClr val="tx1">
                  <a:alpha val="20000"/>
                </a:schemeClr>
              </a:solidFill>
            </a:endParaRPr>
          </a:p>
          <a:p>
            <a:pPr marL="0" indent="0">
              <a:lnSpc>
                <a:spcPct val="150000"/>
              </a:lnSpc>
              <a:buNone/>
            </a:pPr>
            <a:r>
              <a:rPr lang="en-US" sz="2400" dirty="0">
                <a:solidFill>
                  <a:schemeClr val="tx1">
                    <a:alpha val="20000"/>
                  </a:schemeClr>
                </a:solidFill>
              </a:rPr>
              <a:t>Analysis of RFI responses begins</a:t>
            </a:r>
          </a:p>
          <a:p>
            <a:pPr marL="0" indent="0">
              <a:lnSpc>
                <a:spcPct val="150000"/>
              </a:lnSpc>
              <a:buNone/>
            </a:pPr>
            <a:r>
              <a:rPr lang="en-US" sz="2400" dirty="0"/>
              <a:t>Planning for the next iteration of NNLM</a:t>
            </a:r>
          </a:p>
          <a:p>
            <a:pPr marL="0" indent="0">
              <a:buNone/>
            </a:pPr>
            <a:endParaRPr lang="en-US" dirty="0"/>
          </a:p>
          <a:p>
            <a:pPr marL="0" indent="0">
              <a:buNone/>
            </a:pPr>
            <a:endParaRPr lang="en-US" dirty="0"/>
          </a:p>
        </p:txBody>
      </p:sp>
      <p:sp>
        <p:nvSpPr>
          <p:cNvPr id="15" name="Rectangle 14">
            <a:extLst>
              <a:ext uri="{FF2B5EF4-FFF2-40B4-BE49-F238E27FC236}">
                <a16:creationId xmlns:a16="http://schemas.microsoft.com/office/drawing/2014/main" id="{14991804-ECD7-3046-A317-5DD365B54265}"/>
              </a:ext>
              <a:ext uri="{C183D7F6-B498-43B3-948B-1728B52AA6E4}">
                <adec:decorative xmlns:adec="http://schemas.microsoft.com/office/drawing/2017/decorative" val="1"/>
              </a:ext>
            </a:extLst>
          </p:cNvPr>
          <p:cNvSpPr/>
          <p:nvPr/>
        </p:nvSpPr>
        <p:spPr>
          <a:xfrm>
            <a:off x="8871572" y="2520949"/>
            <a:ext cx="203200" cy="1959407"/>
          </a:xfrm>
          <a:prstGeom prst="rect">
            <a:avLst/>
          </a:prstGeom>
          <a:solidFill>
            <a:schemeClr val="accent4">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5A1795D-1694-4242-87C2-C71809992DF5}"/>
              </a:ext>
            </a:extLst>
          </p:cNvPr>
          <p:cNvSpPr txBox="1"/>
          <p:nvPr/>
        </p:nvSpPr>
        <p:spPr>
          <a:xfrm>
            <a:off x="10692759" y="1218227"/>
            <a:ext cx="1485896" cy="307777"/>
          </a:xfrm>
          <a:prstGeom prst="rect">
            <a:avLst/>
          </a:prstGeom>
          <a:noFill/>
        </p:spPr>
        <p:txBody>
          <a:bodyPr wrap="square" rtlCol="0">
            <a:spAutoFit/>
          </a:bodyPr>
          <a:lstStyle/>
          <a:p>
            <a:r>
              <a:rPr lang="en-US" sz="1400" dirty="0"/>
              <a:t>May 2019</a:t>
            </a:r>
          </a:p>
        </p:txBody>
      </p:sp>
      <p:sp>
        <p:nvSpPr>
          <p:cNvPr id="17" name="TextBox 16">
            <a:extLst>
              <a:ext uri="{FF2B5EF4-FFF2-40B4-BE49-F238E27FC236}">
                <a16:creationId xmlns:a16="http://schemas.microsoft.com/office/drawing/2014/main" id="{391778BD-0880-4A4D-AB5D-22A8DD16DF64}"/>
              </a:ext>
            </a:extLst>
          </p:cNvPr>
          <p:cNvSpPr txBox="1"/>
          <p:nvPr/>
        </p:nvSpPr>
        <p:spPr>
          <a:xfrm>
            <a:off x="10692758" y="1797893"/>
            <a:ext cx="1485896" cy="307777"/>
          </a:xfrm>
          <a:prstGeom prst="rect">
            <a:avLst/>
          </a:prstGeom>
          <a:noFill/>
        </p:spPr>
        <p:txBody>
          <a:bodyPr wrap="square" rtlCol="0" anchor="t">
            <a:spAutoFit/>
          </a:bodyPr>
          <a:lstStyle/>
          <a:p>
            <a:r>
              <a:rPr lang="en-US" sz="1400" dirty="0"/>
              <a:t>June/July2019</a:t>
            </a:r>
          </a:p>
        </p:txBody>
      </p:sp>
      <p:sp>
        <p:nvSpPr>
          <p:cNvPr id="18" name="TextBox 17">
            <a:extLst>
              <a:ext uri="{FF2B5EF4-FFF2-40B4-BE49-F238E27FC236}">
                <a16:creationId xmlns:a16="http://schemas.microsoft.com/office/drawing/2014/main" id="{D9A45176-BF44-C24C-94E5-179C0F62D621}"/>
              </a:ext>
            </a:extLst>
          </p:cNvPr>
          <p:cNvSpPr txBox="1"/>
          <p:nvPr/>
        </p:nvSpPr>
        <p:spPr>
          <a:xfrm>
            <a:off x="10692758" y="2551727"/>
            <a:ext cx="1587495" cy="307777"/>
          </a:xfrm>
          <a:prstGeom prst="rect">
            <a:avLst/>
          </a:prstGeom>
          <a:noFill/>
        </p:spPr>
        <p:txBody>
          <a:bodyPr wrap="square" rtlCol="0" anchor="t">
            <a:spAutoFit/>
          </a:bodyPr>
          <a:lstStyle/>
          <a:p>
            <a:r>
              <a:rPr lang="en-US" sz="1400" dirty="0"/>
              <a:t>Aug/Sept 2019</a:t>
            </a:r>
          </a:p>
        </p:txBody>
      </p:sp>
      <p:sp>
        <p:nvSpPr>
          <p:cNvPr id="19" name="TextBox 18">
            <a:extLst>
              <a:ext uri="{FF2B5EF4-FFF2-40B4-BE49-F238E27FC236}">
                <a16:creationId xmlns:a16="http://schemas.microsoft.com/office/drawing/2014/main" id="{B702F08B-E6C6-0C4A-A755-2BDEFE7084E0}"/>
              </a:ext>
            </a:extLst>
          </p:cNvPr>
          <p:cNvSpPr txBox="1"/>
          <p:nvPr/>
        </p:nvSpPr>
        <p:spPr>
          <a:xfrm>
            <a:off x="10680058" y="3631227"/>
            <a:ext cx="1587495" cy="523220"/>
          </a:xfrm>
          <a:prstGeom prst="rect">
            <a:avLst/>
          </a:prstGeom>
          <a:noFill/>
        </p:spPr>
        <p:txBody>
          <a:bodyPr wrap="square" rtlCol="0" anchor="t">
            <a:spAutoFit/>
          </a:bodyPr>
          <a:lstStyle/>
          <a:p>
            <a:r>
              <a:rPr lang="en-US" sz="1400" dirty="0"/>
              <a:t>Winter/Spring 2020</a:t>
            </a:r>
          </a:p>
        </p:txBody>
      </p:sp>
    </p:spTree>
    <p:extLst>
      <p:ext uri="{BB962C8B-B14F-4D97-AF65-F5344CB8AC3E}">
        <p14:creationId xmlns:p14="http://schemas.microsoft.com/office/powerpoint/2010/main" val="2250885226"/>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37-7999-45FD-B349-FC216826B162}"/>
              </a:ext>
            </a:extLst>
          </p:cNvPr>
          <p:cNvSpPr>
            <a:spLocks noGrp="1"/>
          </p:cNvSpPr>
          <p:nvPr>
            <p:ph type="title"/>
          </p:nvPr>
        </p:nvSpPr>
        <p:spPr>
          <a:xfrm>
            <a:off x="838200" y="0"/>
            <a:ext cx="10515600" cy="1325563"/>
          </a:xfrm>
        </p:spPr>
        <p:txBody>
          <a:bodyPr/>
          <a:lstStyle/>
          <a:p>
            <a:r>
              <a:rPr lang="en-US" sz="4000" b="1" dirty="0">
                <a:latin typeface="Calibri"/>
              </a:rPr>
              <a:t>NNLM Anticipating the 3</a:t>
            </a:r>
            <a:r>
              <a:rPr lang="en-US" sz="4000" b="1" baseline="30000" dirty="0">
                <a:latin typeface="Calibri"/>
              </a:rPr>
              <a:t>rd</a:t>
            </a:r>
            <a:r>
              <a:rPr lang="en-US" sz="4000" b="1" dirty="0">
                <a:latin typeface="Calibri"/>
              </a:rPr>
              <a:t> Century of NLM</a:t>
            </a:r>
          </a:p>
        </p:txBody>
      </p:sp>
      <p:grpSp>
        <p:nvGrpSpPr>
          <p:cNvPr id="3" name="Group 2" descr="Timeline: Fall 2020">
            <a:extLst>
              <a:ext uri="{FF2B5EF4-FFF2-40B4-BE49-F238E27FC236}">
                <a16:creationId xmlns:a16="http://schemas.microsoft.com/office/drawing/2014/main" id="{A413220E-8008-4356-A88F-FBE60507161A}"/>
              </a:ext>
            </a:extLst>
          </p:cNvPr>
          <p:cNvGrpSpPr/>
          <p:nvPr/>
        </p:nvGrpSpPr>
        <p:grpSpPr>
          <a:xfrm>
            <a:off x="10477500" y="1270000"/>
            <a:ext cx="203200" cy="4851400"/>
            <a:chOff x="10477500" y="1270000"/>
            <a:chExt cx="203200" cy="4851400"/>
          </a:xfrm>
        </p:grpSpPr>
        <p:cxnSp>
          <p:nvCxnSpPr>
            <p:cNvPr id="5" name="Straight Connector 4">
              <a:extLst>
                <a:ext uri="{FF2B5EF4-FFF2-40B4-BE49-F238E27FC236}">
                  <a16:creationId xmlns:a16="http://schemas.microsoft.com/office/drawing/2014/main" id="{3F38AF02-4255-471D-BDAC-39E1FFC4C8E9}"/>
                </a:ext>
              </a:extLst>
            </p:cNvPr>
            <p:cNvCxnSpPr/>
            <p:nvPr/>
          </p:nvCxnSpPr>
          <p:spPr>
            <a:xfrm>
              <a:off x="10579100" y="1270000"/>
              <a:ext cx="0" cy="485140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289399-093F-4331-95CE-03B14DC7A2CC}"/>
                </a:ext>
              </a:extLst>
            </p:cNvPr>
            <p:cNvSpPr/>
            <p:nvPr/>
          </p:nvSpPr>
          <p:spPr>
            <a:xfrm>
              <a:off x="10477500" y="4762500"/>
              <a:ext cx="203200" cy="204232"/>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77D005-08BA-284B-92B7-13E99B8AF2F5}"/>
                </a:ext>
              </a:extLst>
            </p:cNvPr>
            <p:cNvSpPr/>
            <p:nvPr/>
          </p:nvSpPr>
          <p:spPr>
            <a:xfrm>
              <a:off x="10477500" y="3683000"/>
              <a:ext cx="203200" cy="204232"/>
            </a:xfrm>
            <a:prstGeom prst="rect">
              <a:avLst/>
            </a:prstGeom>
            <a:solidFill>
              <a:schemeClr val="accent4">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4E4DC8-3ED1-1847-999A-D89CB04807FD}"/>
                </a:ext>
              </a:extLst>
            </p:cNvPr>
            <p:cNvSpPr/>
            <p:nvPr/>
          </p:nvSpPr>
          <p:spPr>
            <a:xfrm>
              <a:off x="10477500" y="1270000"/>
              <a:ext cx="203200" cy="2042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3CEC41-F516-DC44-8AB0-678439313EB9}"/>
                </a:ext>
              </a:extLst>
            </p:cNvPr>
            <p:cNvSpPr/>
            <p:nvPr/>
          </p:nvSpPr>
          <p:spPr>
            <a:xfrm>
              <a:off x="10477500" y="1866900"/>
              <a:ext cx="203200" cy="204232"/>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774EF9-2B01-EB46-9E80-9840280D79CC}"/>
                </a:ext>
              </a:extLst>
            </p:cNvPr>
            <p:cNvSpPr/>
            <p:nvPr/>
          </p:nvSpPr>
          <p:spPr>
            <a:xfrm>
              <a:off x="10477500" y="2603500"/>
              <a:ext cx="203200" cy="204232"/>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BE74D2ED-0D77-2B49-A7E0-4DB00A6B09FA}"/>
              </a:ext>
              <a:ext uri="{C183D7F6-B498-43B3-948B-1728B52AA6E4}">
                <adec:decorative xmlns:adec="http://schemas.microsoft.com/office/drawing/2017/decorative" val="1"/>
              </a:ext>
            </a:extLst>
          </p:cNvPr>
          <p:cNvSpPr/>
          <p:nvPr/>
        </p:nvSpPr>
        <p:spPr>
          <a:xfrm>
            <a:off x="765014" y="2265620"/>
            <a:ext cx="8310176" cy="278366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D6CE380-8294-4395-86BA-14B4B68326B7}"/>
              </a:ext>
            </a:extLst>
          </p:cNvPr>
          <p:cNvSpPr>
            <a:spLocks noGrp="1"/>
          </p:cNvSpPr>
          <p:nvPr>
            <p:ph idx="1"/>
          </p:nvPr>
        </p:nvSpPr>
        <p:spPr>
          <a:xfrm>
            <a:off x="838199" y="2266245"/>
            <a:ext cx="8135391" cy="2696295"/>
          </a:xfrm>
        </p:spPr>
        <p:txBody>
          <a:bodyPr>
            <a:noAutofit/>
          </a:bodyPr>
          <a:lstStyle/>
          <a:p>
            <a:pPr marL="0" indent="0">
              <a:lnSpc>
                <a:spcPct val="150000"/>
              </a:lnSpc>
              <a:buNone/>
            </a:pPr>
            <a:r>
              <a:rPr lang="en-US" sz="2400" dirty="0">
                <a:solidFill>
                  <a:schemeClr val="tx1">
                    <a:alpha val="20000"/>
                  </a:schemeClr>
                </a:solidFill>
              </a:rPr>
              <a:t>Request for Information (RFI):  </a:t>
            </a:r>
            <a:r>
              <a:rPr lang="en-US" sz="2400" dirty="0">
                <a:solidFill>
                  <a:schemeClr val="tx1">
                    <a:alpha val="20000"/>
                  </a:schemeClr>
                </a:solidFill>
                <a:hlinkClick r:id="rId3">
                  <a:extLst>
                    <a:ext uri="{A12FA001-AC4F-418D-AE19-62706E023703}">
                      <ahyp:hlinkClr xmlns:ahyp="http://schemas.microsoft.com/office/drawing/2018/hyperlinkcolor" val="tx"/>
                    </a:ext>
                  </a:extLst>
                </a:hlinkClick>
              </a:rPr>
              <a:t>https://grants.nih.gov/funding/</a:t>
            </a:r>
            <a:endParaRPr lang="en-US" sz="2400" dirty="0">
              <a:solidFill>
                <a:schemeClr val="tx1">
                  <a:alpha val="20000"/>
                </a:schemeClr>
              </a:solidFill>
            </a:endParaRPr>
          </a:p>
          <a:p>
            <a:pPr marL="0" indent="0">
              <a:lnSpc>
                <a:spcPct val="150000"/>
              </a:lnSpc>
              <a:buNone/>
            </a:pPr>
            <a:r>
              <a:rPr lang="en-US" sz="2400" dirty="0">
                <a:solidFill>
                  <a:schemeClr val="tx1">
                    <a:alpha val="20000"/>
                  </a:schemeClr>
                </a:solidFill>
              </a:rPr>
              <a:t>Analysis of RFI responses begins</a:t>
            </a:r>
          </a:p>
          <a:p>
            <a:pPr marL="0" indent="0">
              <a:lnSpc>
                <a:spcPct val="150000"/>
              </a:lnSpc>
              <a:buNone/>
            </a:pPr>
            <a:r>
              <a:rPr lang="en-US" sz="2400" dirty="0">
                <a:solidFill>
                  <a:schemeClr val="tx1">
                    <a:alpha val="20000"/>
                  </a:schemeClr>
                </a:solidFill>
              </a:rPr>
              <a:t>Planning for the next iteration of NNLM</a:t>
            </a:r>
          </a:p>
          <a:p>
            <a:pPr marL="0" indent="0">
              <a:lnSpc>
                <a:spcPct val="150000"/>
              </a:lnSpc>
              <a:buNone/>
            </a:pPr>
            <a:r>
              <a:rPr lang="en-US" sz="2400" dirty="0"/>
              <a:t>Funding Opportunity Announcement (FOA) for 2021-2026 cycle </a:t>
            </a:r>
          </a:p>
          <a:p>
            <a:pPr marL="0" indent="0">
              <a:lnSpc>
                <a:spcPct val="150000"/>
              </a:lnSpc>
              <a:buNone/>
            </a:pPr>
            <a:endParaRPr lang="en-US" sz="2400" dirty="0"/>
          </a:p>
        </p:txBody>
      </p:sp>
      <p:sp>
        <p:nvSpPr>
          <p:cNvPr id="22" name="Rectangle 21">
            <a:extLst>
              <a:ext uri="{FF2B5EF4-FFF2-40B4-BE49-F238E27FC236}">
                <a16:creationId xmlns:a16="http://schemas.microsoft.com/office/drawing/2014/main" id="{CCE47AC5-2496-B24F-9A9A-D31EA5FF65DC}"/>
              </a:ext>
              <a:ext uri="{C183D7F6-B498-43B3-948B-1728B52AA6E4}">
                <adec:decorative xmlns:adec="http://schemas.microsoft.com/office/drawing/2017/decorative" val="1"/>
              </a:ext>
            </a:extLst>
          </p:cNvPr>
          <p:cNvSpPr/>
          <p:nvPr/>
        </p:nvSpPr>
        <p:spPr>
          <a:xfrm>
            <a:off x="8866467" y="2265620"/>
            <a:ext cx="203200" cy="2783662"/>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9D645C-F22D-8C47-BE75-A0588BCBA9DD}"/>
              </a:ext>
            </a:extLst>
          </p:cNvPr>
          <p:cNvSpPr txBox="1"/>
          <p:nvPr/>
        </p:nvSpPr>
        <p:spPr>
          <a:xfrm>
            <a:off x="10692759" y="1218227"/>
            <a:ext cx="1485896" cy="307777"/>
          </a:xfrm>
          <a:prstGeom prst="rect">
            <a:avLst/>
          </a:prstGeom>
          <a:noFill/>
        </p:spPr>
        <p:txBody>
          <a:bodyPr wrap="square" rtlCol="0">
            <a:spAutoFit/>
          </a:bodyPr>
          <a:lstStyle/>
          <a:p>
            <a:r>
              <a:rPr lang="en-US" sz="1400" dirty="0"/>
              <a:t>May 2019</a:t>
            </a:r>
          </a:p>
        </p:txBody>
      </p:sp>
      <p:sp>
        <p:nvSpPr>
          <p:cNvPr id="24" name="TextBox 23">
            <a:extLst>
              <a:ext uri="{FF2B5EF4-FFF2-40B4-BE49-F238E27FC236}">
                <a16:creationId xmlns:a16="http://schemas.microsoft.com/office/drawing/2014/main" id="{B8D3BE63-5467-1944-8C4A-0E02C095F89C}"/>
              </a:ext>
            </a:extLst>
          </p:cNvPr>
          <p:cNvSpPr txBox="1"/>
          <p:nvPr/>
        </p:nvSpPr>
        <p:spPr>
          <a:xfrm>
            <a:off x="10692758" y="1797893"/>
            <a:ext cx="1485896" cy="307777"/>
          </a:xfrm>
          <a:prstGeom prst="rect">
            <a:avLst/>
          </a:prstGeom>
          <a:noFill/>
        </p:spPr>
        <p:txBody>
          <a:bodyPr wrap="square" rtlCol="0" anchor="t">
            <a:spAutoFit/>
          </a:bodyPr>
          <a:lstStyle/>
          <a:p>
            <a:r>
              <a:rPr lang="en-US" sz="1400" dirty="0"/>
              <a:t>June/July 2019</a:t>
            </a:r>
          </a:p>
        </p:txBody>
      </p:sp>
      <p:sp>
        <p:nvSpPr>
          <p:cNvPr id="25" name="TextBox 24">
            <a:extLst>
              <a:ext uri="{FF2B5EF4-FFF2-40B4-BE49-F238E27FC236}">
                <a16:creationId xmlns:a16="http://schemas.microsoft.com/office/drawing/2014/main" id="{D776C3D3-57E1-FB45-83C2-399E1084FDB9}"/>
              </a:ext>
            </a:extLst>
          </p:cNvPr>
          <p:cNvSpPr txBox="1"/>
          <p:nvPr/>
        </p:nvSpPr>
        <p:spPr>
          <a:xfrm>
            <a:off x="10692758" y="2551727"/>
            <a:ext cx="1587495" cy="307777"/>
          </a:xfrm>
          <a:prstGeom prst="rect">
            <a:avLst/>
          </a:prstGeom>
          <a:noFill/>
        </p:spPr>
        <p:txBody>
          <a:bodyPr wrap="square" rtlCol="0" anchor="t">
            <a:spAutoFit/>
          </a:bodyPr>
          <a:lstStyle/>
          <a:p>
            <a:r>
              <a:rPr lang="en-US" sz="1400" dirty="0"/>
              <a:t>Aug/Sept 2019</a:t>
            </a:r>
          </a:p>
        </p:txBody>
      </p:sp>
      <p:sp>
        <p:nvSpPr>
          <p:cNvPr id="26" name="TextBox 25">
            <a:extLst>
              <a:ext uri="{FF2B5EF4-FFF2-40B4-BE49-F238E27FC236}">
                <a16:creationId xmlns:a16="http://schemas.microsoft.com/office/drawing/2014/main" id="{BBC863F7-9275-7B48-8343-D0F5C55F3E47}"/>
              </a:ext>
            </a:extLst>
          </p:cNvPr>
          <p:cNvSpPr txBox="1"/>
          <p:nvPr/>
        </p:nvSpPr>
        <p:spPr>
          <a:xfrm>
            <a:off x="10737567" y="3631227"/>
            <a:ext cx="1587495" cy="523220"/>
          </a:xfrm>
          <a:prstGeom prst="rect">
            <a:avLst/>
          </a:prstGeom>
          <a:noFill/>
        </p:spPr>
        <p:txBody>
          <a:bodyPr wrap="square" rtlCol="0" anchor="t">
            <a:spAutoFit/>
          </a:bodyPr>
          <a:lstStyle/>
          <a:p>
            <a:r>
              <a:rPr lang="en-US" sz="1400" dirty="0"/>
              <a:t>Winter/Spring 2020</a:t>
            </a:r>
          </a:p>
        </p:txBody>
      </p:sp>
      <p:sp>
        <p:nvSpPr>
          <p:cNvPr id="27" name="TextBox 26">
            <a:extLst>
              <a:ext uri="{FF2B5EF4-FFF2-40B4-BE49-F238E27FC236}">
                <a16:creationId xmlns:a16="http://schemas.microsoft.com/office/drawing/2014/main" id="{BA323C6E-7A51-574E-BD00-B7ACCF4C922B}"/>
              </a:ext>
            </a:extLst>
          </p:cNvPr>
          <p:cNvSpPr txBox="1"/>
          <p:nvPr/>
        </p:nvSpPr>
        <p:spPr>
          <a:xfrm>
            <a:off x="10692758" y="4710727"/>
            <a:ext cx="1587495" cy="307777"/>
          </a:xfrm>
          <a:prstGeom prst="rect">
            <a:avLst/>
          </a:prstGeom>
          <a:noFill/>
        </p:spPr>
        <p:txBody>
          <a:bodyPr wrap="square" rtlCol="0">
            <a:spAutoFit/>
          </a:bodyPr>
          <a:lstStyle/>
          <a:p>
            <a:r>
              <a:rPr lang="en-US" sz="1400" dirty="0"/>
              <a:t>Fall 2020</a:t>
            </a:r>
          </a:p>
        </p:txBody>
      </p:sp>
    </p:spTree>
    <p:extLst>
      <p:ext uri="{BB962C8B-B14F-4D97-AF65-F5344CB8AC3E}">
        <p14:creationId xmlns:p14="http://schemas.microsoft.com/office/powerpoint/2010/main" val="94066663"/>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37-7999-45FD-B349-FC216826B162}"/>
              </a:ext>
            </a:extLst>
          </p:cNvPr>
          <p:cNvSpPr>
            <a:spLocks noGrp="1"/>
          </p:cNvSpPr>
          <p:nvPr>
            <p:ph type="title"/>
          </p:nvPr>
        </p:nvSpPr>
        <p:spPr>
          <a:xfrm>
            <a:off x="838200" y="7937"/>
            <a:ext cx="10515600" cy="1325563"/>
          </a:xfrm>
        </p:spPr>
        <p:txBody>
          <a:bodyPr/>
          <a:lstStyle/>
          <a:p>
            <a:r>
              <a:rPr lang="en-US" sz="4000" b="1" dirty="0">
                <a:latin typeface="Calibri"/>
              </a:rPr>
              <a:t>NNLM Anticipating the 3</a:t>
            </a:r>
            <a:r>
              <a:rPr lang="en-US" sz="4000" b="1" baseline="30000" dirty="0">
                <a:latin typeface="Calibri"/>
              </a:rPr>
              <a:t>rd</a:t>
            </a:r>
            <a:r>
              <a:rPr lang="en-US" sz="4000" b="1" dirty="0">
                <a:latin typeface="Calibri"/>
              </a:rPr>
              <a:t> Century of NLM</a:t>
            </a:r>
          </a:p>
        </p:txBody>
      </p:sp>
      <p:sp>
        <p:nvSpPr>
          <p:cNvPr id="6" name="TextBox 5">
            <a:extLst>
              <a:ext uri="{FF2B5EF4-FFF2-40B4-BE49-F238E27FC236}">
                <a16:creationId xmlns:a16="http://schemas.microsoft.com/office/drawing/2014/main" id="{25F112FC-0839-481E-BA38-FDC239C50FF6}"/>
              </a:ext>
            </a:extLst>
          </p:cNvPr>
          <p:cNvSpPr txBox="1"/>
          <p:nvPr/>
        </p:nvSpPr>
        <p:spPr>
          <a:xfrm>
            <a:off x="10692759" y="1218227"/>
            <a:ext cx="1485896" cy="307777"/>
          </a:xfrm>
          <a:prstGeom prst="rect">
            <a:avLst/>
          </a:prstGeom>
          <a:noFill/>
        </p:spPr>
        <p:txBody>
          <a:bodyPr wrap="square" rtlCol="0">
            <a:spAutoFit/>
          </a:bodyPr>
          <a:lstStyle/>
          <a:p>
            <a:r>
              <a:rPr lang="en-US" sz="1400" dirty="0"/>
              <a:t>May 2019</a:t>
            </a:r>
          </a:p>
        </p:txBody>
      </p:sp>
      <p:sp>
        <p:nvSpPr>
          <p:cNvPr id="7" name="TextBox 6">
            <a:extLst>
              <a:ext uri="{FF2B5EF4-FFF2-40B4-BE49-F238E27FC236}">
                <a16:creationId xmlns:a16="http://schemas.microsoft.com/office/drawing/2014/main" id="{F41333C7-C810-4ABA-BAEC-5D5BE7BBD5E2}"/>
              </a:ext>
            </a:extLst>
          </p:cNvPr>
          <p:cNvSpPr txBox="1"/>
          <p:nvPr/>
        </p:nvSpPr>
        <p:spPr>
          <a:xfrm>
            <a:off x="10692758" y="1797893"/>
            <a:ext cx="1485896" cy="307777"/>
          </a:xfrm>
          <a:prstGeom prst="rect">
            <a:avLst/>
          </a:prstGeom>
          <a:noFill/>
        </p:spPr>
        <p:txBody>
          <a:bodyPr wrap="square" rtlCol="0" anchor="t">
            <a:spAutoFit/>
          </a:bodyPr>
          <a:lstStyle/>
          <a:p>
            <a:r>
              <a:rPr lang="en-US" sz="1400" dirty="0"/>
              <a:t>June/July 2019</a:t>
            </a:r>
          </a:p>
        </p:txBody>
      </p:sp>
      <p:sp>
        <p:nvSpPr>
          <p:cNvPr id="10" name="TextBox 9">
            <a:extLst>
              <a:ext uri="{FF2B5EF4-FFF2-40B4-BE49-F238E27FC236}">
                <a16:creationId xmlns:a16="http://schemas.microsoft.com/office/drawing/2014/main" id="{23E4085B-51AE-495B-B6B3-3B9081E08D99}"/>
              </a:ext>
            </a:extLst>
          </p:cNvPr>
          <p:cNvSpPr txBox="1"/>
          <p:nvPr/>
        </p:nvSpPr>
        <p:spPr>
          <a:xfrm>
            <a:off x="10692758" y="2551727"/>
            <a:ext cx="1587495" cy="307777"/>
          </a:xfrm>
          <a:prstGeom prst="rect">
            <a:avLst/>
          </a:prstGeom>
          <a:noFill/>
        </p:spPr>
        <p:txBody>
          <a:bodyPr wrap="square" rtlCol="0" anchor="t">
            <a:spAutoFit/>
          </a:bodyPr>
          <a:lstStyle/>
          <a:p>
            <a:r>
              <a:rPr lang="en-US" sz="1400" dirty="0"/>
              <a:t>Aug/Sept 2019</a:t>
            </a:r>
          </a:p>
        </p:txBody>
      </p:sp>
      <p:sp>
        <p:nvSpPr>
          <p:cNvPr id="12" name="TextBox 11">
            <a:extLst>
              <a:ext uri="{FF2B5EF4-FFF2-40B4-BE49-F238E27FC236}">
                <a16:creationId xmlns:a16="http://schemas.microsoft.com/office/drawing/2014/main" id="{77D4A867-3E46-42C5-AB0A-CC9FC3D0A4AE}"/>
              </a:ext>
            </a:extLst>
          </p:cNvPr>
          <p:cNvSpPr txBox="1"/>
          <p:nvPr/>
        </p:nvSpPr>
        <p:spPr>
          <a:xfrm>
            <a:off x="10680058" y="3631227"/>
            <a:ext cx="1587495" cy="523220"/>
          </a:xfrm>
          <a:prstGeom prst="rect">
            <a:avLst/>
          </a:prstGeom>
          <a:noFill/>
        </p:spPr>
        <p:txBody>
          <a:bodyPr wrap="square" rtlCol="0" anchor="t">
            <a:spAutoFit/>
          </a:bodyPr>
          <a:lstStyle/>
          <a:p>
            <a:r>
              <a:rPr lang="en-US" sz="1400" dirty="0"/>
              <a:t>Winter/Spring 2020</a:t>
            </a:r>
          </a:p>
        </p:txBody>
      </p:sp>
      <p:sp>
        <p:nvSpPr>
          <p:cNvPr id="14" name="TextBox 13">
            <a:extLst>
              <a:ext uri="{FF2B5EF4-FFF2-40B4-BE49-F238E27FC236}">
                <a16:creationId xmlns:a16="http://schemas.microsoft.com/office/drawing/2014/main" id="{613B2639-3022-4CD8-92BC-3C8FC40E4B3C}"/>
              </a:ext>
            </a:extLst>
          </p:cNvPr>
          <p:cNvSpPr txBox="1"/>
          <p:nvPr/>
        </p:nvSpPr>
        <p:spPr>
          <a:xfrm>
            <a:off x="10692758" y="4710727"/>
            <a:ext cx="1587495" cy="307777"/>
          </a:xfrm>
          <a:prstGeom prst="rect">
            <a:avLst/>
          </a:prstGeom>
          <a:noFill/>
        </p:spPr>
        <p:txBody>
          <a:bodyPr wrap="square" rtlCol="0">
            <a:spAutoFit/>
          </a:bodyPr>
          <a:lstStyle/>
          <a:p>
            <a:r>
              <a:rPr lang="en-US" sz="1400" dirty="0"/>
              <a:t>Fall 2020</a:t>
            </a:r>
          </a:p>
        </p:txBody>
      </p:sp>
      <p:sp>
        <p:nvSpPr>
          <p:cNvPr id="16" name="TextBox 15">
            <a:extLst>
              <a:ext uri="{FF2B5EF4-FFF2-40B4-BE49-F238E27FC236}">
                <a16:creationId xmlns:a16="http://schemas.microsoft.com/office/drawing/2014/main" id="{A33DB857-DC0B-445D-B3D5-3BB6390D14B6}"/>
              </a:ext>
            </a:extLst>
          </p:cNvPr>
          <p:cNvSpPr txBox="1"/>
          <p:nvPr/>
        </p:nvSpPr>
        <p:spPr>
          <a:xfrm>
            <a:off x="10718155" y="5378163"/>
            <a:ext cx="1587495" cy="523220"/>
          </a:xfrm>
          <a:prstGeom prst="rect">
            <a:avLst/>
          </a:prstGeom>
          <a:noFill/>
        </p:spPr>
        <p:txBody>
          <a:bodyPr wrap="square" rtlCol="0">
            <a:spAutoFit/>
          </a:bodyPr>
          <a:lstStyle/>
          <a:p>
            <a:r>
              <a:rPr lang="en-US" sz="1400" dirty="0"/>
              <a:t>Late Fall 2020/Early 2021</a:t>
            </a:r>
          </a:p>
        </p:txBody>
      </p:sp>
      <p:grpSp>
        <p:nvGrpSpPr>
          <p:cNvPr id="3" name="Group 2" descr="Timeline: Late Fall 2020/ Early 2021">
            <a:extLst>
              <a:ext uri="{FF2B5EF4-FFF2-40B4-BE49-F238E27FC236}">
                <a16:creationId xmlns:a16="http://schemas.microsoft.com/office/drawing/2014/main" id="{8A128871-3708-48E8-9039-25CEEBB7C6C6}"/>
              </a:ext>
            </a:extLst>
          </p:cNvPr>
          <p:cNvGrpSpPr/>
          <p:nvPr/>
        </p:nvGrpSpPr>
        <p:grpSpPr>
          <a:xfrm>
            <a:off x="10477500" y="1270000"/>
            <a:ext cx="203200" cy="4851400"/>
            <a:chOff x="10477500" y="1270000"/>
            <a:chExt cx="203200" cy="4851400"/>
          </a:xfrm>
        </p:grpSpPr>
        <p:cxnSp>
          <p:nvCxnSpPr>
            <p:cNvPr id="5" name="Straight Connector 4">
              <a:extLst>
                <a:ext uri="{FF2B5EF4-FFF2-40B4-BE49-F238E27FC236}">
                  <a16:creationId xmlns:a16="http://schemas.microsoft.com/office/drawing/2014/main" id="{3F38AF02-4255-471D-BDAC-39E1FFC4C8E9}"/>
                </a:ext>
              </a:extLst>
            </p:cNvPr>
            <p:cNvCxnSpPr/>
            <p:nvPr/>
          </p:nvCxnSpPr>
          <p:spPr>
            <a:xfrm>
              <a:off x="10579100" y="1270000"/>
              <a:ext cx="0" cy="485140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7F47A4F-E10A-4179-9BF3-080DC93FE94B}"/>
                </a:ext>
              </a:extLst>
            </p:cNvPr>
            <p:cNvSpPr/>
            <p:nvPr/>
          </p:nvSpPr>
          <p:spPr>
            <a:xfrm>
              <a:off x="10477500" y="5562600"/>
              <a:ext cx="203200" cy="204232"/>
            </a:xfrm>
            <a:prstGeom prst="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8E217F-6E28-EE43-B26D-7625A065AFAB}"/>
                </a:ext>
              </a:extLst>
            </p:cNvPr>
            <p:cNvSpPr/>
            <p:nvPr/>
          </p:nvSpPr>
          <p:spPr>
            <a:xfrm>
              <a:off x="10477500" y="4762500"/>
              <a:ext cx="203200" cy="204232"/>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67665C-3797-E748-A544-AA12022900EC}"/>
                </a:ext>
              </a:extLst>
            </p:cNvPr>
            <p:cNvSpPr/>
            <p:nvPr/>
          </p:nvSpPr>
          <p:spPr>
            <a:xfrm>
              <a:off x="10477500" y="3683000"/>
              <a:ext cx="203200" cy="204232"/>
            </a:xfrm>
            <a:prstGeom prst="rect">
              <a:avLst/>
            </a:prstGeom>
            <a:solidFill>
              <a:schemeClr val="accent4">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5B5E95-67D5-304C-9DCD-54B295FC3B16}"/>
                </a:ext>
              </a:extLst>
            </p:cNvPr>
            <p:cNvSpPr/>
            <p:nvPr/>
          </p:nvSpPr>
          <p:spPr>
            <a:xfrm>
              <a:off x="10477500" y="1270000"/>
              <a:ext cx="203200" cy="2042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4ECE71-0480-8A49-90BB-A413021C12DF}"/>
                </a:ext>
              </a:extLst>
            </p:cNvPr>
            <p:cNvSpPr/>
            <p:nvPr/>
          </p:nvSpPr>
          <p:spPr>
            <a:xfrm>
              <a:off x="10477500" y="1866900"/>
              <a:ext cx="203200" cy="204232"/>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6EF2B9-9C1D-9A4E-8426-EE6F39F5802D}"/>
                </a:ext>
              </a:extLst>
            </p:cNvPr>
            <p:cNvSpPr/>
            <p:nvPr/>
          </p:nvSpPr>
          <p:spPr>
            <a:xfrm>
              <a:off x="10477500" y="2603500"/>
              <a:ext cx="203200" cy="204232"/>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F3FB1888-F4E1-5E4C-B184-05E9BC06A75F}"/>
              </a:ext>
              <a:ext uri="{C183D7F6-B498-43B3-948B-1728B52AA6E4}">
                <adec:decorative xmlns:adec="http://schemas.microsoft.com/office/drawing/2017/decorative" val="1"/>
              </a:ext>
            </a:extLst>
          </p:cNvPr>
          <p:cNvSpPr/>
          <p:nvPr/>
        </p:nvSpPr>
        <p:spPr>
          <a:xfrm>
            <a:off x="765014" y="2254767"/>
            <a:ext cx="8281516" cy="326493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D6CE380-8294-4395-86BA-14B4B68326B7}"/>
              </a:ext>
            </a:extLst>
          </p:cNvPr>
          <p:cNvSpPr>
            <a:spLocks noGrp="1"/>
          </p:cNvSpPr>
          <p:nvPr>
            <p:ph idx="1"/>
          </p:nvPr>
        </p:nvSpPr>
        <p:spPr>
          <a:xfrm>
            <a:off x="838200" y="2254767"/>
            <a:ext cx="8208358" cy="3264932"/>
          </a:xfrm>
        </p:spPr>
        <p:txBody>
          <a:bodyPr>
            <a:normAutofit lnSpcReduction="10000"/>
          </a:bodyPr>
          <a:lstStyle/>
          <a:p>
            <a:pPr marL="0" indent="0">
              <a:lnSpc>
                <a:spcPct val="150000"/>
              </a:lnSpc>
              <a:buNone/>
            </a:pPr>
            <a:r>
              <a:rPr lang="en-US" sz="2400" dirty="0">
                <a:solidFill>
                  <a:schemeClr val="tx1">
                    <a:alpha val="20000"/>
                  </a:schemeClr>
                </a:solidFill>
              </a:rPr>
              <a:t>Request for Information (RFI):  </a:t>
            </a:r>
            <a:r>
              <a:rPr lang="en-US" sz="2400" dirty="0">
                <a:solidFill>
                  <a:schemeClr val="tx1">
                    <a:alpha val="20000"/>
                  </a:schemeClr>
                </a:solidFill>
                <a:hlinkClick r:id="rId3">
                  <a:extLst>
                    <a:ext uri="{A12FA001-AC4F-418D-AE19-62706E023703}">
                      <ahyp:hlinkClr xmlns:ahyp="http://schemas.microsoft.com/office/drawing/2018/hyperlinkcolor" val="tx"/>
                    </a:ext>
                  </a:extLst>
                </a:hlinkClick>
              </a:rPr>
              <a:t>https://grants.nih.gov/funding/</a:t>
            </a:r>
            <a:endParaRPr lang="en-US" sz="2400" dirty="0">
              <a:solidFill>
                <a:schemeClr val="tx1">
                  <a:alpha val="20000"/>
                </a:schemeClr>
              </a:solidFill>
            </a:endParaRPr>
          </a:p>
          <a:p>
            <a:pPr marL="0" indent="0">
              <a:lnSpc>
                <a:spcPct val="150000"/>
              </a:lnSpc>
              <a:buNone/>
            </a:pPr>
            <a:r>
              <a:rPr lang="en-US" sz="2400" dirty="0">
                <a:solidFill>
                  <a:schemeClr val="tx1">
                    <a:alpha val="20000"/>
                  </a:schemeClr>
                </a:solidFill>
              </a:rPr>
              <a:t>Analysis of RFI responses begins</a:t>
            </a:r>
          </a:p>
          <a:p>
            <a:pPr marL="0" indent="0">
              <a:lnSpc>
                <a:spcPct val="150000"/>
              </a:lnSpc>
              <a:buNone/>
            </a:pPr>
            <a:r>
              <a:rPr lang="en-US" sz="2400" dirty="0">
                <a:solidFill>
                  <a:schemeClr val="tx1">
                    <a:alpha val="20000"/>
                  </a:schemeClr>
                </a:solidFill>
              </a:rPr>
              <a:t>Planning for the next iteration of NNLM</a:t>
            </a:r>
          </a:p>
          <a:p>
            <a:pPr marL="0" indent="0">
              <a:lnSpc>
                <a:spcPct val="150000"/>
              </a:lnSpc>
              <a:buNone/>
            </a:pPr>
            <a:r>
              <a:rPr lang="en-US" sz="2400" dirty="0">
                <a:solidFill>
                  <a:schemeClr val="tx1">
                    <a:alpha val="20000"/>
                  </a:schemeClr>
                </a:solidFill>
              </a:rPr>
              <a:t>Funding Opportunity Announcement (FOA) for 2021-2026 cycle </a:t>
            </a:r>
          </a:p>
          <a:p>
            <a:pPr marL="0" indent="0">
              <a:lnSpc>
                <a:spcPct val="150000"/>
              </a:lnSpc>
              <a:buNone/>
            </a:pPr>
            <a:r>
              <a:rPr lang="en-US" sz="2400" dirty="0"/>
              <a:t>Applications responding to FOA due to NLM</a:t>
            </a:r>
          </a:p>
        </p:txBody>
      </p:sp>
      <p:sp>
        <p:nvSpPr>
          <p:cNvPr id="25" name="Rectangle 24">
            <a:extLst>
              <a:ext uri="{FF2B5EF4-FFF2-40B4-BE49-F238E27FC236}">
                <a16:creationId xmlns:a16="http://schemas.microsoft.com/office/drawing/2014/main" id="{CC9548BE-A7B8-764E-8F0B-55C54470E946}"/>
              </a:ext>
              <a:ext uri="{C183D7F6-B498-43B3-948B-1728B52AA6E4}">
                <adec:decorative xmlns:adec="http://schemas.microsoft.com/office/drawing/2017/decorative" val="1"/>
              </a:ext>
            </a:extLst>
          </p:cNvPr>
          <p:cNvSpPr/>
          <p:nvPr/>
        </p:nvSpPr>
        <p:spPr>
          <a:xfrm>
            <a:off x="8843330" y="2254766"/>
            <a:ext cx="203200" cy="3264931"/>
          </a:xfrm>
          <a:prstGeom prst="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4724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Literature ball is now also joined to a ball labeled Protoco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Goal 1 panel"/>
          <p:cNvGrpSpPr/>
          <p:nvPr/>
        </p:nvGrpSpPr>
        <p:grpSpPr>
          <a:xfrm>
            <a:off x="350893" y="327156"/>
            <a:ext cx="3468003" cy="5458969"/>
            <a:chOff x="350893" y="327156"/>
            <a:chExt cx="3468003" cy="5458969"/>
          </a:xfrm>
        </p:grpSpPr>
        <p:grpSp>
          <p:nvGrpSpPr>
            <p:cNvPr id="7" name="Group 6"/>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590367983"/>
      </p:ext>
    </p:extLst>
  </p:cSld>
  <p:clrMapOvr>
    <a:masterClrMapping/>
  </p:clrMapOvr>
  <mc:AlternateContent xmlns:mc="http://schemas.openxmlformats.org/markup-compatibility/2006" xmlns:p14="http://schemas.microsoft.com/office/powerpoint/2010/main">
    <mc:Choice Requires="p14">
      <p:transition p14:dur="300" advTm="2000">
        <p:fade/>
      </p:transition>
    </mc:Choice>
    <mc:Fallback xmlns="">
      <p:transition advTm="2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LM homepage">
            <a:extLst>
              <a:ext uri="{FF2B5EF4-FFF2-40B4-BE49-F238E27FC236}">
                <a16:creationId xmlns:a16="http://schemas.microsoft.com/office/drawing/2014/main" id="{06E733C2-7A9C-4FBE-866D-0FFB7636B0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1207806"/>
            <a:ext cx="5667331" cy="444238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838200" y="-17647"/>
            <a:ext cx="10515600" cy="1325563"/>
          </a:xfrm>
        </p:spPr>
        <p:txBody>
          <a:bodyPr>
            <a:normAutofit/>
          </a:bodyPr>
          <a:lstStyle/>
          <a:p>
            <a:r>
              <a:rPr lang="en-US" sz="4000" b="1" baseline="0" dirty="0">
                <a:latin typeface="Calibri"/>
              </a:rPr>
              <a:t>NLM and RML Staff</a:t>
            </a:r>
            <a:endParaRPr lang="en-US" sz="4000" b="1" dirty="0">
              <a:latin typeface="Calibri"/>
            </a:endParaRPr>
          </a:p>
        </p:txBody>
      </p:sp>
      <p:pic>
        <p:nvPicPr>
          <p:cNvPr id="4" name="Picture 3" descr="Regional Medical Libraries U.S. map" title="Regional Medical Librari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1322" y="2410810"/>
            <a:ext cx="5667331" cy="3513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51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C0476C-A701-480E-A6E0-CB21F46765DC}"/>
              </a:ext>
            </a:extLst>
          </p:cNvPr>
          <p:cNvSpPr>
            <a:spLocks noGrp="1"/>
          </p:cNvSpPr>
          <p:nvPr>
            <p:ph type="title"/>
          </p:nvPr>
        </p:nvSpPr>
        <p:spPr>
          <a:xfrm>
            <a:off x="838200" y="26265"/>
            <a:ext cx="10515600" cy="1325563"/>
          </a:xfrm>
        </p:spPr>
        <p:txBody>
          <a:bodyPr>
            <a:normAutofit/>
          </a:bodyPr>
          <a:lstStyle/>
          <a:p>
            <a:r>
              <a:rPr lang="en-US" sz="4000" b="1" dirty="0">
                <a:latin typeface="Calibri"/>
              </a:rPr>
              <a:t>Connect with us</a:t>
            </a:r>
          </a:p>
        </p:txBody>
      </p:sp>
      <p:pic>
        <p:nvPicPr>
          <p:cNvPr id="6" name="Picture 5" descr="Banner for Dr. Brennan's blog, NLM Musings from the Mezzanine">
            <a:extLst>
              <a:ext uri="{FF2B5EF4-FFF2-40B4-BE49-F238E27FC236}">
                <a16:creationId xmlns:a16="http://schemas.microsoft.com/office/drawing/2014/main" id="{F4F6DF41-F8CA-468F-B0A0-B95C6D6D9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1351828"/>
            <a:ext cx="5482632" cy="1367735"/>
          </a:xfrm>
          <a:prstGeom prst="rect">
            <a:avLst/>
          </a:prstGeom>
          <a:ln>
            <a:noFill/>
          </a:ln>
          <a:effectLst>
            <a:outerShdw blurRad="292100" dist="139700" dir="2700000" algn="tl" rotWithShape="0">
              <a:srgbClr val="333333">
                <a:alpha val="65000"/>
              </a:srgbClr>
            </a:outerShdw>
          </a:effectLst>
        </p:spPr>
      </p:pic>
      <p:pic>
        <p:nvPicPr>
          <p:cNvPr id="10" name="Picture 9" descr="A portion of the web page where you can sign up for NLM Email lists.">
            <a:extLst>
              <a:ext uri="{FF2B5EF4-FFF2-40B4-BE49-F238E27FC236}">
                <a16:creationId xmlns:a16="http://schemas.microsoft.com/office/drawing/2014/main" id="{C730D050-F546-47F5-B437-2099F9B02E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500" y="3021703"/>
            <a:ext cx="5533482" cy="2233469"/>
          </a:xfrm>
          <a:prstGeom prst="rect">
            <a:avLst/>
          </a:prstGeom>
          <a:ln>
            <a:noFill/>
          </a:ln>
          <a:effectLst>
            <a:outerShdw blurRad="292100" dist="139700" dir="2700000" algn="tl" rotWithShape="0">
              <a:srgbClr val="333333">
                <a:alpha val="65000"/>
              </a:srgbClr>
            </a:outerShdw>
          </a:effectLst>
        </p:spPr>
      </p:pic>
      <p:pic>
        <p:nvPicPr>
          <p:cNvPr id="9" name="Picture 8" descr="A portion of the NLM webpage where you can download the strategic plan, the synopsis, or just the 3 goals.">
            <a:extLst>
              <a:ext uri="{FF2B5EF4-FFF2-40B4-BE49-F238E27FC236}">
                <a16:creationId xmlns:a16="http://schemas.microsoft.com/office/drawing/2014/main" id="{3E93CDC2-4223-4356-A2F1-0DE3D7F04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5623" y="1880975"/>
            <a:ext cx="5058177" cy="276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68911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the main building of the National Library of Medicin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175829"/>
          </a:xfrm>
          <a:prstGeom prst="rect">
            <a:avLst/>
          </a:prstGeom>
        </p:spPr>
      </p:pic>
      <p:sp>
        <p:nvSpPr>
          <p:cNvPr id="3" name="Title 2" hidden="1">
            <a:extLst>
              <a:ext uri="{FF2B5EF4-FFF2-40B4-BE49-F238E27FC236}">
                <a16:creationId xmlns:a16="http://schemas.microsoft.com/office/drawing/2014/main" id="{9360D1E6-6B81-4BCE-9AD6-7331A6AD360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5375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Literature ball is now also joined to a ball labeled Fund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422386"/>
            <a:ext cx="7315200" cy="4114800"/>
          </a:xfrm>
          <a:prstGeom prst="rect">
            <a:avLst/>
          </a:prstGeom>
        </p:spPr>
      </p:pic>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533400" y="2393328"/>
            <a:ext cx="5250103" cy="3035923"/>
          </a:xfrm>
        </p:spPr>
        <p:txBody>
          <a:bodyPr>
            <a:normAutofit/>
          </a:bodyPr>
          <a:lstStyle/>
          <a:p>
            <a:pPr>
              <a:lnSpc>
                <a:spcPts val="3000"/>
              </a:lnSpc>
            </a:pPr>
            <a:br>
              <a:rPr lang="en-US" dirty="0"/>
            </a:br>
            <a:r>
              <a:rPr lang="en-US" sz="675" dirty="0"/>
              <a:t>  </a:t>
            </a:r>
            <a:endParaRPr lang="en-US" sz="2700" dirty="0"/>
          </a:p>
        </p:txBody>
      </p:sp>
      <p:grpSp>
        <p:nvGrpSpPr>
          <p:cNvPr id="5" name="Group 4" descr="Goal 1 panel"/>
          <p:cNvGrpSpPr/>
          <p:nvPr/>
        </p:nvGrpSpPr>
        <p:grpSpPr>
          <a:xfrm>
            <a:off x="350893" y="327156"/>
            <a:ext cx="3468003" cy="5458969"/>
            <a:chOff x="350893" y="327156"/>
            <a:chExt cx="3468003" cy="5458969"/>
          </a:xfrm>
        </p:grpSpPr>
        <p:grpSp>
          <p:nvGrpSpPr>
            <p:cNvPr id="6" name="Group 5"/>
            <p:cNvGrpSpPr/>
            <p:nvPr/>
          </p:nvGrpSpPr>
          <p:grpSpPr>
            <a:xfrm>
              <a:off x="350893" y="327156"/>
              <a:ext cx="3468003" cy="5458969"/>
              <a:chOff x="0" y="0"/>
              <a:chExt cx="3468003" cy="5458969"/>
            </a:xfrm>
          </p:grpSpPr>
          <p:sp>
            <p:nvSpPr>
              <p:cNvPr id="9" name="Rounded Rectangle 8"/>
              <p:cNvSpPr/>
              <p:nvPr/>
            </p:nvSpPr>
            <p:spPr>
              <a:xfrm>
                <a:off x="0" y="0"/>
                <a:ext cx="3468003" cy="5458969"/>
              </a:xfrm>
              <a:prstGeom prst="roundRect">
                <a:avLst>
                  <a:gd name="adj" fmla="val 10000"/>
                </a:avLst>
              </a:prstGeom>
              <a:solidFill>
                <a:srgbClr val="25717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0" y="2183587"/>
                <a:ext cx="3468003" cy="218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Accelerate discovery &amp; advance health through data-</a:t>
                </a:r>
                <a:b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br>
                <a:r>
                  <a:rPr lang="en-US" sz="2800" b="1" kern="1200" dirty="0">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rPr>
                  <a:t>driven research</a:t>
                </a:r>
              </a:p>
            </p:txBody>
          </p:sp>
        </p:grpSp>
        <p:sp>
          <p:nvSpPr>
            <p:cNvPr id="8" name="Oval 7" descr="Goal 1 image"/>
            <p:cNvSpPr/>
            <p:nvPr/>
          </p:nvSpPr>
          <p:spPr>
            <a:xfrm>
              <a:off x="1175976" y="654694"/>
              <a:ext cx="1817836" cy="1817836"/>
            </a:xfrm>
            <a:prstGeom prst="ellipse">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279869423"/>
      </p:ext>
    </p:extLst>
  </p:cSld>
  <p:clrMapOvr>
    <a:masterClrMapping/>
  </p:clrMapOvr>
  <mc:AlternateContent xmlns:mc="http://schemas.openxmlformats.org/markup-compatibility/2006" xmlns:p14="http://schemas.microsoft.com/office/powerpoint/2010/main">
    <mc:Choice Requires="p14">
      <p:transition p14:dur="300" advTm="2000">
        <p:fade/>
      </p:transition>
    </mc:Choice>
    <mc:Fallback xmlns="">
      <p:transition advTm="2000">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1822</Words>
  <Application>Microsoft Office PowerPoint</Application>
  <PresentationFormat>Widescreen</PresentationFormat>
  <Paragraphs>527</Paragraphs>
  <Slides>82</Slides>
  <Notes>77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Arial</vt:lpstr>
      <vt:lpstr>Arial Black</vt:lpstr>
      <vt:lpstr>Calibri</vt:lpstr>
      <vt:lpstr>Calibri Light</vt:lpstr>
      <vt:lpstr>Helvetica</vt:lpstr>
      <vt:lpstr>Verdana</vt:lpstr>
      <vt:lpstr>2_Office Theme</vt:lpstr>
      <vt:lpstr>National Library of Medicine Update</vt:lpstr>
      <vt:lpstr>Title card for first speaker</vt:lpstr>
      <vt:lpstr>NLM Strategic Plan</vt:lpstr>
      <vt:lpstr>Accelerating Discovery &amp; Data-Powered Health </vt:lpstr>
      <vt:lpstr>   </vt:lpstr>
      <vt:lpstr>   </vt:lpstr>
      <vt:lpstr>   </vt:lpstr>
      <vt:lpstr>   </vt:lpstr>
      <vt:lpstr>   </vt:lpstr>
      <vt:lpstr>   </vt:lpstr>
      <vt:lpstr>   </vt:lpstr>
      <vt:lpstr>   </vt:lpstr>
      <vt:lpstr>   </vt:lpstr>
      <vt:lpstr>   </vt:lpstr>
      <vt:lpstr>   </vt:lpstr>
      <vt:lpstr>Open Science Policy and Practice</vt:lpstr>
      <vt:lpstr>Enhanced Engagement </vt:lpstr>
      <vt:lpstr>Workforce &amp; Training</vt:lpstr>
      <vt:lpstr>Positioning NLM for data-driven discovery</vt:lpstr>
      <vt:lpstr>NLM Budget</vt:lpstr>
      <vt:lpstr>NLM organization chart 1</vt:lpstr>
      <vt:lpstr>NLM organization chart 2</vt:lpstr>
      <vt:lpstr>NLM organization chart 3</vt:lpstr>
      <vt:lpstr>NLM organization chart 4</vt:lpstr>
      <vt:lpstr>NLM organization chart 5</vt:lpstr>
      <vt:lpstr>New Appointments</vt:lpstr>
      <vt:lpstr>Janice Kelly Acting Deputy Director Specialized Information Services</vt:lpstr>
      <vt:lpstr>Specialized Information Services, 1967-2019</vt:lpstr>
      <vt:lpstr>SIS Websites</vt:lpstr>
      <vt:lpstr>Changes are coming</vt:lpstr>
      <vt:lpstr>Joyce Backus Associate Director, Library Operations</vt:lpstr>
      <vt:lpstr>Advice and Guidance from the Library Community</vt:lpstr>
      <vt:lpstr>NLM Associate Fellows 2018 – 2019 </vt:lpstr>
      <vt:lpstr>NLM Associate Fellows 2019 – 2020</vt:lpstr>
      <vt:lpstr>NLM Associate Fellows – Second Year</vt:lpstr>
      <vt:lpstr>PubMed Labs</vt:lpstr>
      <vt:lpstr>PubMed Accomplishments</vt:lpstr>
      <vt:lpstr>Redesigned Advanced Search</vt:lpstr>
      <vt:lpstr>New Look</vt:lpstr>
      <vt:lpstr>Navigation </vt:lpstr>
      <vt:lpstr>PubMed Succession Roadmap </vt:lpstr>
      <vt:lpstr>In the beginning or 1961</vt:lpstr>
      <vt:lpstr>Aerial view of NLM</vt:lpstr>
      <vt:lpstr>Yesterday</vt:lpstr>
      <vt:lpstr>In the following decades…</vt:lpstr>
      <vt:lpstr>Transformed our physical collection space</vt:lpstr>
      <vt:lpstr>Public spaces</vt:lpstr>
      <vt:lpstr>New public spaces</vt:lpstr>
      <vt:lpstr>Concept Plan for First Floor</vt:lpstr>
      <vt:lpstr>Tomorrow</vt:lpstr>
      <vt:lpstr>The Working Group to the NIH Director recommended that a ‘functional audit’ of all NLM programs and subcomponents is needed</vt:lpstr>
      <vt:lpstr>Outreach Audit Findings</vt:lpstr>
      <vt:lpstr>Recommendation 1</vt:lpstr>
      <vt:lpstr>Recommendation 2</vt:lpstr>
      <vt:lpstr>Recommendation 3</vt:lpstr>
      <vt:lpstr>Recommendation 4</vt:lpstr>
      <vt:lpstr>Office of Engagement and Training</vt:lpstr>
      <vt:lpstr>Amanda J. Wilson Head, National Network Coordinating Office of the National Network of Libraries of Medicine (NNLM)</vt:lpstr>
      <vt:lpstr>Train Fund Connect</vt:lpstr>
      <vt:lpstr>NNLM: Where Are We Now? Membership</vt:lpstr>
      <vt:lpstr>NNLM: Where Are We Now? New NNLM Staff</vt:lpstr>
      <vt:lpstr>NLM Funding for Outreach Projects</vt:lpstr>
      <vt:lpstr>NNLM Training and Professional Development</vt:lpstr>
      <vt:lpstr>#CiteNLM</vt:lpstr>
      <vt:lpstr>NNLM Summer Reading Program Activities go live for 2019!</vt:lpstr>
      <vt:lpstr>NNLM Public Health Coordination Office (NPHCO)</vt:lpstr>
      <vt:lpstr>DOCLINE</vt:lpstr>
      <vt:lpstr>All of Us Research Program</vt:lpstr>
      <vt:lpstr>NNLM All of Us Training and Education Center</vt:lpstr>
      <vt:lpstr>NNLM All of Us Community Engagement Network</vt:lpstr>
      <vt:lpstr>National Health Observances Content</vt:lpstr>
      <vt:lpstr>#NEGraphicMedCon</vt:lpstr>
      <vt:lpstr>nnlm.gov/data</vt:lpstr>
      <vt:lpstr>NNLM Anticipating the 3rd Century of NLM</vt:lpstr>
      <vt:lpstr>NNLM Anticipating the 3rd Century of NLM</vt:lpstr>
      <vt:lpstr>NNLM Anticipating the 3rd Century of NLM</vt:lpstr>
      <vt:lpstr>NNLM Anticipating the 3rd Century of NLM</vt:lpstr>
      <vt:lpstr>NNLM Anticipating the 3rd Century of NLM</vt:lpstr>
      <vt:lpstr>NNLM Anticipating the 3rd Century of NLM</vt:lpstr>
      <vt:lpstr>NLM and RML Staff</vt:lpstr>
      <vt:lpstr>Connect with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Library of Medicine Update</dc:title>
  <dc:creator>Backus, Joyce (NIH/NLM) [E]</dc:creator>
  <cp:lastModifiedBy>Robison, Rex (NIH/NLM) [E]</cp:lastModifiedBy>
  <cp:revision>97</cp:revision>
  <dcterms:created xsi:type="dcterms:W3CDTF">2019-05-03T16:05:59Z</dcterms:created>
  <dcterms:modified xsi:type="dcterms:W3CDTF">2019-05-20T15:33:08Z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44e43764-ec7c-41bf-bcd3-43e049868c0c</vt:lpwstr>
  </property>
  <property fmtid="{D5CDD505-2E9C-101B-9397-08002B2CF9AE}" pid="3" name="ContentTypeId">
    <vt:lpwstr>0x0101006AFF512F4C91FF41B667E19CCF6970B9</vt:lpwstr>
  </property>
</Properties>
</file>