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9" r:id="rId2"/>
    <p:sldId id="272" r:id="rId3"/>
    <p:sldId id="273" r:id="rId4"/>
    <p:sldId id="303" r:id="rId5"/>
    <p:sldId id="304" r:id="rId6"/>
    <p:sldId id="276" r:id="rId7"/>
    <p:sldId id="274" r:id="rId8"/>
    <p:sldId id="275" r:id="rId9"/>
    <p:sldId id="277" r:id="rId10"/>
    <p:sldId id="278" r:id="rId11"/>
    <p:sldId id="279" r:id="rId12"/>
    <p:sldId id="280" r:id="rId13"/>
    <p:sldId id="301" r:id="rId14"/>
    <p:sldId id="302" r:id="rId15"/>
    <p:sldId id="282" r:id="rId16"/>
    <p:sldId id="281" r:id="rId17"/>
    <p:sldId id="288" r:id="rId18"/>
    <p:sldId id="294" r:id="rId19"/>
    <p:sldId id="293" r:id="rId20"/>
    <p:sldId id="292" r:id="rId21"/>
    <p:sldId id="291" r:id="rId22"/>
    <p:sldId id="290" r:id="rId23"/>
    <p:sldId id="297" r:id="rId24"/>
    <p:sldId id="296" r:id="rId25"/>
    <p:sldId id="295" r:id="rId26"/>
    <p:sldId id="298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2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04F75-0DDA-4E7E-83E6-52C126F6A6A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23AEA-C186-4986-9688-FA605CA81CAE}">
      <dgm:prSet phldrT="[Text]" custT="1"/>
      <dgm:spPr/>
      <dgm:t>
        <a:bodyPr/>
        <a:lstStyle/>
        <a:p>
          <a:pPr algn="ctr"/>
          <a:r>
            <a:rPr lang="fr-FR" sz="2000" b="1" i="0" u="none" dirty="0" err="1" smtClean="0"/>
            <a:t>Create</a:t>
          </a:r>
          <a:r>
            <a:rPr lang="fr-FR" sz="2000" b="1" i="0" u="none" dirty="0" smtClean="0"/>
            <a:t> </a:t>
          </a:r>
          <a:r>
            <a:rPr lang="fr-FR" sz="2000" b="1" i="0" u="none" dirty="0" err="1" smtClean="0"/>
            <a:t>normalized</a:t>
          </a:r>
          <a:r>
            <a:rPr lang="fr-FR" sz="2000" b="1" i="0" u="none" dirty="0" smtClean="0"/>
            <a:t> </a:t>
          </a:r>
          <a:r>
            <a:rPr lang="fr-FR" sz="2000" b="1" i="0" u="none" dirty="0" err="1" smtClean="0"/>
            <a:t>name</a:t>
          </a:r>
          <a:r>
            <a:rPr lang="fr-FR" sz="1800" b="0" i="0" u="none" dirty="0" smtClean="0"/>
            <a:t>*</a:t>
          </a:r>
        </a:p>
        <a:p>
          <a:pPr algn="ctr"/>
          <a:r>
            <a:rPr lang="fr-FR" sz="1800" b="0" i="0" u="none" dirty="0" smtClean="0"/>
            <a:t>(</a:t>
          </a:r>
          <a:r>
            <a:rPr lang="fr-FR" sz="1800" b="0" i="0" u="none" dirty="0" err="1" smtClean="0"/>
            <a:t>Ranitidine</a:t>
          </a:r>
          <a:r>
            <a:rPr lang="fr-FR" sz="1800" b="0" i="0" u="none" dirty="0" smtClean="0"/>
            <a:t> 15 MG/ML Oral Solution)</a:t>
          </a:r>
          <a:endParaRPr lang="en-US" sz="1800" dirty="0"/>
        </a:p>
      </dgm:t>
    </dgm:pt>
    <dgm:pt modelId="{3B9F7E0D-7D85-4C12-84E4-7A9B8DB46623}" type="parTrans" cxnId="{264BB5F3-7716-405D-B01E-64223724A8B5}">
      <dgm:prSet/>
      <dgm:spPr/>
      <dgm:t>
        <a:bodyPr/>
        <a:lstStyle/>
        <a:p>
          <a:endParaRPr lang="en-US"/>
        </a:p>
      </dgm:t>
    </dgm:pt>
    <dgm:pt modelId="{BC8A7F11-315A-4B4E-980F-44FF232B308A}" type="sibTrans" cxnId="{264BB5F3-7716-405D-B01E-64223724A8B5}">
      <dgm:prSet/>
      <dgm:spPr/>
      <dgm:t>
        <a:bodyPr/>
        <a:lstStyle/>
        <a:p>
          <a:endParaRPr lang="en-US"/>
        </a:p>
      </dgm:t>
    </dgm:pt>
    <dgm:pt modelId="{DD41E5CA-14E6-42AC-B788-65D6D67910A7}">
      <dgm:prSet phldrT="[Text]" custT="1"/>
      <dgm:spPr/>
      <dgm:t>
        <a:bodyPr/>
        <a:lstStyle/>
        <a:p>
          <a:pPr algn="ctr"/>
          <a:r>
            <a:rPr lang="en-US" sz="2000" b="1" i="0" u="none" dirty="0" smtClean="0"/>
            <a:t>Create unique identifier</a:t>
          </a:r>
        </a:p>
        <a:p>
          <a:pPr algn="ctr"/>
          <a:r>
            <a:rPr lang="en-US" sz="1800" b="0" i="0" u="none" dirty="0" smtClean="0"/>
            <a:t>(RXCUI=705610)</a:t>
          </a:r>
          <a:endParaRPr lang="en-US" sz="1800" dirty="0"/>
        </a:p>
      </dgm:t>
    </dgm:pt>
    <dgm:pt modelId="{55D08054-2D9E-40FC-A730-914CB9634DA4}" type="parTrans" cxnId="{28139975-74D6-46FC-B9E5-B38014F71843}">
      <dgm:prSet/>
      <dgm:spPr/>
      <dgm:t>
        <a:bodyPr/>
        <a:lstStyle/>
        <a:p>
          <a:endParaRPr lang="en-US"/>
        </a:p>
      </dgm:t>
    </dgm:pt>
    <dgm:pt modelId="{F3DB6184-7DCD-426B-9625-168CE845734A}" type="sibTrans" cxnId="{28139975-74D6-46FC-B9E5-B38014F71843}">
      <dgm:prSet/>
      <dgm:spPr/>
      <dgm:t>
        <a:bodyPr/>
        <a:lstStyle/>
        <a:p>
          <a:endParaRPr lang="en-US"/>
        </a:p>
      </dgm:t>
    </dgm:pt>
    <dgm:pt modelId="{20B090F7-6A5F-4D10-96EF-4AE5685C5E9E}">
      <dgm:prSet phldrT="[Text]" custT="1"/>
      <dgm:spPr/>
      <dgm:t>
        <a:bodyPr/>
        <a:lstStyle/>
        <a:p>
          <a:pPr algn="ctr"/>
          <a:r>
            <a:rPr lang="fr-FR" sz="2000" b="1" i="0" u="none" dirty="0" smtClean="0"/>
            <a:t>Group </a:t>
          </a:r>
          <a:r>
            <a:rPr lang="fr-FR" sz="2000" b="1" i="0" u="none" dirty="0" err="1" smtClean="0"/>
            <a:t>synonymous</a:t>
          </a:r>
          <a:r>
            <a:rPr lang="fr-FR" sz="2000" b="1" i="0" u="none" dirty="0" smtClean="0"/>
            <a:t> </a:t>
          </a:r>
          <a:r>
            <a:rPr lang="fr-FR" sz="2000" b="1" i="0" u="none" dirty="0" err="1" smtClean="0"/>
            <a:t>terms</a:t>
          </a:r>
          <a:r>
            <a:rPr lang="fr-FR" sz="2000" b="1" i="0" u="none" dirty="0" smtClean="0"/>
            <a:t> </a:t>
          </a:r>
        </a:p>
        <a:p>
          <a:pPr algn="ctr"/>
          <a:r>
            <a:rPr lang="fr-FR" sz="1800" b="0" i="0" u="none" dirty="0" smtClean="0"/>
            <a:t>(RANITIDINE 15 MG ORAL SOLUTION</a:t>
          </a:r>
          <a:r>
            <a:rPr lang="en-US" sz="1800" b="0" i="0" u="none" dirty="0" smtClean="0"/>
            <a:t>, Ranitidine 75mg/5mL syrup, RANITIDINE 15 MG ORAL SYRUP)</a:t>
          </a:r>
          <a:endParaRPr lang="en-US" sz="1800" dirty="0"/>
        </a:p>
      </dgm:t>
    </dgm:pt>
    <dgm:pt modelId="{59C3C507-E9F5-4527-9649-ACEB096C47D3}" type="parTrans" cxnId="{46C99A8F-BDE2-4841-8E48-6291E88CA15F}">
      <dgm:prSet/>
      <dgm:spPr/>
      <dgm:t>
        <a:bodyPr/>
        <a:lstStyle/>
        <a:p>
          <a:endParaRPr lang="en-US"/>
        </a:p>
      </dgm:t>
    </dgm:pt>
    <dgm:pt modelId="{698BCCB4-4101-41FA-AF5D-4AACC6EF965B}" type="sibTrans" cxnId="{46C99A8F-BDE2-4841-8E48-6291E88CA15F}">
      <dgm:prSet/>
      <dgm:spPr/>
      <dgm:t>
        <a:bodyPr/>
        <a:lstStyle/>
        <a:p>
          <a:endParaRPr lang="en-US"/>
        </a:p>
      </dgm:t>
    </dgm:pt>
    <dgm:pt modelId="{C811C25B-FBC6-47A8-9F67-F2DAEA046A53}" type="pres">
      <dgm:prSet presAssocID="{4B704F75-0DDA-4E7E-83E6-52C126F6A6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BBB1F9-3A9F-4830-A742-A2A2C641CF4A}" type="pres">
      <dgm:prSet presAssocID="{4B704F75-0DDA-4E7E-83E6-52C126F6A6A9}" presName="arrow" presStyleLbl="bgShp" presStyleIdx="0" presStyleCnt="1"/>
      <dgm:spPr/>
    </dgm:pt>
    <dgm:pt modelId="{CA6EB1F7-1728-4928-9DCB-E62086425559}" type="pres">
      <dgm:prSet presAssocID="{4B704F75-0DDA-4E7E-83E6-52C126F6A6A9}" presName="points" presStyleCnt="0"/>
      <dgm:spPr/>
    </dgm:pt>
    <dgm:pt modelId="{AE61478D-0136-4D7A-BA12-5572D538A14C}" type="pres">
      <dgm:prSet presAssocID="{20B090F7-6A5F-4D10-96EF-4AE5685C5E9E}" presName="compositeA" presStyleCnt="0"/>
      <dgm:spPr/>
    </dgm:pt>
    <dgm:pt modelId="{E6E6A3F8-2A6C-4E65-97F1-AFFD1B48976E}" type="pres">
      <dgm:prSet presAssocID="{20B090F7-6A5F-4D10-96EF-4AE5685C5E9E}" presName="textA" presStyleLbl="revTx" presStyleIdx="0" presStyleCnt="3" custScaleX="135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E07CB-6C72-45A6-BBFF-8D6C1B33E088}" type="pres">
      <dgm:prSet presAssocID="{20B090F7-6A5F-4D10-96EF-4AE5685C5E9E}" presName="circleA" presStyleLbl="node1" presStyleIdx="0" presStyleCnt="3"/>
      <dgm:spPr/>
    </dgm:pt>
    <dgm:pt modelId="{EA86CB16-91C3-4696-A8C0-3779F1002E53}" type="pres">
      <dgm:prSet presAssocID="{20B090F7-6A5F-4D10-96EF-4AE5685C5E9E}" presName="spaceA" presStyleCnt="0"/>
      <dgm:spPr/>
    </dgm:pt>
    <dgm:pt modelId="{01B61101-197F-4BC9-BC70-A7C996524830}" type="pres">
      <dgm:prSet presAssocID="{698BCCB4-4101-41FA-AF5D-4AACC6EF965B}" presName="space" presStyleCnt="0"/>
      <dgm:spPr/>
    </dgm:pt>
    <dgm:pt modelId="{37640271-41F5-46F5-95F4-5B385E639BC0}" type="pres">
      <dgm:prSet presAssocID="{DD41E5CA-14E6-42AC-B788-65D6D67910A7}" presName="compositeB" presStyleCnt="0"/>
      <dgm:spPr/>
    </dgm:pt>
    <dgm:pt modelId="{94F8AECB-217A-497D-A037-6FEFB85659A0}" type="pres">
      <dgm:prSet presAssocID="{DD41E5CA-14E6-42AC-B788-65D6D67910A7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6AD2F-024F-40F7-91D8-2A327600D5FE}" type="pres">
      <dgm:prSet presAssocID="{DD41E5CA-14E6-42AC-B788-65D6D67910A7}" presName="circleB" presStyleLbl="node1" presStyleIdx="1" presStyleCnt="3"/>
      <dgm:spPr/>
    </dgm:pt>
    <dgm:pt modelId="{52980A9E-3DF8-4934-AAA4-60A28466F58D}" type="pres">
      <dgm:prSet presAssocID="{DD41E5CA-14E6-42AC-B788-65D6D67910A7}" presName="spaceB" presStyleCnt="0"/>
      <dgm:spPr/>
    </dgm:pt>
    <dgm:pt modelId="{71D5FD38-8B3B-4C7D-9FBB-FE993350E8FC}" type="pres">
      <dgm:prSet presAssocID="{F3DB6184-7DCD-426B-9625-168CE845734A}" presName="space" presStyleCnt="0"/>
      <dgm:spPr/>
    </dgm:pt>
    <dgm:pt modelId="{AE5B17AB-2C9D-4551-BB1A-0E85D94865B2}" type="pres">
      <dgm:prSet presAssocID="{19423AEA-C186-4986-9688-FA605CA81CAE}" presName="compositeA" presStyleCnt="0"/>
      <dgm:spPr/>
    </dgm:pt>
    <dgm:pt modelId="{4C08168D-5A67-4111-82EC-9F6EA8B84BB0}" type="pres">
      <dgm:prSet presAssocID="{19423AEA-C186-4986-9688-FA605CA81CAE}" presName="textA" presStyleLbl="revTx" presStyleIdx="2" presStyleCnt="3" custScaleX="128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6D8FB-599E-4F8E-A781-6ECF41C69BA6}" type="pres">
      <dgm:prSet presAssocID="{19423AEA-C186-4986-9688-FA605CA81CAE}" presName="circleA" presStyleLbl="node1" presStyleIdx="2" presStyleCnt="3"/>
      <dgm:spPr/>
    </dgm:pt>
    <dgm:pt modelId="{16154811-1300-42CF-AB52-44D4C63D475C}" type="pres">
      <dgm:prSet presAssocID="{19423AEA-C186-4986-9688-FA605CA81CAE}" presName="spaceA" presStyleCnt="0"/>
      <dgm:spPr/>
    </dgm:pt>
  </dgm:ptLst>
  <dgm:cxnLst>
    <dgm:cxn modelId="{AE3BCB68-353F-4850-9ECC-C88D96CCD65D}" type="presOf" srcId="{20B090F7-6A5F-4D10-96EF-4AE5685C5E9E}" destId="{E6E6A3F8-2A6C-4E65-97F1-AFFD1B48976E}" srcOrd="0" destOrd="0" presId="urn:microsoft.com/office/officeart/2005/8/layout/hProcess11"/>
    <dgm:cxn modelId="{CDC5967D-B0C0-4BBE-BE72-449038A43F6C}" type="presOf" srcId="{4B704F75-0DDA-4E7E-83E6-52C126F6A6A9}" destId="{C811C25B-FBC6-47A8-9F67-F2DAEA046A53}" srcOrd="0" destOrd="0" presId="urn:microsoft.com/office/officeart/2005/8/layout/hProcess11"/>
    <dgm:cxn modelId="{96B24C00-85C4-447B-AF71-90C37EE4D0E3}" type="presOf" srcId="{DD41E5CA-14E6-42AC-B788-65D6D67910A7}" destId="{94F8AECB-217A-497D-A037-6FEFB85659A0}" srcOrd="0" destOrd="0" presId="urn:microsoft.com/office/officeart/2005/8/layout/hProcess11"/>
    <dgm:cxn modelId="{264BB5F3-7716-405D-B01E-64223724A8B5}" srcId="{4B704F75-0DDA-4E7E-83E6-52C126F6A6A9}" destId="{19423AEA-C186-4986-9688-FA605CA81CAE}" srcOrd="2" destOrd="0" parTransId="{3B9F7E0D-7D85-4C12-84E4-7A9B8DB46623}" sibTransId="{BC8A7F11-315A-4B4E-980F-44FF232B308A}"/>
    <dgm:cxn modelId="{07D58DE1-EFBD-4F46-897C-C8E8C5FF5C1B}" type="presOf" srcId="{19423AEA-C186-4986-9688-FA605CA81CAE}" destId="{4C08168D-5A67-4111-82EC-9F6EA8B84BB0}" srcOrd="0" destOrd="0" presId="urn:microsoft.com/office/officeart/2005/8/layout/hProcess11"/>
    <dgm:cxn modelId="{46C99A8F-BDE2-4841-8E48-6291E88CA15F}" srcId="{4B704F75-0DDA-4E7E-83E6-52C126F6A6A9}" destId="{20B090F7-6A5F-4D10-96EF-4AE5685C5E9E}" srcOrd="0" destOrd="0" parTransId="{59C3C507-E9F5-4527-9649-ACEB096C47D3}" sibTransId="{698BCCB4-4101-41FA-AF5D-4AACC6EF965B}"/>
    <dgm:cxn modelId="{28139975-74D6-46FC-B9E5-B38014F71843}" srcId="{4B704F75-0DDA-4E7E-83E6-52C126F6A6A9}" destId="{DD41E5CA-14E6-42AC-B788-65D6D67910A7}" srcOrd="1" destOrd="0" parTransId="{55D08054-2D9E-40FC-A730-914CB9634DA4}" sibTransId="{F3DB6184-7DCD-426B-9625-168CE845734A}"/>
    <dgm:cxn modelId="{52394A44-FB45-4416-B118-861FBC244344}" type="presParOf" srcId="{C811C25B-FBC6-47A8-9F67-F2DAEA046A53}" destId="{07BBB1F9-3A9F-4830-A742-A2A2C641CF4A}" srcOrd="0" destOrd="0" presId="urn:microsoft.com/office/officeart/2005/8/layout/hProcess11"/>
    <dgm:cxn modelId="{B81D8F7B-8565-4030-AC1F-4BAA4F365BED}" type="presParOf" srcId="{C811C25B-FBC6-47A8-9F67-F2DAEA046A53}" destId="{CA6EB1F7-1728-4928-9DCB-E62086425559}" srcOrd="1" destOrd="0" presId="urn:microsoft.com/office/officeart/2005/8/layout/hProcess11"/>
    <dgm:cxn modelId="{62784830-53AB-415C-8033-DFA3EB5FDE45}" type="presParOf" srcId="{CA6EB1F7-1728-4928-9DCB-E62086425559}" destId="{AE61478D-0136-4D7A-BA12-5572D538A14C}" srcOrd="0" destOrd="0" presId="urn:microsoft.com/office/officeart/2005/8/layout/hProcess11"/>
    <dgm:cxn modelId="{7F52289B-12CB-464C-A976-E5C339DB76D3}" type="presParOf" srcId="{AE61478D-0136-4D7A-BA12-5572D538A14C}" destId="{E6E6A3F8-2A6C-4E65-97F1-AFFD1B48976E}" srcOrd="0" destOrd="0" presId="urn:microsoft.com/office/officeart/2005/8/layout/hProcess11"/>
    <dgm:cxn modelId="{CE24E83D-03D3-454F-9672-9039FBD1167C}" type="presParOf" srcId="{AE61478D-0136-4D7A-BA12-5572D538A14C}" destId="{73EE07CB-6C72-45A6-BBFF-8D6C1B33E088}" srcOrd="1" destOrd="0" presId="urn:microsoft.com/office/officeart/2005/8/layout/hProcess11"/>
    <dgm:cxn modelId="{14BA9757-D85B-4059-967A-F668C19BB11C}" type="presParOf" srcId="{AE61478D-0136-4D7A-BA12-5572D538A14C}" destId="{EA86CB16-91C3-4696-A8C0-3779F1002E53}" srcOrd="2" destOrd="0" presId="urn:microsoft.com/office/officeart/2005/8/layout/hProcess11"/>
    <dgm:cxn modelId="{A0FE4CDB-A5F9-4F6E-A53B-C38FF6E30D3C}" type="presParOf" srcId="{CA6EB1F7-1728-4928-9DCB-E62086425559}" destId="{01B61101-197F-4BC9-BC70-A7C996524830}" srcOrd="1" destOrd="0" presId="urn:microsoft.com/office/officeart/2005/8/layout/hProcess11"/>
    <dgm:cxn modelId="{170C6F8C-BE9C-4F3A-B712-8DE224BEED54}" type="presParOf" srcId="{CA6EB1F7-1728-4928-9DCB-E62086425559}" destId="{37640271-41F5-46F5-95F4-5B385E639BC0}" srcOrd="2" destOrd="0" presId="urn:microsoft.com/office/officeart/2005/8/layout/hProcess11"/>
    <dgm:cxn modelId="{4CDC7216-5A80-4415-AE16-FCEB3C8C54E2}" type="presParOf" srcId="{37640271-41F5-46F5-95F4-5B385E639BC0}" destId="{94F8AECB-217A-497D-A037-6FEFB85659A0}" srcOrd="0" destOrd="0" presId="urn:microsoft.com/office/officeart/2005/8/layout/hProcess11"/>
    <dgm:cxn modelId="{6029D044-39BB-436F-BDAB-41E3208733F6}" type="presParOf" srcId="{37640271-41F5-46F5-95F4-5B385E639BC0}" destId="{BD56AD2F-024F-40F7-91D8-2A327600D5FE}" srcOrd="1" destOrd="0" presId="urn:microsoft.com/office/officeart/2005/8/layout/hProcess11"/>
    <dgm:cxn modelId="{59ED2459-6ABD-4A11-9D67-141C06197731}" type="presParOf" srcId="{37640271-41F5-46F5-95F4-5B385E639BC0}" destId="{52980A9E-3DF8-4934-AAA4-60A28466F58D}" srcOrd="2" destOrd="0" presId="urn:microsoft.com/office/officeart/2005/8/layout/hProcess11"/>
    <dgm:cxn modelId="{8FF1DBA5-D088-46C0-AD84-E3E8E6793DC8}" type="presParOf" srcId="{CA6EB1F7-1728-4928-9DCB-E62086425559}" destId="{71D5FD38-8B3B-4C7D-9FBB-FE993350E8FC}" srcOrd="3" destOrd="0" presId="urn:microsoft.com/office/officeart/2005/8/layout/hProcess11"/>
    <dgm:cxn modelId="{35F34928-4BF0-481A-A21C-52015CD5E403}" type="presParOf" srcId="{CA6EB1F7-1728-4928-9DCB-E62086425559}" destId="{AE5B17AB-2C9D-4551-BB1A-0E85D94865B2}" srcOrd="4" destOrd="0" presId="urn:microsoft.com/office/officeart/2005/8/layout/hProcess11"/>
    <dgm:cxn modelId="{2871A27C-A8A4-45D2-B9D3-1806CF3DF7F4}" type="presParOf" srcId="{AE5B17AB-2C9D-4551-BB1A-0E85D94865B2}" destId="{4C08168D-5A67-4111-82EC-9F6EA8B84BB0}" srcOrd="0" destOrd="0" presId="urn:microsoft.com/office/officeart/2005/8/layout/hProcess11"/>
    <dgm:cxn modelId="{7966400A-C64F-466B-9535-FBC24A814E95}" type="presParOf" srcId="{AE5B17AB-2C9D-4551-BB1A-0E85D94865B2}" destId="{50B6D8FB-599E-4F8E-A781-6ECF41C69BA6}" srcOrd="1" destOrd="0" presId="urn:microsoft.com/office/officeart/2005/8/layout/hProcess11"/>
    <dgm:cxn modelId="{BBBF6582-22EF-45C2-B88F-6D34FB13E1C2}" type="presParOf" srcId="{AE5B17AB-2C9D-4551-BB1A-0E85D94865B2}" destId="{16154811-1300-42CF-AB52-44D4C63D475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CF146-0FD1-4FFA-A9CE-E9E1117081CD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BDF98-168F-495F-B5A4-07D218FEC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3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RxNorm</a:t>
            </a:r>
            <a:r>
              <a:rPr lang="en-US" baseline="0" dirty="0" smtClean="0"/>
              <a:t> when other terminologies already exist? </a:t>
            </a:r>
          </a:p>
          <a:p>
            <a:r>
              <a:rPr lang="en-US" baseline="0" dirty="0" smtClean="0"/>
              <a:t>-Many different naming conventions</a:t>
            </a:r>
          </a:p>
          <a:p>
            <a:r>
              <a:rPr lang="en-US" baseline="0" dirty="0" smtClean="0"/>
              <a:t>-Many different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7AAE-63B5-47A9-A7D0-B5074492F6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4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7AAE-63B5-47A9-A7D0-B5074492F6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786596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0" name="Picture 9" descr="Logo of the U.S. Department of Health &amp; Human Services" title="HH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512" y="6324600"/>
            <a:ext cx="458888" cy="457200"/>
          </a:xfrm>
          <a:prstGeom prst="rect">
            <a:avLst/>
          </a:prstGeom>
        </p:spPr>
      </p:pic>
      <p:pic>
        <p:nvPicPr>
          <p:cNvPr id="11" name="Picture 10" descr="Department of Health &amp; Human Services logo" title="HH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48680"/>
            <a:ext cx="535088" cy="533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583D6C6-CF8E-4FA6-AB35-A2E42FB6C695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9FA9AA-3294-404D-B319-2B75C3DF66C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8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5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3246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9FA9AA-3294-404D-B319-2B75C3DF66C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 descr="National Institutes of Health, U.S. National Library of Medicine logo" title="NLM log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6183"/>
            <a:ext cx="2994000" cy="64028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6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tx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tx1"/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tx1"/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tx1"/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r"/>
            <a:r>
              <a:rPr lang="en-US" sz="2600" dirty="0" smtClean="0">
                <a:solidFill>
                  <a:prstClr val="white">
                    <a:tint val="75000"/>
                  </a:prstClr>
                </a:solidFill>
              </a:rPr>
              <a:t>Patrick McLaughlin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  <a:p>
            <a:pPr lvl="0" algn="r"/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National Library of Medicine</a:t>
            </a:r>
          </a:p>
          <a:p>
            <a:pPr lvl="0" algn="r"/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National Institutes of Health</a:t>
            </a:r>
          </a:p>
          <a:p>
            <a:pPr lvl="0" algn="r"/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U.S. Department of Health and Human </a:t>
            </a:r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Services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RxNorm</a:t>
            </a:r>
            <a:r>
              <a:rPr lang="en-US" b="1" dirty="0" smtClean="0"/>
              <a:t> 101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09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565872"/>
              </p:ext>
            </p:extLst>
          </p:nvPr>
        </p:nvGraphicFramePr>
        <p:xfrm>
          <a:off x="152400" y="15240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is RxNorm structured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81000" y="555307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*Out of scope information does not receive a normalized name. Radiopharmaceuticals, medical devices, and </a:t>
            </a:r>
            <a:r>
              <a:rPr lang="en-US" sz="1600" dirty="0" err="1" smtClean="0"/>
              <a:t>homeopathics</a:t>
            </a:r>
            <a:r>
              <a:rPr lang="en-US" sz="1600" dirty="0" smtClean="0"/>
              <a:t> are out of scope.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60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levels of description - labeled with term types</a:t>
            </a:r>
            <a:r>
              <a:rPr lang="en-US" sz="2800" dirty="0" smtClean="0"/>
              <a:t>:</a:t>
            </a:r>
            <a:endParaRPr lang="en-US" dirty="0" smtClean="0"/>
          </a:p>
          <a:p>
            <a:pPr marL="77724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is RxNorm structured?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07611"/>
              </p:ext>
            </p:extLst>
          </p:nvPr>
        </p:nvGraphicFramePr>
        <p:xfrm>
          <a:off x="533400" y="2514600"/>
          <a:ext cx="8229600" cy="3337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TTY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Ingredient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Strength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Dose Form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Brand Name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Ranitidine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SCDC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Ranitidine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15 MG/ML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SCDF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Ranitidine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Oral Solution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b="1" u="none" strike="noStrike" dirty="0">
                          <a:effectLst/>
                        </a:rPr>
                        <a:t>Ranitidine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b="1" u="none" strike="noStrike">
                          <a:effectLst/>
                        </a:rPr>
                        <a:t>15 MG/ML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b="1" u="none" strike="noStrike" dirty="0">
                          <a:effectLst/>
                        </a:rPr>
                        <a:t>Oral Solution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SBD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b="1" u="none" strike="noStrike" dirty="0">
                          <a:effectLst/>
                        </a:rPr>
                        <a:t>Ranitidine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b="1" u="none" strike="noStrike" dirty="0">
                          <a:effectLst/>
                        </a:rPr>
                        <a:t>15 MG/ML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b="1" u="none" strike="noStrike" dirty="0">
                          <a:effectLst/>
                        </a:rPr>
                        <a:t>Oral Solution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b="1" u="none" strike="noStrike" dirty="0">
                          <a:effectLst/>
                        </a:rPr>
                        <a:t>[Zantac]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SBDF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Ranitidine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Oral Solution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[Zantac]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SBDC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Ranitidine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15 MG/ML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[Zantac]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Zantac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9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SCD – generic drug</a:t>
            </a:r>
          </a:p>
          <a:p>
            <a:pPr marL="365760" lvl="1" indent="0">
              <a:buNone/>
            </a:pPr>
            <a:r>
              <a:rPr lang="fr-FR" sz="2600" dirty="0" err="1" smtClean="0"/>
              <a:t>Ranitidine</a:t>
            </a:r>
            <a:r>
              <a:rPr lang="fr-FR" sz="2600" dirty="0" smtClean="0"/>
              <a:t> </a:t>
            </a:r>
            <a:r>
              <a:rPr lang="fr-FR" sz="2600" dirty="0"/>
              <a:t>15 MG/ML Oral </a:t>
            </a:r>
            <a:r>
              <a:rPr lang="fr-FR" sz="2600" dirty="0" smtClean="0"/>
              <a:t>Solution</a:t>
            </a:r>
            <a:endParaRPr lang="en-US" sz="2800" dirty="0" smtClean="0"/>
          </a:p>
          <a:p>
            <a:r>
              <a:rPr lang="en-US" sz="3200" dirty="0" smtClean="0"/>
              <a:t>SBD – branded drug</a:t>
            </a:r>
          </a:p>
          <a:p>
            <a:pPr marL="365760" lvl="1" indent="0">
              <a:buNone/>
            </a:pPr>
            <a:r>
              <a:rPr lang="fr-FR" sz="2600" dirty="0" err="1" smtClean="0"/>
              <a:t>Ranitidine</a:t>
            </a:r>
            <a:r>
              <a:rPr lang="fr-FR" sz="2600" dirty="0" smtClean="0"/>
              <a:t> </a:t>
            </a:r>
            <a:r>
              <a:rPr lang="fr-FR" sz="2600" dirty="0"/>
              <a:t>15 MG/ML Oral Solution [Zantac</a:t>
            </a:r>
            <a:r>
              <a:rPr lang="fr-FR" sz="2600" dirty="0" smtClean="0"/>
              <a:t>]</a:t>
            </a:r>
          </a:p>
          <a:p>
            <a:pPr marL="365760" lvl="1" indent="0">
              <a:buNone/>
            </a:pPr>
            <a:endParaRPr lang="fr-FR" sz="2600" dirty="0"/>
          </a:p>
          <a:p>
            <a:pPr marL="274320" lvl="1">
              <a:spcBef>
                <a:spcPts val="600"/>
              </a:spcBef>
            </a:pPr>
            <a:r>
              <a:rPr lang="en-US" sz="2800" dirty="0" smtClean="0"/>
              <a:t>GPCK – generic pack</a:t>
            </a:r>
          </a:p>
          <a:p>
            <a:pPr marL="365760" lvl="2" indent="0">
              <a:spcBef>
                <a:spcPts val="600"/>
              </a:spcBef>
              <a:buNone/>
            </a:pPr>
            <a:r>
              <a:rPr lang="en-US" sz="2500" dirty="0" smtClean="0"/>
              <a:t>{</a:t>
            </a:r>
            <a:r>
              <a:rPr lang="en-US" sz="2500" dirty="0"/>
              <a:t>30 (Aspirin 325 MG Oral Tablet) / 30 (Pravastatin Sodium 20 MG Oral </a:t>
            </a:r>
            <a:r>
              <a:rPr lang="en-US" sz="2500" dirty="0" smtClean="0"/>
              <a:t>Tablet</a:t>
            </a:r>
            <a:r>
              <a:rPr lang="en-US" sz="2500" dirty="0"/>
              <a:t>) } Pack</a:t>
            </a:r>
          </a:p>
          <a:p>
            <a:pPr marL="274320" lvl="1">
              <a:spcBef>
                <a:spcPts val="600"/>
              </a:spcBef>
            </a:pPr>
            <a:r>
              <a:rPr lang="en-US" sz="2800" dirty="0" smtClean="0"/>
              <a:t>BPCK – branded pack</a:t>
            </a:r>
          </a:p>
          <a:p>
            <a:pPr marL="365760" lvl="2" indent="0">
              <a:spcBef>
                <a:spcPts val="600"/>
              </a:spcBef>
              <a:buNone/>
            </a:pPr>
            <a:r>
              <a:rPr lang="en-US" sz="2500" dirty="0" smtClean="0"/>
              <a:t>{</a:t>
            </a:r>
            <a:r>
              <a:rPr lang="en-US" sz="2500" dirty="0"/>
              <a:t>30 (Aspirin 325 MG Oral Tablet) / 30 (Pravastatin Sodium 20 MG Oral </a:t>
            </a:r>
            <a:r>
              <a:rPr lang="en-US" sz="2500" dirty="0" smtClean="0"/>
              <a:t>Tablet </a:t>
            </a:r>
            <a:r>
              <a:rPr lang="en-US" sz="2500" dirty="0"/>
              <a:t>[</a:t>
            </a:r>
            <a:r>
              <a:rPr lang="en-US" sz="2500" dirty="0" err="1"/>
              <a:t>Pravachol</a:t>
            </a:r>
            <a:r>
              <a:rPr lang="en-US" sz="2500" dirty="0"/>
              <a:t>]) } Pack [</a:t>
            </a:r>
            <a:r>
              <a:rPr lang="en-US" sz="2500" dirty="0" err="1"/>
              <a:t>Pravigard</a:t>
            </a:r>
            <a:r>
              <a:rPr lang="en-US" sz="2500" dirty="0"/>
              <a:t> 325/20]</a:t>
            </a:r>
          </a:p>
          <a:p>
            <a:pPr marL="365760" lvl="1" indent="0">
              <a:buNone/>
            </a:pPr>
            <a:endParaRPr lang="fr-FR" sz="2600" dirty="0" smtClean="0"/>
          </a:p>
          <a:p>
            <a:pPr lvl="1"/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is RxNorm structured?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Relationships connect RXCUIs</a:t>
            </a:r>
          </a:p>
          <a:p>
            <a:pPr lvl="1"/>
            <a:r>
              <a:rPr lang="en-US" dirty="0" smtClean="0"/>
              <a:t>SCD </a:t>
            </a:r>
            <a:r>
              <a:rPr lang="en-US" u="sng" dirty="0" err="1" smtClean="0"/>
              <a:t>has_tradename</a:t>
            </a:r>
            <a:r>
              <a:rPr lang="en-US" dirty="0" smtClean="0"/>
              <a:t> SBD</a:t>
            </a:r>
          </a:p>
          <a:p>
            <a:pPr lvl="1"/>
            <a:r>
              <a:rPr lang="en-US" dirty="0" smtClean="0"/>
              <a:t>BPCK </a:t>
            </a:r>
            <a:r>
              <a:rPr lang="en-US" u="sng" dirty="0" smtClean="0"/>
              <a:t>contains</a:t>
            </a:r>
            <a:r>
              <a:rPr lang="en-US" dirty="0" smtClean="0"/>
              <a:t> SCD </a:t>
            </a:r>
            <a:r>
              <a:rPr lang="en-US" u="sng" dirty="0" err="1" smtClean="0"/>
              <a:t>consists_of</a:t>
            </a:r>
            <a:r>
              <a:rPr lang="en-US" dirty="0" smtClean="0"/>
              <a:t> SCDC </a:t>
            </a:r>
            <a:r>
              <a:rPr lang="en-US" u="sng" dirty="0" err="1" smtClean="0"/>
              <a:t>has_ingredient</a:t>
            </a:r>
            <a:r>
              <a:rPr lang="en-US" dirty="0" smtClean="0"/>
              <a:t> IN</a:t>
            </a:r>
          </a:p>
          <a:p>
            <a:pPr lvl="1"/>
            <a:r>
              <a:rPr lang="en-US" dirty="0" smtClean="0"/>
              <a:t>SBD </a:t>
            </a:r>
            <a:r>
              <a:rPr lang="en-US" u="sng" dirty="0" err="1" smtClean="0"/>
              <a:t>has_doseform</a:t>
            </a:r>
            <a:r>
              <a:rPr lang="en-US" dirty="0" smtClean="0"/>
              <a:t> DF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RXCUIs have associated attributes</a:t>
            </a:r>
          </a:p>
          <a:p>
            <a:pPr lvl="1"/>
            <a:r>
              <a:rPr lang="en-US" dirty="0" smtClean="0"/>
              <a:t>NDCs</a:t>
            </a:r>
          </a:p>
          <a:p>
            <a:pPr lvl="1"/>
            <a:r>
              <a:rPr lang="en-US" dirty="0" smtClean="0"/>
              <a:t>Marketing Category</a:t>
            </a:r>
          </a:p>
          <a:p>
            <a:pPr lvl="1"/>
            <a:r>
              <a:rPr lang="en-US" dirty="0" smtClean="0"/>
              <a:t>Labeler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dirty="0" err="1" smtClean="0"/>
              <a:t>RxNorm</a:t>
            </a:r>
            <a:r>
              <a:rPr lang="en-US" dirty="0" smtClean="0"/>
              <a:t> structured?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9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RXNCONSO</a:t>
            </a:r>
          </a:p>
          <a:p>
            <a:pPr lvl="1"/>
            <a:r>
              <a:rPr lang="en-US" dirty="0" smtClean="0"/>
              <a:t>RXCUIs and drug names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r>
              <a:rPr lang="en-US" sz="3200" dirty="0" smtClean="0"/>
              <a:t>RXNREL</a:t>
            </a:r>
          </a:p>
          <a:p>
            <a:pPr lvl="1"/>
            <a:r>
              <a:rPr lang="en-US" dirty="0" smtClean="0"/>
              <a:t>RXCUIs and relationships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sz="3200" dirty="0" smtClean="0"/>
              <a:t>RXNSAT</a:t>
            </a:r>
          </a:p>
          <a:p>
            <a:pPr lvl="1"/>
            <a:r>
              <a:rPr lang="en-US" dirty="0" smtClean="0"/>
              <a:t>RXCUIs and attributes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dirty="0" err="1" smtClean="0"/>
              <a:t>RxNorm</a:t>
            </a:r>
            <a:r>
              <a:rPr lang="en-US" dirty="0" smtClean="0"/>
              <a:t> structured?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http://www.nlm.nih.gov/research/umls/rxnorm/</a:t>
            </a:r>
          </a:p>
          <a:p>
            <a:endParaRPr lang="en-US" dirty="0" smtClean="0"/>
          </a:p>
          <a:p>
            <a:r>
              <a:rPr lang="en-US" dirty="0" smtClean="0"/>
              <a:t>Monthly zip file*</a:t>
            </a:r>
          </a:p>
          <a:p>
            <a:pPr lvl="1"/>
            <a:r>
              <a:rPr lang="en-US" dirty="0"/>
              <a:t>Weekly updates for newly added FDA drug </a:t>
            </a:r>
            <a:r>
              <a:rPr lang="en-US" dirty="0" smtClean="0"/>
              <a:t>labels</a:t>
            </a:r>
          </a:p>
          <a:p>
            <a:r>
              <a:rPr lang="en-US" dirty="0" smtClean="0"/>
              <a:t>Current Prescribable Content subset zip file</a:t>
            </a:r>
          </a:p>
          <a:p>
            <a:r>
              <a:rPr lang="en-US" dirty="0" smtClean="0"/>
              <a:t>APIs – RxNorm, prescribable subset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*Requires a (free) UMLS license to access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do I access RxNorm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October Release:</a:t>
            </a:r>
          </a:p>
          <a:p>
            <a:pPr marL="0" indent="0">
              <a:buNone/>
            </a:pPr>
            <a:endParaRPr lang="en-US" sz="4000" dirty="0"/>
          </a:p>
          <a:p>
            <a:pPr lvl="1"/>
            <a:r>
              <a:rPr lang="en-US" sz="4000" dirty="0" smtClean="0"/>
              <a:t>Generic drugs</a:t>
            </a:r>
            <a:r>
              <a:rPr lang="en-US" sz="4000" dirty="0"/>
              <a:t>	</a:t>
            </a:r>
            <a:r>
              <a:rPr lang="en-US" sz="4000" dirty="0" smtClean="0"/>
              <a:t>	19,717</a:t>
            </a:r>
            <a:endParaRPr lang="en-US" sz="4000" dirty="0"/>
          </a:p>
          <a:p>
            <a:pPr lvl="1"/>
            <a:r>
              <a:rPr lang="en-US" sz="4000" dirty="0" smtClean="0"/>
              <a:t>Branded drugs </a:t>
            </a:r>
            <a:r>
              <a:rPr lang="en-US" sz="4000" dirty="0"/>
              <a:t>	</a:t>
            </a:r>
            <a:r>
              <a:rPr lang="en-US" sz="4000" dirty="0" smtClean="0"/>
              <a:t>10,550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 smtClean="0"/>
              <a:t>Generic packs</a:t>
            </a:r>
            <a:r>
              <a:rPr lang="en-US" sz="4000" dirty="0"/>
              <a:t>	</a:t>
            </a:r>
            <a:r>
              <a:rPr lang="en-US" sz="4000" dirty="0" smtClean="0"/>
              <a:t>	349</a:t>
            </a:r>
            <a:endParaRPr lang="en-US" sz="4000" dirty="0"/>
          </a:p>
          <a:p>
            <a:pPr lvl="1"/>
            <a:r>
              <a:rPr lang="en-US" sz="4000" dirty="0" smtClean="0"/>
              <a:t>Branded packs</a:t>
            </a:r>
            <a:r>
              <a:rPr lang="en-US" sz="4000"/>
              <a:t>	</a:t>
            </a:r>
            <a:r>
              <a:rPr lang="en-US" sz="4000" smtClean="0"/>
              <a:t>	399</a:t>
            </a:r>
            <a:endParaRPr lang="en-US" sz="4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do I access </a:t>
            </a:r>
            <a:r>
              <a:rPr lang="en-US" sz="4000" dirty="0" err="1" smtClean="0"/>
              <a:t>RxNorm</a:t>
            </a:r>
            <a:r>
              <a:rPr lang="en-US" sz="40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xnormdownloads.tiff" title="RxNorm Downloads P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843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3352800"/>
            <a:ext cx="3429000" cy="129540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4495800"/>
            <a:ext cx="3429000" cy="129540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s.tiff" title="RxNorm RRF File Directo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rminal.tiff" title="RxNorm Data in RRF Form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rug terminology produced by NLM</a:t>
            </a:r>
          </a:p>
          <a:p>
            <a:endParaRPr lang="en-US" sz="3200" dirty="0" smtClean="0"/>
          </a:p>
          <a:p>
            <a:r>
              <a:rPr lang="en-US" sz="3200" dirty="0"/>
              <a:t>List of normalized names and unique identifiers for </a:t>
            </a:r>
            <a:r>
              <a:rPr lang="en-US" sz="3200" dirty="0" smtClean="0"/>
              <a:t>drugs</a:t>
            </a:r>
          </a:p>
          <a:p>
            <a:endParaRPr lang="en-US" sz="3200" dirty="0"/>
          </a:p>
          <a:p>
            <a:r>
              <a:rPr lang="en-US" sz="3200" dirty="0" smtClean="0"/>
              <a:t>Terminology derived from other drug terminologies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RxNorm?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cel.tiff" title="RxNorm Data in Exc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897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sql.tiff" title="RxNorm Data in MySQ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9144000" cy="5002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1981200"/>
            <a:ext cx="6553200" cy="30480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xnav.tiff" title="RxNorm API and Applications P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xnav2.tiff" title="RxNav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9144000" cy="52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xclass.tiff" title="Rx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xmix.tiff" title="RxMix Workflo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314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752600"/>
            <a:ext cx="1524000" cy="220980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xmix2.tiff" title="RxMix Input Op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314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057400"/>
            <a:ext cx="762000" cy="198120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Patrick McLaughlin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rxnorminfo@nlm.nih.gov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24600"/>
            <a:ext cx="609600" cy="457200"/>
          </a:xfrm>
        </p:spPr>
        <p:txBody>
          <a:bodyPr/>
          <a:lstStyle/>
          <a:p>
            <a:fld id="{0C9FA9AA-3294-404D-B319-2B75C3DF66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RxNorm?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FDA </a:t>
            </a:r>
            <a:r>
              <a:rPr lang="en-US" sz="2200" dirty="0"/>
              <a:t>Structured Product Labels (DailyMed)</a:t>
            </a:r>
          </a:p>
          <a:p>
            <a:r>
              <a:rPr lang="en-US" sz="2200" dirty="0" err="1"/>
              <a:t>MeSH</a:t>
            </a:r>
            <a:endParaRPr lang="en-US" sz="2200" dirty="0"/>
          </a:p>
          <a:p>
            <a:r>
              <a:rPr lang="en-US" sz="2200" dirty="0"/>
              <a:t>NDF-RT</a:t>
            </a:r>
          </a:p>
          <a:p>
            <a:r>
              <a:rPr lang="en-US" sz="2200" dirty="0"/>
              <a:t>SNOMED CT</a:t>
            </a:r>
          </a:p>
          <a:p>
            <a:r>
              <a:rPr lang="en-US" sz="2200" dirty="0"/>
              <a:t>VA National Drug </a:t>
            </a:r>
            <a:r>
              <a:rPr lang="en-US" sz="2200" dirty="0" smtClean="0"/>
              <a:t>File</a:t>
            </a:r>
          </a:p>
          <a:p>
            <a:r>
              <a:rPr lang="en-US" sz="2200" dirty="0" smtClean="0"/>
              <a:t>CMS Formulary Reference File</a:t>
            </a:r>
            <a:endParaRPr lang="en-US" sz="2200" dirty="0"/>
          </a:p>
          <a:p>
            <a:pPr lvl="1"/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First </a:t>
            </a:r>
            <a:r>
              <a:rPr lang="en-US" sz="2200" dirty="0" err="1"/>
              <a:t>DataBank</a:t>
            </a:r>
            <a:endParaRPr lang="en-US" sz="2200" dirty="0"/>
          </a:p>
          <a:p>
            <a:r>
              <a:rPr lang="en-US" sz="2200" dirty="0"/>
              <a:t>Gold Standard</a:t>
            </a:r>
          </a:p>
          <a:p>
            <a:r>
              <a:rPr lang="en-US" sz="2200" dirty="0" err="1"/>
              <a:t>Medi</a:t>
            </a:r>
            <a:r>
              <a:rPr lang="en-US" sz="2200" dirty="0"/>
              <a:t>-Span</a:t>
            </a:r>
          </a:p>
          <a:p>
            <a:r>
              <a:rPr lang="en-US" sz="2200" dirty="0" err="1"/>
              <a:t>Multum</a:t>
            </a:r>
            <a:endParaRPr lang="en-US" sz="2200" dirty="0"/>
          </a:p>
          <a:p>
            <a:r>
              <a:rPr lang="en-US" sz="2200" dirty="0"/>
              <a:t>Micromedex</a:t>
            </a:r>
          </a:p>
          <a:p>
            <a:pPr marL="274320" lvl="1">
              <a:spcBef>
                <a:spcPts val="600"/>
              </a:spcBef>
            </a:pPr>
            <a:r>
              <a:rPr lang="en-US" sz="2000" dirty="0"/>
              <a:t>Anatomical Therapeutic Chemical Classification System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Collection </a:t>
            </a:r>
            <a:r>
              <a:rPr lang="en-US" sz="2800" dirty="0"/>
              <a:t>of commonly-used public and private drug vocabularies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1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ePrescribing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Formulary development and maintenance</a:t>
            </a:r>
          </a:p>
          <a:p>
            <a:endParaRPr lang="en-US" sz="3200" dirty="0" smtClean="0"/>
          </a:p>
          <a:p>
            <a:r>
              <a:rPr lang="en-US" sz="3200" dirty="0" smtClean="0"/>
              <a:t>Medication history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RxNorm</a:t>
            </a:r>
            <a:r>
              <a:rPr lang="en-US" dirty="0" smtClean="0"/>
              <a:t> used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Center for Medicare and Medicaid Services (CMS)</a:t>
            </a:r>
          </a:p>
          <a:p>
            <a:pPr lvl="1"/>
            <a:r>
              <a:rPr lang="en-US" sz="3000" dirty="0"/>
              <a:t>Formulary Reference File</a:t>
            </a:r>
          </a:p>
          <a:p>
            <a:pPr lvl="1"/>
            <a:r>
              <a:rPr lang="en-US" sz="3000" dirty="0"/>
              <a:t>Clinical Quality Measures (CQMs), Meaningful Use Value </a:t>
            </a:r>
            <a:r>
              <a:rPr lang="en-US" sz="3000" dirty="0" smtClean="0"/>
              <a:t>Sets</a:t>
            </a:r>
          </a:p>
          <a:p>
            <a:pPr lvl="1"/>
            <a:endParaRPr lang="en-US" sz="3000" dirty="0"/>
          </a:p>
          <a:p>
            <a:r>
              <a:rPr lang="en-US" sz="3200" dirty="0"/>
              <a:t>Office of the National Coordinator (ONC)</a:t>
            </a:r>
          </a:p>
          <a:p>
            <a:pPr lvl="1"/>
            <a:r>
              <a:rPr lang="en-US" sz="3000" dirty="0"/>
              <a:t>Standard for medications and medication allergies</a:t>
            </a:r>
          </a:p>
          <a:p>
            <a:pPr lvl="1"/>
            <a:r>
              <a:rPr lang="en-US" sz="3000" dirty="0"/>
              <a:t>Required for Electronic Health Record (EHR) </a:t>
            </a:r>
            <a:r>
              <a:rPr lang="en-US" sz="3000" dirty="0" smtClean="0"/>
              <a:t>certification</a:t>
            </a:r>
          </a:p>
          <a:p>
            <a:pPr lvl="1"/>
            <a:endParaRPr lang="en-US" sz="3000" dirty="0"/>
          </a:p>
          <a:p>
            <a:r>
              <a:rPr lang="en-US" sz="3200" dirty="0"/>
              <a:t>National Council for Prescription Drug Programs (NCPDP)</a:t>
            </a:r>
          </a:p>
          <a:p>
            <a:pPr lvl="1"/>
            <a:r>
              <a:rPr lang="en-US" sz="3000" dirty="0"/>
              <a:t>SCRIPT </a:t>
            </a:r>
            <a:r>
              <a:rPr lang="en-US" sz="3000" dirty="0" err="1" smtClean="0"/>
              <a:t>e</a:t>
            </a:r>
            <a:r>
              <a:rPr lang="en-US" sz="3000" dirty="0" err="1"/>
              <a:t>P</a:t>
            </a:r>
            <a:r>
              <a:rPr lang="en-US" sz="3000" dirty="0" err="1" smtClean="0"/>
              <a:t>rescribing</a:t>
            </a:r>
            <a:r>
              <a:rPr lang="en-US" sz="3000" dirty="0" smtClean="0"/>
              <a:t> </a:t>
            </a:r>
            <a:r>
              <a:rPr lang="en-US" sz="3000" dirty="0"/>
              <a:t>standard</a:t>
            </a:r>
          </a:p>
          <a:p>
            <a:pPr lvl="1"/>
            <a:r>
              <a:rPr lang="en-US" sz="3000" dirty="0"/>
              <a:t>Formulary and Benefit </a:t>
            </a:r>
            <a:r>
              <a:rPr lang="en-US" sz="3000" dirty="0" smtClean="0"/>
              <a:t>standard</a:t>
            </a:r>
          </a:p>
          <a:p>
            <a:pPr lvl="1"/>
            <a:endParaRPr lang="en-US" sz="3000" dirty="0"/>
          </a:p>
          <a:p>
            <a:r>
              <a:rPr lang="en-US" sz="3200" dirty="0"/>
              <a:t>Veterans Affairs – Department of Defense (VA-</a:t>
            </a:r>
            <a:r>
              <a:rPr lang="en-US" sz="3200" dirty="0" err="1"/>
              <a:t>DoD</a:t>
            </a:r>
            <a:r>
              <a:rPr lang="en-US" sz="3200" dirty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RxNorm</a:t>
            </a:r>
            <a:r>
              <a:rPr lang="en-US" dirty="0" smtClean="0"/>
              <a:t> used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</a:t>
            </a:r>
            <a:r>
              <a:rPr lang="en-US" sz="4000" dirty="0"/>
              <a:t>RxNorm?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900" dirty="0" smtClean="0"/>
              <a:t>000121-4727-10</a:t>
            </a:r>
          </a:p>
          <a:p>
            <a:pPr marL="0" indent="0">
              <a:buNone/>
            </a:pPr>
            <a:r>
              <a:rPr lang="en-US" sz="1900" dirty="0" smtClean="0"/>
              <a:t>603941854</a:t>
            </a:r>
          </a:p>
          <a:p>
            <a:pPr marL="0" indent="0">
              <a:buNone/>
            </a:pPr>
            <a:r>
              <a:rPr lang="en-US" sz="1900" dirty="0" smtClean="0"/>
              <a:t>050383-</a:t>
            </a:r>
            <a:r>
              <a:rPr lang="en-US" sz="1900" dirty="0"/>
              <a:t>*051-04</a:t>
            </a:r>
          </a:p>
          <a:p>
            <a:pPr marL="0" indent="0">
              <a:buNone/>
            </a:pPr>
            <a:r>
              <a:rPr lang="en-US" sz="1900" dirty="0" smtClean="0"/>
              <a:t>050962-</a:t>
            </a:r>
            <a:r>
              <a:rPr lang="en-US" sz="1900" dirty="0"/>
              <a:t>*</a:t>
            </a:r>
            <a:r>
              <a:rPr lang="en-US" sz="1900" dirty="0" smtClean="0"/>
              <a:t>203-59</a:t>
            </a:r>
          </a:p>
          <a:p>
            <a:pPr marL="0" indent="0">
              <a:buNone/>
            </a:pPr>
            <a:r>
              <a:rPr lang="en-US" sz="1900" dirty="0" smtClean="0"/>
              <a:t>55648069401</a:t>
            </a:r>
          </a:p>
          <a:p>
            <a:pPr marL="0" indent="0">
              <a:buNone/>
            </a:pPr>
            <a:r>
              <a:rPr lang="en-US" sz="1900" dirty="0" smtClean="0"/>
              <a:t>472038316</a:t>
            </a: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051660-</a:t>
            </a:r>
            <a:r>
              <a:rPr lang="en-US" sz="1900" dirty="0"/>
              <a:t>*851-16</a:t>
            </a:r>
          </a:p>
          <a:p>
            <a:pPr marL="0" indent="0">
              <a:buNone/>
            </a:pPr>
            <a:r>
              <a:rPr lang="en-US" sz="1900" dirty="0" smtClean="0"/>
              <a:t>49884-0396-33</a:t>
            </a: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68094-0316-58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900" dirty="0" smtClean="0"/>
              <a:t>049856-0351-</a:t>
            </a:r>
            <a:r>
              <a:rPr lang="en-US" sz="1900" dirty="0"/>
              <a:t>*1</a:t>
            </a:r>
          </a:p>
          <a:p>
            <a:pPr marL="0" indent="0">
              <a:buNone/>
            </a:pPr>
            <a:r>
              <a:rPr lang="en-US" sz="1900" dirty="0" smtClean="0"/>
              <a:t>55111060216</a:t>
            </a:r>
          </a:p>
          <a:p>
            <a:pPr marL="0" indent="0">
              <a:buNone/>
            </a:pPr>
            <a:r>
              <a:rPr lang="en-US" sz="1900" dirty="0"/>
              <a:t>50962-0203-60</a:t>
            </a:r>
          </a:p>
          <a:p>
            <a:pPr marL="0" indent="0">
              <a:buNone/>
            </a:pPr>
            <a:r>
              <a:rPr lang="en-US" sz="1900" dirty="0" smtClean="0"/>
              <a:t>55111-0602-16</a:t>
            </a: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121472710</a:t>
            </a:r>
          </a:p>
          <a:p>
            <a:pPr marL="0" indent="0">
              <a:buNone/>
            </a:pPr>
            <a:r>
              <a:rPr lang="en-US" sz="1900" dirty="0"/>
              <a:t>050962-*</a:t>
            </a:r>
            <a:r>
              <a:rPr lang="en-US" sz="1900" dirty="0" smtClean="0"/>
              <a:t>203-60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173038354</a:t>
            </a:r>
          </a:p>
          <a:p>
            <a:pPr marL="0" indent="0">
              <a:buNone/>
            </a:pPr>
            <a:r>
              <a:rPr lang="en-US" sz="1900" dirty="0" smtClean="0"/>
              <a:t>68094031658</a:t>
            </a: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000121-0727-16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39065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Sample of </a:t>
            </a:r>
            <a:r>
              <a:rPr lang="en-US" sz="2800" dirty="0" smtClean="0"/>
              <a:t>NDCs </a:t>
            </a:r>
            <a:r>
              <a:rPr lang="en-US" sz="2800" dirty="0"/>
              <a:t>from drug vocabularies:</a:t>
            </a:r>
          </a:p>
        </p:txBody>
      </p:sp>
    </p:spTree>
    <p:extLst>
      <p:ext uri="{BB962C8B-B14F-4D97-AF65-F5344CB8AC3E}">
        <p14:creationId xmlns:p14="http://schemas.microsoft.com/office/powerpoint/2010/main" val="34615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</a:t>
            </a:r>
            <a:r>
              <a:rPr lang="en-US" sz="4000" dirty="0"/>
              <a:t>RxNorm?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ranitidine </a:t>
            </a:r>
            <a:r>
              <a:rPr lang="en-US" dirty="0"/>
              <a:t>15 mg/mL oral syrup</a:t>
            </a:r>
          </a:p>
          <a:p>
            <a:pPr marL="0" indent="0">
              <a:buNone/>
            </a:pPr>
            <a:r>
              <a:rPr lang="en-US" dirty="0"/>
              <a:t>RANITIDINE HCL 15 mg/mL ORAL SYRUP</a:t>
            </a:r>
          </a:p>
          <a:p>
            <a:pPr marL="0" indent="0">
              <a:buNone/>
            </a:pPr>
            <a:r>
              <a:rPr lang="en-US" dirty="0" smtClean="0"/>
              <a:t>RANITIDINE HCL 15 mg/mL ORAL SYRUP</a:t>
            </a:r>
          </a:p>
          <a:p>
            <a:pPr marL="0" indent="0">
              <a:buNone/>
            </a:pPr>
            <a:r>
              <a:rPr lang="en-US" dirty="0" smtClean="0"/>
              <a:t>RANITIDINE </a:t>
            </a:r>
            <a:r>
              <a:rPr lang="en-US" dirty="0"/>
              <a:t>HCL@15 mg/</a:t>
            </a:r>
            <a:r>
              <a:rPr lang="en-US" dirty="0" err="1"/>
              <a:t>mL@ORAL@SYRUP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Ranitidine </a:t>
            </a:r>
            <a:r>
              <a:rPr lang="en-US" dirty="0" err="1"/>
              <a:t>HCl</a:t>
            </a:r>
            <a:r>
              <a:rPr lang="en-US" dirty="0"/>
              <a:t> Syrup 15 MG/ML (75 MG/5ML)</a:t>
            </a:r>
          </a:p>
          <a:p>
            <a:pPr marL="0" indent="0">
              <a:buNone/>
            </a:pPr>
            <a:r>
              <a:rPr lang="en-US" dirty="0"/>
              <a:t>Ranitidine Hydrochloride 15 MG/ML Oral Solution</a:t>
            </a:r>
          </a:p>
          <a:p>
            <a:pPr marL="0" indent="0">
              <a:buNone/>
            </a:pPr>
            <a:r>
              <a:rPr lang="en-US" dirty="0"/>
              <a:t>Ranitidine Hydrochloride 15mg/1mL Oral solution</a:t>
            </a:r>
          </a:p>
          <a:p>
            <a:pPr marL="0" indent="0">
              <a:buNone/>
            </a:pPr>
            <a:r>
              <a:rPr lang="en-US" dirty="0"/>
              <a:t>Ranitidine 15 MG/ML Oral Solution</a:t>
            </a:r>
          </a:p>
          <a:p>
            <a:pPr marL="0" indent="0">
              <a:buNone/>
            </a:pPr>
            <a:r>
              <a:rPr lang="en-US" dirty="0" smtClean="0"/>
              <a:t>RANITIDINE 15 MG ORAL SYRUP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RANITIDINE </a:t>
            </a:r>
            <a:r>
              <a:rPr lang="en-US" dirty="0"/>
              <a:t>HYDROCHLORIDE 15 MG ORAL SYRUP</a:t>
            </a:r>
          </a:p>
          <a:p>
            <a:pPr marL="0" indent="0">
              <a:buNone/>
            </a:pPr>
            <a:r>
              <a:rPr lang="en-US" dirty="0"/>
              <a:t>RANITIDINE HYDROCHLORIDE 16.8 MG ORAL SYRUP</a:t>
            </a:r>
          </a:p>
          <a:p>
            <a:pPr marL="0" indent="0">
              <a:buNone/>
            </a:pPr>
            <a:r>
              <a:rPr lang="fr-FR" dirty="0"/>
              <a:t>RANITIDINE HYDROCHLORIDE 75 MG ORAL SOLUTION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RANITIDINE HYDROCHLORIDE 15 mg in 1 mL ORAL SYRUP</a:t>
            </a:r>
          </a:p>
          <a:p>
            <a:pPr marL="0" indent="0">
              <a:buNone/>
            </a:pPr>
            <a:r>
              <a:rPr lang="en-US" dirty="0"/>
              <a:t>RANITIDINE HYDROCHLORIDE 15 MG ORAL SYRUP</a:t>
            </a:r>
          </a:p>
          <a:p>
            <a:pPr marL="0" indent="0">
              <a:buNone/>
            </a:pPr>
            <a:r>
              <a:rPr lang="en-US" dirty="0"/>
              <a:t>Ranitidine 15 mg in 1 mL ORAL SOLUTION</a:t>
            </a:r>
          </a:p>
          <a:p>
            <a:pPr marL="0" indent="0">
              <a:buNone/>
            </a:pPr>
            <a:r>
              <a:rPr lang="en-US" dirty="0"/>
              <a:t>RANITIDINE 15 MG ORAL SOLUTION</a:t>
            </a:r>
          </a:p>
          <a:p>
            <a:pPr marL="0" indent="0">
              <a:buNone/>
            </a:pPr>
            <a:r>
              <a:rPr lang="en-US" dirty="0"/>
              <a:t>RANITIDINE HYDROCHLORIDE 16.8 MG ORAL SOLUTION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40461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Sample of drug names from drug vocabularies: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40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RANITIDINE HYDROCHLORIDE </a:t>
            </a:r>
            <a:r>
              <a:rPr lang="en-US" b="1" dirty="0">
                <a:solidFill>
                  <a:schemeClr val="accent3"/>
                </a:solidFill>
              </a:rPr>
              <a:t>15 MG </a:t>
            </a:r>
            <a:r>
              <a:rPr lang="en-US" dirty="0"/>
              <a:t>ORAL SYRUP</a:t>
            </a:r>
          </a:p>
          <a:p>
            <a:r>
              <a:rPr lang="en-US" dirty="0"/>
              <a:t>RANITIDINE HYDROCHLORIDE </a:t>
            </a:r>
            <a:r>
              <a:rPr lang="en-US" b="1" dirty="0">
                <a:solidFill>
                  <a:schemeClr val="accent3"/>
                </a:solidFill>
              </a:rPr>
              <a:t>16.8 MG </a:t>
            </a:r>
            <a:r>
              <a:rPr lang="en-US" dirty="0"/>
              <a:t>ORAL SYRUP</a:t>
            </a:r>
          </a:p>
          <a:p>
            <a:r>
              <a:rPr lang="fr-FR" dirty="0"/>
              <a:t>RANITIDINE HYDROCHLORIDE </a:t>
            </a:r>
            <a:r>
              <a:rPr lang="fr-FR" b="1" dirty="0">
                <a:solidFill>
                  <a:schemeClr val="accent3"/>
                </a:solidFill>
              </a:rPr>
              <a:t>75 MG </a:t>
            </a:r>
            <a:r>
              <a:rPr lang="fr-FR" dirty="0"/>
              <a:t>ORAL SOLUTION</a:t>
            </a:r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Normalized name: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3"/>
                </a:solidFill>
              </a:rPr>
              <a:t>Ranitidine </a:t>
            </a:r>
            <a:r>
              <a:rPr lang="en-US" sz="3200" dirty="0">
                <a:solidFill>
                  <a:schemeClr val="accent3"/>
                </a:solidFill>
              </a:rPr>
              <a:t>15 MG/ML Oral Solution</a:t>
            </a:r>
            <a:endParaRPr lang="en-US" sz="3200" dirty="0" smtClean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</a:t>
            </a:r>
            <a:r>
              <a:rPr lang="en-US" sz="4000" dirty="0"/>
              <a:t>RxNorm?</a:t>
            </a:r>
          </a:p>
        </p:txBody>
      </p:sp>
    </p:spTree>
    <p:extLst>
      <p:ext uri="{BB962C8B-B14F-4D97-AF65-F5344CB8AC3E}">
        <p14:creationId xmlns:p14="http://schemas.microsoft.com/office/powerpoint/2010/main" val="36764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drugs from prescribers’ point of view rather than dispensers’ point of view</a:t>
            </a:r>
          </a:p>
          <a:p>
            <a:endParaRPr lang="en-US" sz="2800" dirty="0" smtClean="0"/>
          </a:p>
          <a:p>
            <a:r>
              <a:rPr lang="en-US" sz="2800" dirty="0" smtClean="0"/>
              <a:t>RXCUI (RxNorm concept unique identifier):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3"/>
                </a:solidFill>
              </a:rPr>
              <a:t>705610</a:t>
            </a:r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Normalized name: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3"/>
                </a:solidFill>
              </a:rPr>
              <a:t>Ranitidine 15 MG/ML Oral Solution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</a:t>
            </a:r>
            <a:r>
              <a:rPr lang="en-US" sz="4000" dirty="0"/>
              <a:t>RxNorm?</a:t>
            </a:r>
          </a:p>
        </p:txBody>
      </p:sp>
    </p:spTree>
    <p:extLst>
      <p:ext uri="{BB962C8B-B14F-4D97-AF65-F5344CB8AC3E}">
        <p14:creationId xmlns:p14="http://schemas.microsoft.com/office/powerpoint/2010/main" val="23744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H NLM Blu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NIH NLM Blue</Template>
  <TotalTime>438</TotalTime>
  <Words>741</Words>
  <Application>Microsoft Office PowerPoint</Application>
  <PresentationFormat>On-screen Show (4:3)</PresentationFormat>
  <Paragraphs>221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 2</vt:lpstr>
      <vt:lpstr>NIH NLM Blue</vt:lpstr>
      <vt:lpstr>RxNorm 101</vt:lpstr>
      <vt:lpstr>What is RxNorm?</vt:lpstr>
      <vt:lpstr>What is RxNorm?</vt:lpstr>
      <vt:lpstr>What is RxNorm used for?</vt:lpstr>
      <vt:lpstr>What is RxNorm used for?</vt:lpstr>
      <vt:lpstr>Why RxNorm?</vt:lpstr>
      <vt:lpstr>Why RxNorm?</vt:lpstr>
      <vt:lpstr>Why RxNorm?</vt:lpstr>
      <vt:lpstr>Why RxNorm?</vt:lpstr>
      <vt:lpstr>How is RxNorm structured?</vt:lpstr>
      <vt:lpstr>How is RxNorm structured?</vt:lpstr>
      <vt:lpstr>How is RxNorm structured?</vt:lpstr>
      <vt:lpstr>How is RxNorm structured?</vt:lpstr>
      <vt:lpstr>How is RxNorm structured?</vt:lpstr>
      <vt:lpstr>How do I access RxNorm data?</vt:lpstr>
      <vt:lpstr>How do I access RxNorm?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National Library of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DailyMed &amp; RxNorm</dc:title>
  <dc:creator>mcpatric</dc:creator>
  <cp:lastModifiedBy>McLaughlin, Patrick (NIH/NLM) [E]</cp:lastModifiedBy>
  <cp:revision>54</cp:revision>
  <dcterms:created xsi:type="dcterms:W3CDTF">2015-01-13T15:53:40Z</dcterms:created>
  <dcterms:modified xsi:type="dcterms:W3CDTF">2016-04-01T18:47:48Z</dcterms:modified>
</cp:coreProperties>
</file>