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72" r:id="rId3"/>
    <p:sldMasterId id="2147483660" r:id="rId4"/>
  </p:sldMasterIdLst>
  <p:notesMasterIdLst>
    <p:notesMasterId r:id="rId16"/>
  </p:notesMasterIdLst>
  <p:sldIdLst>
    <p:sldId id="266" r:id="rId5"/>
    <p:sldId id="260" r:id="rId6"/>
    <p:sldId id="267" r:id="rId7"/>
    <p:sldId id="259" r:id="rId8"/>
    <p:sldId id="268" r:id="rId9"/>
    <p:sldId id="269" r:id="rId10"/>
    <p:sldId id="270" r:id="rId11"/>
    <p:sldId id="271" r:id="rId12"/>
    <p:sldId id="272" r:id="rId13"/>
    <p:sldId id="274"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1" autoAdjust="0"/>
    <p:restoredTop sz="65789" autoAdjust="0"/>
  </p:normalViewPr>
  <p:slideViewPr>
    <p:cSldViewPr>
      <p:cViewPr varScale="1">
        <p:scale>
          <a:sx n="56" d="100"/>
          <a:sy n="56" d="100"/>
        </p:scale>
        <p:origin x="-1301"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031BFB-EDC4-4C80-B1C9-D6BAD1A2337D}" type="datetimeFigureOut">
              <a:rPr lang="en-US" smtClean="0"/>
              <a:t>10/21/2014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113503-5D40-4EAA-B1E5-67A329D86266}" type="slidenum">
              <a:rPr lang="en-US" smtClean="0"/>
              <a:t>‹#›</a:t>
            </a:fld>
            <a:endParaRPr lang="en-US"/>
          </a:p>
        </p:txBody>
      </p:sp>
    </p:spTree>
    <p:extLst>
      <p:ext uri="{BB962C8B-B14F-4D97-AF65-F5344CB8AC3E}">
        <p14:creationId xmlns:p14="http://schemas.microsoft.com/office/powerpoint/2010/main" val="1083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Coming end of September: User-requested</a:t>
            </a:r>
            <a:r>
              <a:rPr lang="en-US" baseline="0" dirty="0" smtClean="0"/>
              <a:t> HL7 code systems</a:t>
            </a:r>
            <a:endParaRPr lang="en-US" dirty="0" smtClean="0"/>
          </a:p>
          <a:p>
            <a:endParaRPr lang="en-US" dirty="0" smtClean="0"/>
          </a:p>
          <a:p>
            <a:r>
              <a:rPr lang="en-US" dirty="0" smtClean="0"/>
              <a:t>HL7 v3 code systems,</a:t>
            </a:r>
          </a:p>
          <a:p>
            <a:r>
              <a:rPr lang="en-US" dirty="0" smtClean="0"/>
              <a:t>ActStatus 2.16.840.1.113883.5.14</a:t>
            </a:r>
            <a:br>
              <a:rPr lang="en-US" dirty="0" smtClean="0"/>
            </a:br>
            <a:r>
              <a:rPr lang="en-US" dirty="0" smtClean="0"/>
              <a:t>LanguageAbilityProficiency 2.16.840.1.113883.5.61</a:t>
            </a:r>
            <a:br>
              <a:rPr lang="en-US" dirty="0" smtClean="0"/>
            </a:br>
            <a:r>
              <a:rPr lang="en-US" dirty="0" smtClean="0"/>
              <a:t>LivingArrangement 2.16.840.1.113883.5.63</a:t>
            </a:r>
            <a:br>
              <a:rPr lang="en-US" dirty="0" smtClean="0"/>
            </a:br>
            <a:r>
              <a:rPr lang="en-US" dirty="0" smtClean="0"/>
              <a:t>RoleStatus 2.16.840.1.113883.5.1068</a:t>
            </a:r>
            <a:br>
              <a:rPr lang="en-US" dirty="0" smtClean="0"/>
            </a:br>
            <a:r>
              <a:rPr lang="en-US" dirty="0" smtClean="0"/>
              <a:t>Observation Interpretation 2.16.840.1.113883.5.83</a:t>
            </a:r>
            <a:br>
              <a:rPr lang="en-US" dirty="0" smtClean="0"/>
            </a:br>
            <a:r>
              <a:rPr lang="en-US" dirty="0" smtClean="0"/>
              <a:t>RoleCode 1.14.4.1.111</a:t>
            </a:r>
          </a:p>
          <a:p>
            <a:endParaRPr lang="en-US" dirty="0" smtClean="0"/>
          </a:p>
          <a:p>
            <a:r>
              <a:rPr lang="en-US" dirty="0" smtClean="0"/>
              <a:t>Also</a:t>
            </a:r>
            <a:r>
              <a:rPr lang="en-US" baseline="0" dirty="0" smtClean="0"/>
              <a:t> coming end of September: </a:t>
            </a:r>
          </a:p>
          <a:p>
            <a:r>
              <a:rPr lang="en-US" baseline="0" dirty="0" smtClean="0"/>
              <a:t>UMLS concept unique identifiers (CUIs) in VSAC, CUIs will link out to UTS.</a:t>
            </a:r>
          </a:p>
          <a:p>
            <a:r>
              <a:rPr lang="en-US" baseline="0" dirty="0" smtClean="0"/>
              <a:t>Text-formatted value set downloads (in addition to the current Excel and XML we currently offer)</a:t>
            </a:r>
            <a:endParaRPr lang="en-US" dirty="0" smtClean="0"/>
          </a:p>
          <a:p>
            <a:endParaRPr lang="en-US" dirty="0"/>
          </a:p>
        </p:txBody>
      </p:sp>
      <p:sp>
        <p:nvSpPr>
          <p:cNvPr id="4" name="Slide Number Placeholder 3"/>
          <p:cNvSpPr>
            <a:spLocks noGrp="1"/>
          </p:cNvSpPr>
          <p:nvPr>
            <p:ph type="sldNum" sz="quarter" idx="10"/>
          </p:nvPr>
        </p:nvSpPr>
        <p:spPr/>
        <p:txBody>
          <a:bodyPr/>
          <a:lstStyle/>
          <a:p>
            <a:fld id="{2A113503-5D40-4EAA-B1E5-67A329D86266}" type="slidenum">
              <a:rPr lang="en-US" smtClean="0"/>
              <a:t>2</a:t>
            </a:fld>
            <a:endParaRPr lang="en-US"/>
          </a:p>
        </p:txBody>
      </p:sp>
    </p:spTree>
    <p:extLst>
      <p:ext uri="{BB962C8B-B14F-4D97-AF65-F5344CB8AC3E}">
        <p14:creationId xmlns:p14="http://schemas.microsoft.com/office/powerpoint/2010/main" val="1332350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13503-5D40-4EAA-B1E5-67A329D86266}" type="slidenum">
              <a:rPr lang="en-US" smtClean="0"/>
              <a:t>11</a:t>
            </a:fld>
            <a:endParaRPr lang="en-US"/>
          </a:p>
        </p:txBody>
      </p:sp>
    </p:spTree>
    <p:extLst>
      <p:ext uri="{BB962C8B-B14F-4D97-AF65-F5344CB8AC3E}">
        <p14:creationId xmlns:p14="http://schemas.microsoft.com/office/powerpoint/2010/main" val="3667980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Coming end of September: User-requested</a:t>
            </a:r>
            <a:r>
              <a:rPr lang="en-US" baseline="0" dirty="0" smtClean="0"/>
              <a:t> HL7 code systems</a:t>
            </a:r>
            <a:endParaRPr lang="en-US" dirty="0" smtClean="0"/>
          </a:p>
          <a:p>
            <a:endParaRPr lang="en-US" dirty="0" smtClean="0"/>
          </a:p>
          <a:p>
            <a:r>
              <a:rPr lang="en-US" dirty="0" smtClean="0"/>
              <a:t>HL7 v3 code systems,</a:t>
            </a:r>
          </a:p>
          <a:p>
            <a:r>
              <a:rPr lang="en-US" dirty="0" smtClean="0"/>
              <a:t>ActStatus 2.16.840.1.113883.5.14</a:t>
            </a:r>
            <a:br>
              <a:rPr lang="en-US" dirty="0" smtClean="0"/>
            </a:br>
            <a:r>
              <a:rPr lang="en-US" dirty="0" smtClean="0"/>
              <a:t>LanguageAbilityProficiency 2.16.840.1.113883.5.61</a:t>
            </a:r>
            <a:br>
              <a:rPr lang="en-US" dirty="0" smtClean="0"/>
            </a:br>
            <a:r>
              <a:rPr lang="en-US" dirty="0" smtClean="0"/>
              <a:t>LivingArrangement 2.16.840.1.113883.5.63</a:t>
            </a:r>
            <a:br>
              <a:rPr lang="en-US" dirty="0" smtClean="0"/>
            </a:br>
            <a:r>
              <a:rPr lang="en-US" dirty="0" smtClean="0"/>
              <a:t>RoleStatus 2.16.840.1.113883.5.1068</a:t>
            </a:r>
            <a:br>
              <a:rPr lang="en-US" dirty="0" smtClean="0"/>
            </a:br>
            <a:r>
              <a:rPr lang="en-US" dirty="0" smtClean="0"/>
              <a:t>Observation Interpretation 2.16.840.1.113883.5.83</a:t>
            </a:r>
            <a:br>
              <a:rPr lang="en-US" dirty="0" smtClean="0"/>
            </a:br>
            <a:r>
              <a:rPr lang="en-US" dirty="0" smtClean="0"/>
              <a:t>RoleCode 1.14.4.1.111</a:t>
            </a:r>
          </a:p>
          <a:p>
            <a:endParaRPr lang="en-US" dirty="0" smtClean="0"/>
          </a:p>
          <a:p>
            <a:r>
              <a:rPr lang="en-US" dirty="0" smtClean="0"/>
              <a:t>Also</a:t>
            </a:r>
            <a:r>
              <a:rPr lang="en-US" baseline="0" dirty="0" smtClean="0"/>
              <a:t> coming end of September: </a:t>
            </a:r>
          </a:p>
          <a:p>
            <a:r>
              <a:rPr lang="en-US" baseline="0" dirty="0" smtClean="0"/>
              <a:t>UMLS concept unique identifiers (CUIs) in VSAC, CUIs will link out to UTS.</a:t>
            </a:r>
          </a:p>
          <a:p>
            <a:r>
              <a:rPr lang="en-US" baseline="0" dirty="0" smtClean="0"/>
              <a:t>Text-formatted value set downloads (in addition to the current Excel and XML we currently offer)</a:t>
            </a:r>
            <a:endParaRPr lang="en-US" dirty="0" smtClean="0"/>
          </a:p>
          <a:p>
            <a:endParaRPr lang="en-US" dirty="0"/>
          </a:p>
        </p:txBody>
      </p:sp>
      <p:sp>
        <p:nvSpPr>
          <p:cNvPr id="4" name="Slide Number Placeholder 3"/>
          <p:cNvSpPr>
            <a:spLocks noGrp="1"/>
          </p:cNvSpPr>
          <p:nvPr>
            <p:ph type="sldNum" sz="quarter" idx="10"/>
          </p:nvPr>
        </p:nvSpPr>
        <p:spPr/>
        <p:txBody>
          <a:bodyPr/>
          <a:lstStyle/>
          <a:p>
            <a:fld id="{2A113503-5D40-4EAA-B1E5-67A329D86266}" type="slidenum">
              <a:rPr lang="en-US" smtClean="0"/>
              <a:t>3</a:t>
            </a:fld>
            <a:endParaRPr lang="en-US"/>
          </a:p>
        </p:txBody>
      </p:sp>
    </p:spTree>
    <p:extLst>
      <p:ext uri="{BB962C8B-B14F-4D97-AF65-F5344CB8AC3E}">
        <p14:creationId xmlns:p14="http://schemas.microsoft.com/office/powerpoint/2010/main" val="1332350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dirty="0" smtClean="0"/>
              <a:t>Every value set has its own site in VSAC </a:t>
            </a:r>
            <a:r>
              <a:rPr lang="en-US" dirty="0" smtClean="0"/>
              <a:t>Collaboration, </a:t>
            </a:r>
            <a:r>
              <a:rPr lang="en-US" dirty="0" smtClean="0"/>
              <a:t>and each value set site has its own dashboard customizable by its owner</a:t>
            </a:r>
            <a:r>
              <a:rPr lang="en-US" baseline="0" dirty="0" smtClean="0"/>
              <a:t> or steward.</a:t>
            </a:r>
            <a:endParaRPr lang="en-US" dirty="0" smtClean="0"/>
          </a:p>
          <a:p>
            <a:pPr>
              <a:lnSpc>
                <a:spcPct val="150000"/>
              </a:lnSpc>
            </a:pPr>
            <a:endParaRPr lang="en-US" dirty="0" smtClean="0"/>
          </a:p>
          <a:p>
            <a:pPr>
              <a:lnSpc>
                <a:spcPct val="150000"/>
              </a:lnSpc>
            </a:pPr>
            <a:r>
              <a:rPr lang="en-US" dirty="0" smtClean="0"/>
              <a:t>Each VSAC </a:t>
            </a:r>
            <a:r>
              <a:rPr lang="en-US" dirty="0" smtClean="0"/>
              <a:t>Collaboration </a:t>
            </a:r>
            <a:r>
              <a:rPr lang="en-US" dirty="0" smtClean="0"/>
              <a:t>user can have their own dashboard and they can join whatever value</a:t>
            </a:r>
            <a:r>
              <a:rPr lang="en-US" baseline="0" dirty="0" smtClean="0"/>
              <a:t> set </a:t>
            </a:r>
            <a:r>
              <a:rPr lang="en-US" dirty="0" smtClean="0"/>
              <a:t>sites they are interested in.</a:t>
            </a:r>
            <a:r>
              <a:rPr lang="en-US" baseline="0" dirty="0" smtClean="0"/>
              <a:t> T</a:t>
            </a:r>
            <a:r>
              <a:rPr lang="en-US" dirty="0" smtClean="0"/>
              <a:t>hose value set sites will appear in that user’s dashboard.</a:t>
            </a:r>
          </a:p>
          <a:p>
            <a:pPr>
              <a:lnSpc>
                <a:spcPct val="150000"/>
              </a:lnSpc>
            </a:pPr>
            <a:endParaRPr lang="en-US" dirty="0" smtClean="0"/>
          </a:p>
          <a:p>
            <a:endParaRPr lang="en-US" dirty="0"/>
          </a:p>
        </p:txBody>
      </p:sp>
      <p:sp>
        <p:nvSpPr>
          <p:cNvPr id="4" name="Slide Number Placeholder 3"/>
          <p:cNvSpPr>
            <a:spLocks noGrp="1"/>
          </p:cNvSpPr>
          <p:nvPr>
            <p:ph type="sldNum" sz="quarter" idx="10"/>
          </p:nvPr>
        </p:nvSpPr>
        <p:spPr/>
        <p:txBody>
          <a:bodyPr/>
          <a:lstStyle/>
          <a:p>
            <a:fld id="{2A113503-5D40-4EAA-B1E5-67A329D86266}" type="slidenum">
              <a:rPr lang="en-US" smtClean="0"/>
              <a:t>4</a:t>
            </a:fld>
            <a:endParaRPr lang="en-US"/>
          </a:p>
        </p:txBody>
      </p:sp>
    </p:spTree>
    <p:extLst>
      <p:ext uri="{BB962C8B-B14F-4D97-AF65-F5344CB8AC3E}">
        <p14:creationId xmlns:p14="http://schemas.microsoft.com/office/powerpoint/2010/main" val="3667980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dirty="0" smtClean="0"/>
              <a:t>Every value set has its own site in VSAC </a:t>
            </a:r>
            <a:r>
              <a:rPr lang="en-US" dirty="0" smtClean="0"/>
              <a:t>Collaboration, </a:t>
            </a:r>
            <a:r>
              <a:rPr lang="en-US" dirty="0" smtClean="0"/>
              <a:t>and each value set site has its own dashboard customizable by its owner</a:t>
            </a:r>
            <a:r>
              <a:rPr lang="en-US" baseline="0" dirty="0" smtClean="0"/>
              <a:t> or steward.</a:t>
            </a:r>
            <a:endParaRPr lang="en-US" dirty="0" smtClean="0"/>
          </a:p>
          <a:p>
            <a:pPr>
              <a:lnSpc>
                <a:spcPct val="150000"/>
              </a:lnSpc>
            </a:pPr>
            <a:endParaRPr lang="en-US" dirty="0" smtClean="0"/>
          </a:p>
          <a:p>
            <a:pPr>
              <a:lnSpc>
                <a:spcPct val="150000"/>
              </a:lnSpc>
            </a:pPr>
            <a:r>
              <a:rPr lang="en-US" dirty="0" smtClean="0"/>
              <a:t>Each VSAC </a:t>
            </a:r>
            <a:r>
              <a:rPr lang="en-US" dirty="0" smtClean="0"/>
              <a:t>Collaboration </a:t>
            </a:r>
            <a:r>
              <a:rPr lang="en-US" dirty="0" smtClean="0"/>
              <a:t>user can have their own dashboard and they can join whatever value</a:t>
            </a:r>
            <a:r>
              <a:rPr lang="en-US" baseline="0" dirty="0" smtClean="0"/>
              <a:t> set </a:t>
            </a:r>
            <a:r>
              <a:rPr lang="en-US" dirty="0" smtClean="0"/>
              <a:t>sites they are interested in.</a:t>
            </a:r>
            <a:r>
              <a:rPr lang="en-US" baseline="0" dirty="0" smtClean="0"/>
              <a:t> T</a:t>
            </a:r>
            <a:r>
              <a:rPr lang="en-US" dirty="0" smtClean="0"/>
              <a:t>hose value set sites will appear in that user’s dashboard.</a:t>
            </a:r>
          </a:p>
          <a:p>
            <a:pPr>
              <a:lnSpc>
                <a:spcPct val="150000"/>
              </a:lnSpc>
            </a:pPr>
            <a:endParaRPr lang="en-US" dirty="0" smtClean="0"/>
          </a:p>
          <a:p>
            <a:endParaRPr lang="en-US" dirty="0"/>
          </a:p>
        </p:txBody>
      </p:sp>
      <p:sp>
        <p:nvSpPr>
          <p:cNvPr id="4" name="Slide Number Placeholder 3"/>
          <p:cNvSpPr>
            <a:spLocks noGrp="1"/>
          </p:cNvSpPr>
          <p:nvPr>
            <p:ph type="sldNum" sz="quarter" idx="10"/>
          </p:nvPr>
        </p:nvSpPr>
        <p:spPr/>
        <p:txBody>
          <a:bodyPr/>
          <a:lstStyle/>
          <a:p>
            <a:fld id="{2A113503-5D40-4EAA-B1E5-67A329D86266}" type="slidenum">
              <a:rPr lang="en-US" smtClean="0"/>
              <a:t>5</a:t>
            </a:fld>
            <a:endParaRPr lang="en-US"/>
          </a:p>
        </p:txBody>
      </p:sp>
    </p:spTree>
    <p:extLst>
      <p:ext uri="{BB962C8B-B14F-4D97-AF65-F5344CB8AC3E}">
        <p14:creationId xmlns:p14="http://schemas.microsoft.com/office/powerpoint/2010/main" val="3667980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preliminary view of the VSAC Collaboration site. It is subject</a:t>
            </a:r>
            <a:r>
              <a:rPr lang="en-US" baseline="0" dirty="0" smtClean="0"/>
              <a:t> to change as we collect user feedback, use cases, and user workflows.  VSAC Collaboration is a permanent repository for value set discussions and collaborations, voting, user documents, and notifications to users who belong to each value set user group.</a:t>
            </a:r>
          </a:p>
          <a:p>
            <a:endParaRPr lang="en-US" baseline="0" dirty="0" smtClean="0"/>
          </a:p>
          <a:p>
            <a:r>
              <a:rPr lang="en-US" baseline="0" dirty="0" smtClean="0"/>
              <a:t>Every value set will have a site in VSAC Collaboration. Users can join any value set group. Users can also create sites for other purposes: perhaps a site for a group of value sets, perhaps a site for discussing uses of particular codes, or even discussions about creating the best Purpose statements for value sets. </a:t>
            </a:r>
          </a:p>
          <a:p>
            <a:endParaRPr lang="en-US" baseline="0" dirty="0" smtClean="0"/>
          </a:p>
          <a:p>
            <a:r>
              <a:rPr lang="en-US" baseline="0" dirty="0" smtClean="0"/>
              <a:t>This slide displays the “Personal” Dashboard. Every user will have their own personal dashboard.  Users can customize their Dashboard according to their needs. Notice the [Customize Dashboard] button in the top blue header bar. Your user name displays at the left of this blue header bar. This user’s dashboard is customized to show “My Sites,”  “My Activities,” “My Tasks,” and “My Documents.”</a:t>
            </a:r>
          </a:p>
          <a:p>
            <a:endParaRPr lang="en-US" baseline="0" dirty="0" smtClean="0"/>
          </a:p>
          <a:p>
            <a:r>
              <a:rPr lang="en-US" baseline="0" dirty="0" smtClean="0"/>
              <a:t>It is possible for an external user to request membership from site owners.</a:t>
            </a:r>
          </a:p>
          <a:p>
            <a:r>
              <a:rPr lang="en-US" baseline="0" dirty="0" smtClean="0"/>
              <a:t>Depending on user needs and feedback we receive, we can set up VSAC Collaboration for the community so that we initially prepopulate the members for each value set site with that value set’s assigned author and steward group people. However, maintenance of a VSAC Collaboration site’s members will fall upon the owner of the site there after, if the members change over time. We predict the user community would want the value set steward to be the “owner” of each value set site. </a:t>
            </a:r>
          </a:p>
          <a:p>
            <a:endParaRPr lang="en-US" baseline="0" dirty="0" smtClean="0"/>
          </a:p>
          <a:p>
            <a:r>
              <a:rPr lang="en-US" baseline="0" dirty="0" smtClean="0"/>
              <a:t>For example: If I am a member of the AMA-PCPI steward group, and one of the AMA-PCPI authors creates a new value set and clicks the [Submit] button, within the VSAC Authoring Tool, VSAC can push that value set to VSAC Collaboration along with an Alert in “My Tasks” that might say “Please review this value set.”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Next we will dive into a specific “Site” within the “My Sites” area of this Person Dashboard screen.  For today’s presentation, we will click on the (fake, non-public) Medical Specialty value set within the My Sites area.</a:t>
            </a:r>
          </a:p>
          <a:p>
            <a:endParaRPr lang="en-US" baseline="0" dirty="0" smtClean="0"/>
          </a:p>
          <a:p>
            <a:endParaRPr lang="en-US" baseline="0" dirty="0" smtClean="0"/>
          </a:p>
          <a:p>
            <a:endParaRPr lang="en-US" dirty="0" smtClean="0"/>
          </a:p>
          <a:p>
            <a:pPr>
              <a:lnSpc>
                <a:spcPct val="150000"/>
              </a:lnSpc>
            </a:pPr>
            <a:endParaRPr lang="en-US" dirty="0" smtClean="0"/>
          </a:p>
          <a:p>
            <a:endParaRPr lang="en-US" dirty="0"/>
          </a:p>
        </p:txBody>
      </p:sp>
      <p:sp>
        <p:nvSpPr>
          <p:cNvPr id="4" name="Slide Number Placeholder 3"/>
          <p:cNvSpPr>
            <a:spLocks noGrp="1"/>
          </p:cNvSpPr>
          <p:nvPr>
            <p:ph type="sldNum" sz="quarter" idx="10"/>
          </p:nvPr>
        </p:nvSpPr>
        <p:spPr/>
        <p:txBody>
          <a:bodyPr/>
          <a:lstStyle/>
          <a:p>
            <a:fld id="{2A113503-5D40-4EAA-B1E5-67A329D86266}" type="slidenum">
              <a:rPr lang="en-US" smtClean="0"/>
              <a:t>6</a:t>
            </a:fld>
            <a:endParaRPr lang="en-US"/>
          </a:p>
        </p:txBody>
      </p:sp>
    </p:spTree>
    <p:extLst>
      <p:ext uri="{BB962C8B-B14F-4D97-AF65-F5344CB8AC3E}">
        <p14:creationId xmlns:p14="http://schemas.microsoft.com/office/powerpoint/2010/main" val="3667980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you see a view of a Value Set Site.</a:t>
            </a:r>
            <a:r>
              <a:rPr lang="en-US" baseline="0" dirty="0" smtClean="0"/>
              <a:t> We call this the Site Dashboard. This is the Site Dashboard for the Medical Specialty value set site we clicked on in the previous screen, the Personal Dashboard. Again, like the Personal Dashboard, this is very customizable.</a:t>
            </a:r>
          </a:p>
          <a:p>
            <a:endParaRPr lang="en-US" baseline="0" dirty="0" smtClean="0"/>
          </a:p>
          <a:p>
            <a:r>
              <a:rPr lang="en-US" baseline="0" dirty="0" smtClean="0"/>
              <a:t>Notice the “Site Links” area in the bottom right of the screen. For this preview, we populated Site Links with examples of links that could be useful for you: UTS and VSAC.  These are just examples.  By the time we launch the public VSAC Collaboration site, we hope to have feedback from the community on the most useful URL links with which we can prepopulate this area. Otherwise, these links are completely customizable by you. You can include links here to specific ONC Jira issues that relate to a particular value set discussion contained in VSAC Collaboration. It is also possible for us to make rules such that if the value set site contains a (for example) SNOMED CT value set, we can automatically populate the “Site Links” area with a URL for the US Content Request application for SNOMED CT. This would involve more development for VSAC, and we would only implement this if there is a strong user request for this.</a:t>
            </a:r>
          </a:p>
          <a:p>
            <a:endParaRPr lang="en-US" baseline="0" dirty="0" smtClean="0"/>
          </a:p>
          <a:p>
            <a:r>
              <a:rPr lang="en-US" baseline="0" dirty="0" smtClean="0"/>
              <a:t>We caution you to be careful of having to manage conversations in two separate locations. ONC may develop some guidance on this for the use of the ONC Jira which is mainly for the purpose of Meaningful Use Measures.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Notice some links in the top blue bar. Members link– click on this link and you see all members who can view this site. The value set site owner can invite everyone if they do not want to restrict members.</a:t>
            </a:r>
          </a:p>
          <a:p>
            <a:endParaRPr lang="en-US" baseline="0" dirty="0" smtClean="0"/>
          </a:p>
          <a:p>
            <a:r>
              <a:rPr lang="en-US" baseline="0" dirty="0" smtClean="0"/>
              <a:t>Next, we will view the Documents that have been stored for this example value set site. In the top blue bar, you will click the “Document Library” link.</a:t>
            </a:r>
          </a:p>
          <a:p>
            <a:endParaRPr lang="en-US" baseline="0" dirty="0" smtClean="0"/>
          </a:p>
        </p:txBody>
      </p:sp>
      <p:sp>
        <p:nvSpPr>
          <p:cNvPr id="4" name="Slide Number Placeholder 3"/>
          <p:cNvSpPr>
            <a:spLocks noGrp="1"/>
          </p:cNvSpPr>
          <p:nvPr>
            <p:ph type="sldNum" sz="quarter" idx="10"/>
          </p:nvPr>
        </p:nvSpPr>
        <p:spPr/>
        <p:txBody>
          <a:bodyPr/>
          <a:lstStyle/>
          <a:p>
            <a:fld id="{2A113503-5D40-4EAA-B1E5-67A329D86266}" type="slidenum">
              <a:rPr lang="en-US" smtClean="0"/>
              <a:t>7</a:t>
            </a:fld>
            <a:endParaRPr lang="en-US"/>
          </a:p>
        </p:txBody>
      </p:sp>
    </p:spTree>
    <p:extLst>
      <p:ext uri="{BB962C8B-B14F-4D97-AF65-F5344CB8AC3E}">
        <p14:creationId xmlns:p14="http://schemas.microsoft.com/office/powerpoint/2010/main" val="3667980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you will see an example Document Library for a value set site, in this case, it is the value set site for</a:t>
            </a:r>
            <a:r>
              <a:rPr lang="en-US" baseline="0" dirty="0" smtClean="0"/>
              <a:t> our example Medical Specialty value set.</a:t>
            </a:r>
          </a:p>
          <a:p>
            <a:endParaRPr lang="en-US" baseline="0" dirty="0" smtClean="0"/>
          </a:p>
          <a:p>
            <a:r>
              <a:rPr lang="en-US" baseline="0" dirty="0" smtClean="0"/>
              <a:t>This is a place where users who belong to this value set site (authors, stewards, and any one else who has been invited by current users) can permanently and centrally store documents for this value set. This Document Library will also contain an Excel spreadsheet for the value set.  The use case and workflow we envision is that when an author [Submits] a value set within the VSAC Authoring Tool, VSAC will push to the VSAC Collaboration Document library the Excel spreadsheet for that submitted value set’s definition and expansion.</a:t>
            </a:r>
          </a:p>
          <a:p>
            <a:endParaRPr lang="en-US" baseline="0" dirty="0" smtClean="0"/>
          </a:p>
          <a:p>
            <a:r>
              <a:rPr lang="en-US" baseline="0" dirty="0" smtClean="0"/>
              <a:t>A final item we would like to point out to you is the text search box (long oval) in the top right area, above the blue bar. You can use this to search by terms, OIDs, value set names, site conversations, etc. throughout all of VSAC Collaboration.</a:t>
            </a:r>
          </a:p>
          <a:p>
            <a:endParaRPr lang="en-US" baseline="0" dirty="0" smtClean="0"/>
          </a:p>
          <a:p>
            <a:r>
              <a:rPr lang="en-US" baseline="0" dirty="0" smtClean="0"/>
              <a:t>And, finally, we present this here to you today to prompt you to give us feedback about your expectations and use cases and workflows.  </a:t>
            </a:r>
          </a:p>
          <a:p>
            <a:endParaRPr lang="en-US" baseline="0" dirty="0" smtClean="0"/>
          </a:p>
          <a:p>
            <a:r>
              <a:rPr lang="en-US" baseline="0" dirty="0" smtClean="0"/>
              <a:t>So, let’s open the floor for discussion and questions.</a:t>
            </a:r>
            <a:endParaRPr lang="en-US" dirty="0"/>
          </a:p>
        </p:txBody>
      </p:sp>
      <p:sp>
        <p:nvSpPr>
          <p:cNvPr id="4" name="Slide Number Placeholder 3"/>
          <p:cNvSpPr>
            <a:spLocks noGrp="1"/>
          </p:cNvSpPr>
          <p:nvPr>
            <p:ph type="sldNum" sz="quarter" idx="10"/>
          </p:nvPr>
        </p:nvSpPr>
        <p:spPr/>
        <p:txBody>
          <a:bodyPr/>
          <a:lstStyle/>
          <a:p>
            <a:fld id="{2A113503-5D40-4EAA-B1E5-67A329D86266}" type="slidenum">
              <a:rPr lang="en-US" smtClean="0"/>
              <a:t>8</a:t>
            </a:fld>
            <a:endParaRPr lang="en-US"/>
          </a:p>
        </p:txBody>
      </p:sp>
    </p:spTree>
    <p:extLst>
      <p:ext uri="{BB962C8B-B14F-4D97-AF65-F5344CB8AC3E}">
        <p14:creationId xmlns:p14="http://schemas.microsoft.com/office/powerpoint/2010/main" val="3667980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13503-5D40-4EAA-B1E5-67A329D86266}" type="slidenum">
              <a:rPr lang="en-US" smtClean="0"/>
              <a:t>9</a:t>
            </a:fld>
            <a:endParaRPr lang="en-US"/>
          </a:p>
        </p:txBody>
      </p:sp>
    </p:spTree>
    <p:extLst>
      <p:ext uri="{BB962C8B-B14F-4D97-AF65-F5344CB8AC3E}">
        <p14:creationId xmlns:p14="http://schemas.microsoft.com/office/powerpoint/2010/main" val="3667980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13503-5D40-4EAA-B1E5-67A329D86266}" type="slidenum">
              <a:rPr lang="en-US" smtClean="0"/>
              <a:t>10</a:t>
            </a:fld>
            <a:endParaRPr lang="en-US"/>
          </a:p>
        </p:txBody>
      </p:sp>
    </p:spTree>
    <p:extLst>
      <p:ext uri="{BB962C8B-B14F-4D97-AF65-F5344CB8AC3E}">
        <p14:creationId xmlns:p14="http://schemas.microsoft.com/office/powerpoint/2010/main" val="3667980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687204-ABBD-42A9-A222-E53058AF5808}"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30685379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687204-ABBD-42A9-A222-E53058AF5808}"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3219465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687204-ABBD-42A9-A222-E53058AF5808}"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433307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7B326A-1083-46BC-8BD2-25C4F38FDF23}"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3370446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7B326A-1083-46BC-8BD2-25C4F38FDF23}"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1368815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7B326A-1083-46BC-8BD2-25C4F38FDF23}"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2043352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7B326A-1083-46BC-8BD2-25C4F38FDF23}"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3075006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7B326A-1083-46BC-8BD2-25C4F38FDF23}" type="datetimeFigureOut">
              <a:rPr lang="en-US" smtClean="0"/>
              <a:t>10/21/2014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2471425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7B326A-1083-46BC-8BD2-25C4F38FDF23}" type="datetimeFigureOut">
              <a:rPr lang="en-US" smtClean="0"/>
              <a:t>10/21/2014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2695236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B326A-1083-46BC-8BD2-25C4F38FDF23}" type="datetimeFigureOut">
              <a:rPr lang="en-US" smtClean="0"/>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655126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B326A-1083-46BC-8BD2-25C4F38FDF23}"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585954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marL="742950" indent="-285750">
              <a:buFont typeface="Wingdings" panose="05000000000000000000" pitchFamily="2" charset="2"/>
              <a:buChar char="v"/>
              <a:defRPr/>
            </a:lvl2p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p:txBody>
          <a:bodyPr/>
          <a:lstStyle/>
          <a:p>
            <a:fld id="{CA687204-ABBD-42A9-A222-E53058AF5808}" type="datetimeFigureOut">
              <a:rPr lang="en-US" smtClean="0"/>
              <a:t>10/21/2014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E20BA8-E2E7-4509-93A0-6EE57F3339C3}"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066800"/>
          </a:xfrm>
          <a:prstGeom prst="rect">
            <a:avLst/>
          </a:prstGeom>
        </p:spPr>
      </p:pic>
    </p:spTree>
    <p:extLst>
      <p:ext uri="{BB962C8B-B14F-4D97-AF65-F5344CB8AC3E}">
        <p14:creationId xmlns:p14="http://schemas.microsoft.com/office/powerpoint/2010/main" val="15128979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B326A-1083-46BC-8BD2-25C4F38FDF23}"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32435250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7B326A-1083-46BC-8BD2-25C4F38FDF23}"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22917354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7B326A-1083-46BC-8BD2-25C4F38FDF23}"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0BFE-6B6D-4822-BC59-FDFD8343A92D}" type="slidenum">
              <a:rPr lang="en-US" smtClean="0"/>
              <a:t>‹#›</a:t>
            </a:fld>
            <a:endParaRPr lang="en-US"/>
          </a:p>
        </p:txBody>
      </p:sp>
    </p:spTree>
    <p:extLst>
      <p:ext uri="{BB962C8B-B14F-4D97-AF65-F5344CB8AC3E}">
        <p14:creationId xmlns:p14="http://schemas.microsoft.com/office/powerpoint/2010/main" val="7063557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C95941-4F9F-48F7-8396-7B7B69A89D1F}"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21251164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95941-4F9F-48F7-8396-7B7B69A89D1F}"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3038471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C95941-4F9F-48F7-8396-7B7B69A89D1F}"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5323002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C95941-4F9F-48F7-8396-7B7B69A89D1F}"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28307385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C95941-4F9F-48F7-8396-7B7B69A89D1F}" type="datetimeFigureOut">
              <a:rPr lang="en-US" smtClean="0"/>
              <a:t>10/21/2014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21794588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C95941-4F9F-48F7-8396-7B7B69A89D1F}" type="datetimeFigureOut">
              <a:rPr lang="en-US" smtClean="0"/>
              <a:t>10/21/2014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34887302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95941-4F9F-48F7-8396-7B7B69A89D1F}" type="datetimeFigureOut">
              <a:rPr lang="en-US" smtClean="0"/>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3455025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687204-ABBD-42A9-A222-E53058AF5808}"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82703982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C95941-4F9F-48F7-8396-7B7B69A89D1F}"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11956374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C95941-4F9F-48F7-8396-7B7B69A89D1F}"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6498012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95941-4F9F-48F7-8396-7B7B69A89D1F}"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7477788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95941-4F9F-48F7-8396-7B7B69A89D1F}"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DB7CA-7814-417A-A78B-427A6313B8B5}" type="slidenum">
              <a:rPr lang="en-US" smtClean="0"/>
              <a:t>‹#›</a:t>
            </a:fld>
            <a:endParaRPr lang="en-US"/>
          </a:p>
        </p:txBody>
      </p:sp>
    </p:spTree>
    <p:extLst>
      <p:ext uri="{BB962C8B-B14F-4D97-AF65-F5344CB8AC3E}">
        <p14:creationId xmlns:p14="http://schemas.microsoft.com/office/powerpoint/2010/main" val="42383112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7C338B-695F-452A-8243-10BC47F64CB7}"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37416076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C338B-695F-452A-8243-10BC47F64CB7}"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21508947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7C338B-695F-452A-8243-10BC47F64CB7}"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39538118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7C338B-695F-452A-8243-10BC47F64CB7}"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2868801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7C338B-695F-452A-8243-10BC47F64CB7}" type="datetimeFigureOut">
              <a:rPr lang="en-US" smtClean="0"/>
              <a:t>10/21/2014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6688416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7C338B-695F-452A-8243-10BC47F64CB7}" type="datetimeFigureOut">
              <a:rPr lang="en-US" smtClean="0"/>
              <a:t>10/21/2014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3260658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687204-ABBD-42A9-A222-E53058AF5808}"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3536622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C338B-695F-452A-8243-10BC47F64CB7}" type="datetimeFigureOut">
              <a:rPr lang="en-US" smtClean="0"/>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1363348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7C338B-695F-452A-8243-10BC47F64CB7}"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32402916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7C338B-695F-452A-8243-10BC47F64CB7}"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4339319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C338B-695F-452A-8243-10BC47F64CB7}"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20454590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C338B-695F-452A-8243-10BC47F64CB7}"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02128-27E8-4434-959A-D1B41372AE9B}" type="slidenum">
              <a:rPr lang="en-US" smtClean="0"/>
              <a:t>‹#›</a:t>
            </a:fld>
            <a:endParaRPr lang="en-US"/>
          </a:p>
        </p:txBody>
      </p:sp>
    </p:spTree>
    <p:extLst>
      <p:ext uri="{BB962C8B-B14F-4D97-AF65-F5344CB8AC3E}">
        <p14:creationId xmlns:p14="http://schemas.microsoft.com/office/powerpoint/2010/main" val="279015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687204-ABBD-42A9-A222-E53058AF5808}" type="datetimeFigureOut">
              <a:rPr lang="en-US" smtClean="0"/>
              <a:t>10/21/2014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3611558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687204-ABBD-42A9-A222-E53058AF5808}" type="datetimeFigureOut">
              <a:rPr lang="en-US" smtClean="0"/>
              <a:t>10/21/2014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281966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687204-ABBD-42A9-A222-E53058AF5808}" type="datetimeFigureOut">
              <a:rPr lang="en-US" smtClean="0"/>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939050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687204-ABBD-42A9-A222-E53058AF5808}"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70192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687204-ABBD-42A9-A222-E53058AF5808}"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20BA8-E2E7-4509-93A0-6EE57F3339C3}" type="slidenum">
              <a:rPr lang="en-US" smtClean="0"/>
              <a:t>‹#›</a:t>
            </a:fld>
            <a:endParaRPr lang="en-US"/>
          </a:p>
        </p:txBody>
      </p:sp>
    </p:spTree>
    <p:extLst>
      <p:ext uri="{BB962C8B-B14F-4D97-AF65-F5344CB8AC3E}">
        <p14:creationId xmlns:p14="http://schemas.microsoft.com/office/powerpoint/2010/main" val="694377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687204-ABBD-42A9-A222-E53058AF5808}" type="datetimeFigureOut">
              <a:rPr lang="en-US" smtClean="0"/>
              <a:t>10/21/2014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20BA8-E2E7-4509-93A0-6EE57F3339C3}" type="slidenum">
              <a:rPr lang="en-US" smtClean="0"/>
              <a:t>‹#›</a:t>
            </a:fld>
            <a:endParaRPr lang="en-US"/>
          </a:p>
        </p:txBody>
      </p:sp>
    </p:spTree>
    <p:extLst>
      <p:ext uri="{BB962C8B-B14F-4D97-AF65-F5344CB8AC3E}">
        <p14:creationId xmlns:p14="http://schemas.microsoft.com/office/powerpoint/2010/main" val="2839681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B326A-1083-46BC-8BD2-25C4F38FDF23}" type="datetimeFigureOut">
              <a:rPr lang="en-US" smtClean="0"/>
              <a:t>10/21/2014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00BFE-6B6D-4822-BC59-FDFD8343A92D}" type="slidenum">
              <a:rPr lang="en-US" smtClean="0"/>
              <a:t>‹#›</a:t>
            </a:fld>
            <a:endParaRPr lang="en-US"/>
          </a:p>
        </p:txBody>
      </p:sp>
    </p:spTree>
    <p:extLst>
      <p:ext uri="{BB962C8B-B14F-4D97-AF65-F5344CB8AC3E}">
        <p14:creationId xmlns:p14="http://schemas.microsoft.com/office/powerpoint/2010/main" val="3943296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C95941-4F9F-48F7-8396-7B7B69A89D1F}" type="datetimeFigureOut">
              <a:rPr lang="en-US" smtClean="0"/>
              <a:t>10/21/2014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DB7CA-7814-417A-A78B-427A6313B8B5}" type="slidenum">
              <a:rPr lang="en-US" smtClean="0"/>
              <a:t>‹#›</a:t>
            </a:fld>
            <a:endParaRPr lang="en-US"/>
          </a:p>
        </p:txBody>
      </p:sp>
    </p:spTree>
    <p:extLst>
      <p:ext uri="{BB962C8B-B14F-4D97-AF65-F5344CB8AC3E}">
        <p14:creationId xmlns:p14="http://schemas.microsoft.com/office/powerpoint/2010/main" val="37012070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7C338B-695F-452A-8243-10BC47F64CB7}" type="datetimeFigureOut">
              <a:rPr lang="en-US" smtClean="0"/>
              <a:t>10/21/2014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A02128-27E8-4434-959A-D1B41372AE9B}" type="slidenum">
              <a:rPr lang="en-US" smtClean="0"/>
              <a:t>‹#›</a:t>
            </a:fld>
            <a:endParaRPr lang="en-US"/>
          </a:p>
        </p:txBody>
      </p:sp>
    </p:spTree>
    <p:extLst>
      <p:ext uri="{BB962C8B-B14F-4D97-AF65-F5344CB8AC3E}">
        <p14:creationId xmlns:p14="http://schemas.microsoft.com/office/powerpoint/2010/main" val="2666558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custserv@nlm.nih.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400" b="1" i="1" dirty="0"/>
              <a:t>VSAC Users’ Forum</a:t>
            </a:r>
            <a:r>
              <a:rPr lang="en-US" b="1" i="1" dirty="0"/>
              <a:t/>
            </a:r>
            <a:br>
              <a:rPr lang="en-US" b="1" i="1" dirty="0"/>
            </a:br>
            <a:endParaRPr lang="en-US" dirty="0"/>
          </a:p>
        </p:txBody>
      </p:sp>
      <p:sp>
        <p:nvSpPr>
          <p:cNvPr id="3" name="Subtitle 2"/>
          <p:cNvSpPr>
            <a:spLocks noGrp="1"/>
          </p:cNvSpPr>
          <p:nvPr>
            <p:ph type="subTitle" idx="1"/>
          </p:nvPr>
        </p:nvSpPr>
        <p:spPr/>
        <p:txBody>
          <a:bodyPr/>
          <a:lstStyle/>
          <a:p>
            <a:r>
              <a:rPr lang="en-US" sz="3600" b="1" dirty="0"/>
              <a:t>Thursday, August 28</a:t>
            </a:r>
            <a:br>
              <a:rPr lang="en-US" sz="3600" b="1" dirty="0"/>
            </a:br>
            <a:r>
              <a:rPr lang="en-US" sz="3600" b="1" dirty="0"/>
              <a:t>2:00 – 3:00 EDT</a:t>
            </a:r>
          </a:p>
          <a:p>
            <a:endParaRPr lang="en-US" dirty="0"/>
          </a:p>
        </p:txBody>
      </p:sp>
      <p:pic>
        <p:nvPicPr>
          <p:cNvPr id="4"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3" y="0"/>
            <a:ext cx="9144000" cy="1066800"/>
          </a:xfrm>
          <a:prstGeom prst="rect">
            <a:avLst/>
          </a:prstGeom>
        </p:spPr>
      </p:pic>
    </p:spTree>
    <p:extLst>
      <p:ext uri="{BB962C8B-B14F-4D97-AF65-F5344CB8AC3E}">
        <p14:creationId xmlns:p14="http://schemas.microsoft.com/office/powerpoint/2010/main" val="2483115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8229600" cy="609600"/>
          </a:xfrm>
        </p:spPr>
        <p:txBody>
          <a:bodyPr>
            <a:normAutofit fontScale="90000"/>
          </a:bodyPr>
          <a:lstStyle/>
          <a:p>
            <a:r>
              <a:rPr lang="en-US" dirty="0"/>
              <a:t>Example Intensional Queries</a:t>
            </a:r>
            <a:endParaRPr lang="en-US" dirty="0"/>
          </a:p>
        </p:txBody>
      </p:sp>
      <p:sp>
        <p:nvSpPr>
          <p:cNvPr id="3" name="Content Placeholder 2"/>
          <p:cNvSpPr>
            <a:spLocks noGrp="1"/>
          </p:cNvSpPr>
          <p:nvPr>
            <p:ph idx="1"/>
          </p:nvPr>
        </p:nvSpPr>
        <p:spPr>
          <a:xfrm>
            <a:off x="457200" y="2302467"/>
            <a:ext cx="8229600" cy="4525963"/>
          </a:xfrm>
        </p:spPr>
        <p:txBody>
          <a:bodyPr/>
          <a:lstStyle/>
          <a:p>
            <a:r>
              <a:rPr lang="en-US" dirty="0"/>
              <a:t>Make a SNOMED CT value set using all the active descendants of code 284009009 “Route of administration (qualifier value)”</a:t>
            </a:r>
          </a:p>
          <a:p>
            <a:r>
              <a:rPr lang="en-US" dirty="0"/>
              <a:t>Using RxNorm: Get prescribable oral tablet SCDs with ingredient=</a:t>
            </a:r>
            <a:r>
              <a:rPr lang="en-US" b="1" dirty="0"/>
              <a:t>11289</a:t>
            </a:r>
            <a:r>
              <a:rPr lang="en-US" dirty="0"/>
              <a:t>|Warfarin</a:t>
            </a:r>
          </a:p>
          <a:p>
            <a:r>
              <a:rPr lang="en-US" dirty="0"/>
              <a:t>We are interested in your thought processes and real use cases. Not necessary for you to provide formal queries at this time.</a:t>
            </a:r>
          </a:p>
          <a:p>
            <a:endParaRPr lang="en-US" dirty="0"/>
          </a:p>
        </p:txBody>
      </p:sp>
    </p:spTree>
    <p:extLst>
      <p:ext uri="{BB962C8B-B14F-4D97-AF65-F5344CB8AC3E}">
        <p14:creationId xmlns:p14="http://schemas.microsoft.com/office/powerpoint/2010/main" val="944783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8229600" cy="609600"/>
          </a:xfrm>
        </p:spPr>
        <p:txBody>
          <a:bodyPr>
            <a:normAutofit fontScale="90000"/>
          </a:bodyPr>
          <a:lstStyle/>
          <a:p>
            <a:r>
              <a:rPr lang="en-US" dirty="0" smtClean="0"/>
              <a:t>Questions</a:t>
            </a:r>
            <a:endParaRPr lang="en-US" dirty="0"/>
          </a:p>
        </p:txBody>
      </p:sp>
      <p:sp>
        <p:nvSpPr>
          <p:cNvPr id="3" name="Content Placeholder 2"/>
          <p:cNvSpPr>
            <a:spLocks noGrp="1"/>
          </p:cNvSpPr>
          <p:nvPr>
            <p:ph idx="1"/>
          </p:nvPr>
        </p:nvSpPr>
        <p:spPr>
          <a:xfrm>
            <a:off x="457200" y="2302467"/>
            <a:ext cx="8229600" cy="4525963"/>
          </a:xfrm>
        </p:spPr>
        <p:txBody>
          <a:bodyPr>
            <a:normAutofit fontScale="92500" lnSpcReduction="10000"/>
          </a:bodyPr>
          <a:lstStyle/>
          <a:p>
            <a:pPr marL="0" indent="0" algn="ctr">
              <a:buNone/>
            </a:pPr>
            <a:r>
              <a:rPr lang="en-US" sz="3600" b="1" dirty="0"/>
              <a:t>Send comments, questions, ideas and </a:t>
            </a:r>
            <a:r>
              <a:rPr lang="en-US" sz="3600" b="1" i="1" dirty="0"/>
              <a:t>intensional value sets </a:t>
            </a:r>
            <a:r>
              <a:rPr lang="en-US" sz="3600" b="1" dirty="0"/>
              <a:t>to:</a:t>
            </a:r>
          </a:p>
          <a:p>
            <a:pPr marL="0" indent="0" algn="ctr">
              <a:buNone/>
            </a:pPr>
            <a:r>
              <a:rPr lang="en-US" sz="4000" b="1" dirty="0">
                <a:hlinkClick r:id="rId3"/>
              </a:rPr>
              <a:t>custserv@nlm.nih.gov</a:t>
            </a:r>
            <a:r>
              <a:rPr lang="en-US" sz="4000" b="1" dirty="0"/>
              <a:t/>
            </a:r>
            <a:br>
              <a:rPr lang="en-US" sz="4000" b="1" dirty="0"/>
            </a:br>
            <a:r>
              <a:rPr lang="en-US" dirty="0"/>
              <a:t>(place VSAC in the subject line)</a:t>
            </a:r>
          </a:p>
          <a:p>
            <a:pPr marL="0" indent="0" algn="ctr">
              <a:buNone/>
            </a:pPr>
            <a:endParaRPr lang="en-US" dirty="0"/>
          </a:p>
          <a:p>
            <a:pPr marL="0" indent="0" algn="ctr">
              <a:buNone/>
            </a:pPr>
            <a:r>
              <a:rPr lang="en-US" b="1" dirty="0"/>
              <a:t>Upcoming VSAC </a:t>
            </a:r>
            <a:r>
              <a:rPr lang="en-US" b="1" dirty="0" smtClean="0"/>
              <a:t>Users’ </a:t>
            </a:r>
            <a:r>
              <a:rPr lang="en-US" b="1" dirty="0"/>
              <a:t>Forums:</a:t>
            </a:r>
            <a:br>
              <a:rPr lang="en-US" b="1" dirty="0"/>
            </a:br>
            <a:r>
              <a:rPr lang="en-US" dirty="0"/>
              <a:t>September 18, 2014</a:t>
            </a:r>
            <a:br>
              <a:rPr lang="en-US" dirty="0"/>
            </a:br>
            <a:r>
              <a:rPr lang="en-US" dirty="0"/>
              <a:t>October 16, 2014</a:t>
            </a:r>
            <a:br>
              <a:rPr lang="en-US" dirty="0"/>
            </a:br>
            <a:r>
              <a:rPr lang="en-US" dirty="0"/>
              <a:t>November </a:t>
            </a:r>
            <a:r>
              <a:rPr lang="en-US" dirty="0" smtClean="0"/>
              <a:t>13, </a:t>
            </a:r>
            <a:r>
              <a:rPr lang="en-US" dirty="0"/>
              <a:t>2014</a:t>
            </a:r>
          </a:p>
          <a:p>
            <a:endParaRPr lang="en-US" dirty="0"/>
          </a:p>
        </p:txBody>
      </p:sp>
    </p:spTree>
    <p:extLst>
      <p:ext uri="{BB962C8B-B14F-4D97-AF65-F5344CB8AC3E}">
        <p14:creationId xmlns:p14="http://schemas.microsoft.com/office/powerpoint/2010/main" val="1913588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066800"/>
            <a:ext cx="8229600" cy="808038"/>
          </a:xfrm>
        </p:spPr>
        <p:txBody>
          <a:bodyPr>
            <a:normAutofit/>
          </a:bodyPr>
          <a:lstStyle/>
          <a:p>
            <a:r>
              <a:rPr lang="en-US" sz="4000" dirty="0" smtClean="0"/>
              <a:t>Today’s Agenda</a:t>
            </a:r>
            <a:endParaRPr lang="en-US" sz="4000" dirty="0"/>
          </a:p>
        </p:txBody>
      </p:sp>
      <p:sp>
        <p:nvSpPr>
          <p:cNvPr id="3" name="Content Placeholder 2"/>
          <p:cNvSpPr>
            <a:spLocks noGrp="1"/>
          </p:cNvSpPr>
          <p:nvPr>
            <p:ph idx="1"/>
          </p:nvPr>
        </p:nvSpPr>
        <p:spPr>
          <a:xfrm>
            <a:off x="457200" y="1981200"/>
            <a:ext cx="8229600" cy="4525963"/>
          </a:xfrm>
        </p:spPr>
        <p:txBody>
          <a:bodyPr/>
          <a:lstStyle/>
          <a:p>
            <a:r>
              <a:rPr lang="en-US" sz="3000" dirty="0" smtClean="0"/>
              <a:t>Review of July forum topics</a:t>
            </a:r>
          </a:p>
          <a:p>
            <a:pPr lvl="1">
              <a:buFont typeface="Wingdings" panose="05000000000000000000" pitchFamily="2" charset="2"/>
              <a:buChar char="v"/>
            </a:pPr>
            <a:r>
              <a:rPr lang="en-US" dirty="0" smtClean="0"/>
              <a:t>HL7 code sets; UMLS CUIs; Text format downloads</a:t>
            </a:r>
            <a:r>
              <a:rPr lang="en-US" dirty="0"/>
              <a:t/>
            </a:r>
            <a:br>
              <a:rPr lang="en-US" dirty="0"/>
            </a:br>
            <a:endParaRPr lang="en-US" dirty="0"/>
          </a:p>
          <a:p>
            <a:pPr>
              <a:buFont typeface="Wingdings" panose="05000000000000000000" pitchFamily="2" charset="2"/>
              <a:buChar char="§"/>
            </a:pPr>
            <a:r>
              <a:rPr lang="en-US" sz="3000" dirty="0" smtClean="0"/>
              <a:t>Introduction to upcoming VSAC </a:t>
            </a:r>
            <a:r>
              <a:rPr lang="en-US" sz="3000" dirty="0" smtClean="0"/>
              <a:t>Collaboration </a:t>
            </a:r>
            <a:r>
              <a:rPr lang="en-US" sz="3000" dirty="0" smtClean="0"/>
              <a:t>site</a:t>
            </a:r>
          </a:p>
          <a:p>
            <a:pPr>
              <a:buFont typeface="Wingdings" panose="05000000000000000000" pitchFamily="2" charset="2"/>
              <a:buChar char="§"/>
            </a:pPr>
            <a:endParaRPr lang="en-US" dirty="0"/>
          </a:p>
          <a:p>
            <a:pPr>
              <a:buFont typeface="Wingdings" panose="05000000000000000000" pitchFamily="2" charset="2"/>
              <a:buChar char="§"/>
            </a:pPr>
            <a:r>
              <a:rPr lang="en-US" sz="3000" dirty="0" smtClean="0"/>
              <a:t>Intensional Value Set Development</a:t>
            </a:r>
          </a:p>
          <a:p>
            <a:pPr lvl="1">
              <a:buFont typeface="Wingdings" panose="05000000000000000000" pitchFamily="2" charset="2"/>
              <a:buChar char="v"/>
            </a:pPr>
            <a:r>
              <a:rPr lang="en-US" dirty="0" smtClean="0"/>
              <a:t>Send your example statements for queries into SNOMED CT, RxNorm and LOINC</a:t>
            </a:r>
          </a:p>
          <a:p>
            <a:pPr>
              <a:buFont typeface="Wingdings" panose="05000000000000000000" pitchFamily="2" charset="2"/>
              <a:buChar char="§"/>
            </a:pPr>
            <a:endParaRPr lang="en-US" dirty="0"/>
          </a:p>
          <a:p>
            <a:pPr marL="0" indent="0">
              <a:buNone/>
            </a:pPr>
            <a:endParaRPr lang="en-US" dirty="0" smtClean="0"/>
          </a:p>
        </p:txBody>
      </p:sp>
    </p:spTree>
    <p:extLst>
      <p:ext uri="{BB962C8B-B14F-4D97-AF65-F5344CB8AC3E}">
        <p14:creationId xmlns:p14="http://schemas.microsoft.com/office/powerpoint/2010/main" val="4174647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066800"/>
            <a:ext cx="8229600" cy="808038"/>
          </a:xfrm>
        </p:spPr>
        <p:txBody>
          <a:bodyPr>
            <a:normAutofit/>
          </a:bodyPr>
          <a:lstStyle/>
          <a:p>
            <a:r>
              <a:rPr lang="en-US" sz="4000" dirty="0"/>
              <a:t>HL7 Code Systems Coming to VSAC</a:t>
            </a:r>
            <a:endParaRPr lang="en-US" sz="4000" dirty="0"/>
          </a:p>
        </p:txBody>
      </p:sp>
      <p:sp>
        <p:nvSpPr>
          <p:cNvPr id="3" name="Content Placeholder 2"/>
          <p:cNvSpPr>
            <a:spLocks noGrp="1"/>
          </p:cNvSpPr>
          <p:nvPr>
            <p:ph idx="1"/>
          </p:nvPr>
        </p:nvSpPr>
        <p:spPr>
          <a:xfrm>
            <a:off x="457200" y="1981200"/>
            <a:ext cx="8229600" cy="4525963"/>
          </a:xfrm>
        </p:spPr>
        <p:txBody>
          <a:bodyPr/>
          <a:lstStyle/>
          <a:p>
            <a:pPr marL="0" indent="0">
              <a:buNone/>
            </a:pPr>
            <a:endParaRPr lang="en-US" dirty="0" smtClean="0"/>
          </a:p>
          <a:p>
            <a:pPr marL="0" indent="0">
              <a:buNone/>
            </a:pPr>
            <a:r>
              <a:rPr lang="en-US" dirty="0" smtClean="0"/>
              <a:t>HL7 </a:t>
            </a:r>
            <a:r>
              <a:rPr lang="en-US" dirty="0"/>
              <a:t>v3 code systems:</a:t>
            </a:r>
          </a:p>
          <a:p>
            <a:pPr marL="400050" lvl="1" indent="0">
              <a:buNone/>
            </a:pPr>
            <a:r>
              <a:rPr lang="en-US" b="1" dirty="0"/>
              <a:t>ActStatus </a:t>
            </a:r>
            <a:r>
              <a:rPr lang="en-US" dirty="0"/>
              <a:t>2.16.840.1.113883.5.14</a:t>
            </a:r>
            <a:br>
              <a:rPr lang="en-US" dirty="0"/>
            </a:br>
            <a:r>
              <a:rPr lang="en-US" b="1" dirty="0"/>
              <a:t>LanguageAbilityProficiency </a:t>
            </a:r>
            <a:r>
              <a:rPr lang="en-US" dirty="0"/>
              <a:t>2.16.840.1.113883.5.61</a:t>
            </a:r>
            <a:br>
              <a:rPr lang="en-US" dirty="0"/>
            </a:br>
            <a:r>
              <a:rPr lang="en-US" b="1" dirty="0"/>
              <a:t>LivingArrangement </a:t>
            </a:r>
            <a:r>
              <a:rPr lang="en-US" dirty="0"/>
              <a:t>2.16.840.1.113883.5.63</a:t>
            </a:r>
            <a:br>
              <a:rPr lang="en-US" dirty="0"/>
            </a:br>
            <a:r>
              <a:rPr lang="en-US" b="1" dirty="0"/>
              <a:t>RoleStatus </a:t>
            </a:r>
            <a:r>
              <a:rPr lang="en-US" dirty="0"/>
              <a:t>2.16.840.1.113883.5.1068</a:t>
            </a:r>
            <a:br>
              <a:rPr lang="en-US" dirty="0"/>
            </a:br>
            <a:r>
              <a:rPr lang="en-US" b="1" dirty="0"/>
              <a:t>Observation Interpretation </a:t>
            </a:r>
            <a:r>
              <a:rPr lang="en-US" dirty="0"/>
              <a:t>2.16.840.1.113883.5.83</a:t>
            </a:r>
            <a:br>
              <a:rPr lang="en-US" dirty="0"/>
            </a:br>
            <a:r>
              <a:rPr lang="en-US" b="1" dirty="0"/>
              <a:t>RoleCode </a:t>
            </a:r>
            <a:r>
              <a:rPr lang="en-US" dirty="0"/>
              <a:t>2.16.840.1.113883.5.111</a:t>
            </a:r>
          </a:p>
          <a:p>
            <a:pPr>
              <a:buFont typeface="Wingdings" panose="05000000000000000000" pitchFamily="2" charset="2"/>
              <a:buChar char="§"/>
            </a:pPr>
            <a:endParaRPr lang="en-US" dirty="0"/>
          </a:p>
          <a:p>
            <a:pPr marL="0" indent="0">
              <a:buNone/>
            </a:pPr>
            <a:endParaRPr lang="en-US" dirty="0" smtClean="0"/>
          </a:p>
        </p:txBody>
      </p:sp>
    </p:spTree>
    <p:extLst>
      <p:ext uri="{BB962C8B-B14F-4D97-AF65-F5344CB8AC3E}">
        <p14:creationId xmlns:p14="http://schemas.microsoft.com/office/powerpoint/2010/main" val="4051153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8229600" cy="609600"/>
          </a:xfrm>
        </p:spPr>
        <p:txBody>
          <a:bodyPr>
            <a:normAutofit fontScale="90000"/>
          </a:bodyPr>
          <a:lstStyle/>
          <a:p>
            <a:r>
              <a:rPr lang="en-US" dirty="0" smtClean="0"/>
              <a:t>VSAC </a:t>
            </a:r>
            <a:r>
              <a:rPr lang="en-US" dirty="0" smtClean="0"/>
              <a:t>Collaboration</a:t>
            </a:r>
            <a:endParaRPr lang="en-US" dirty="0"/>
          </a:p>
        </p:txBody>
      </p:sp>
      <p:sp>
        <p:nvSpPr>
          <p:cNvPr id="3" name="Content Placeholder 2"/>
          <p:cNvSpPr>
            <a:spLocks noGrp="1"/>
          </p:cNvSpPr>
          <p:nvPr>
            <p:ph idx="1"/>
          </p:nvPr>
        </p:nvSpPr>
        <p:spPr>
          <a:xfrm>
            <a:off x="457200" y="1981200"/>
            <a:ext cx="8229600" cy="4525963"/>
          </a:xfrm>
        </p:spPr>
        <p:txBody>
          <a:bodyPr>
            <a:normAutofit/>
          </a:bodyPr>
          <a:lstStyle/>
          <a:p>
            <a:pPr>
              <a:lnSpc>
                <a:spcPct val="150000"/>
              </a:lnSpc>
            </a:pPr>
            <a:r>
              <a:rPr lang="en-US" dirty="0"/>
              <a:t>V</a:t>
            </a:r>
            <a:r>
              <a:rPr lang="en-US" dirty="0" smtClean="0"/>
              <a:t>alue set discussion/collaboration repository</a:t>
            </a:r>
            <a:br>
              <a:rPr lang="en-US" dirty="0" smtClean="0"/>
            </a:br>
            <a:endParaRPr lang="en-US" dirty="0" smtClean="0"/>
          </a:p>
          <a:p>
            <a:pPr>
              <a:lnSpc>
                <a:spcPct val="150000"/>
              </a:lnSpc>
            </a:pPr>
            <a:r>
              <a:rPr lang="en-US" dirty="0" smtClean="0"/>
              <a:t>Soliciting discussion and user needs now.</a:t>
            </a:r>
            <a:br>
              <a:rPr lang="en-US" dirty="0" smtClean="0"/>
            </a:br>
            <a:endParaRPr lang="en-US" dirty="0" smtClean="0"/>
          </a:p>
          <a:p>
            <a:pPr>
              <a:lnSpc>
                <a:spcPct val="150000"/>
              </a:lnSpc>
            </a:pPr>
            <a:r>
              <a:rPr lang="en-US" dirty="0"/>
              <a:t>Beta release </a:t>
            </a:r>
            <a:r>
              <a:rPr lang="en-US" dirty="0" smtClean="0"/>
              <a:t>available: </a:t>
            </a:r>
            <a:r>
              <a:rPr lang="en-US" dirty="0"/>
              <a:t>end of 2014</a:t>
            </a:r>
          </a:p>
          <a:p>
            <a:pPr>
              <a:lnSpc>
                <a:spcPct val="150000"/>
              </a:lnSpc>
            </a:pPr>
            <a:endParaRPr lang="en-US" dirty="0" smtClean="0"/>
          </a:p>
          <a:p>
            <a:endParaRPr lang="en-US" dirty="0"/>
          </a:p>
        </p:txBody>
      </p:sp>
    </p:spTree>
    <p:extLst>
      <p:ext uri="{BB962C8B-B14F-4D97-AF65-F5344CB8AC3E}">
        <p14:creationId xmlns:p14="http://schemas.microsoft.com/office/powerpoint/2010/main" val="1281555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8229600" cy="609600"/>
          </a:xfrm>
        </p:spPr>
        <p:txBody>
          <a:bodyPr>
            <a:normAutofit fontScale="90000"/>
          </a:bodyPr>
          <a:lstStyle/>
          <a:p>
            <a:r>
              <a:rPr lang="en-US" dirty="0" smtClean="0"/>
              <a:t>VSAC </a:t>
            </a:r>
            <a:r>
              <a:rPr lang="en-US" dirty="0" smtClean="0"/>
              <a:t>Collaboration</a:t>
            </a:r>
            <a:endParaRPr lang="en-US" dirty="0"/>
          </a:p>
        </p:txBody>
      </p:sp>
      <p:sp>
        <p:nvSpPr>
          <p:cNvPr id="3" name="Content Placeholder 2"/>
          <p:cNvSpPr>
            <a:spLocks noGrp="1"/>
          </p:cNvSpPr>
          <p:nvPr>
            <p:ph idx="1"/>
          </p:nvPr>
        </p:nvSpPr>
        <p:spPr>
          <a:xfrm>
            <a:off x="457200" y="1981200"/>
            <a:ext cx="8229600" cy="4525963"/>
          </a:xfrm>
        </p:spPr>
        <p:txBody>
          <a:bodyPr>
            <a:normAutofit/>
          </a:bodyPr>
          <a:lstStyle/>
          <a:p>
            <a:pPr>
              <a:lnSpc>
                <a:spcPct val="150000"/>
              </a:lnSpc>
            </a:pPr>
            <a:r>
              <a:rPr lang="en-US" dirty="0"/>
              <a:t>V</a:t>
            </a:r>
            <a:r>
              <a:rPr lang="en-US" dirty="0" smtClean="0"/>
              <a:t>alue set discussion/collaboration repository</a:t>
            </a:r>
            <a:br>
              <a:rPr lang="en-US" dirty="0" smtClean="0"/>
            </a:br>
            <a:endParaRPr lang="en-US" dirty="0" smtClean="0"/>
          </a:p>
          <a:p>
            <a:pPr>
              <a:lnSpc>
                <a:spcPct val="150000"/>
              </a:lnSpc>
            </a:pPr>
            <a:r>
              <a:rPr lang="en-US" dirty="0" smtClean="0"/>
              <a:t>Soliciting discussion and user needs now.</a:t>
            </a:r>
            <a:br>
              <a:rPr lang="en-US" dirty="0" smtClean="0"/>
            </a:br>
            <a:endParaRPr lang="en-US" dirty="0" smtClean="0"/>
          </a:p>
          <a:p>
            <a:pPr>
              <a:lnSpc>
                <a:spcPct val="150000"/>
              </a:lnSpc>
            </a:pPr>
            <a:r>
              <a:rPr lang="en-US" dirty="0"/>
              <a:t>Beta release </a:t>
            </a:r>
            <a:r>
              <a:rPr lang="en-US" dirty="0" smtClean="0"/>
              <a:t>available: </a:t>
            </a:r>
            <a:r>
              <a:rPr lang="en-US" dirty="0"/>
              <a:t>end of 2014</a:t>
            </a:r>
          </a:p>
          <a:p>
            <a:pPr>
              <a:lnSpc>
                <a:spcPct val="150000"/>
              </a:lnSpc>
            </a:pPr>
            <a:endParaRPr lang="en-US" dirty="0" smtClean="0"/>
          </a:p>
          <a:p>
            <a:endParaRPr lang="en-US" dirty="0"/>
          </a:p>
        </p:txBody>
      </p:sp>
    </p:spTree>
    <p:extLst>
      <p:ext uri="{BB962C8B-B14F-4D97-AF65-F5344CB8AC3E}">
        <p14:creationId xmlns:p14="http://schemas.microsoft.com/office/powerpoint/2010/main" val="2456817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8229600" cy="609600"/>
          </a:xfrm>
        </p:spPr>
        <p:txBody>
          <a:bodyPr>
            <a:normAutofit fontScale="90000"/>
          </a:bodyPr>
          <a:lstStyle/>
          <a:p>
            <a:r>
              <a:rPr lang="en-US" dirty="0" smtClean="0"/>
              <a:t>VSAC </a:t>
            </a:r>
            <a:r>
              <a:rPr lang="en-US" dirty="0" smtClean="0"/>
              <a:t>Collaboration</a:t>
            </a:r>
            <a:endParaRPr lang="en-US" dirty="0"/>
          </a:p>
        </p:txBody>
      </p:sp>
      <p:pic>
        <p:nvPicPr>
          <p:cNvPr id="5" name="Picture 4" descr="This is a preliminary view of the VSAC Collaboration site. It is subject to change as we collect user feedback, use cases, and user workflows.  VSAC Collaboration is a permanent repository for value set discussions and collaborations, voting, user documents, and notifications to users who belong to each value set user group.&#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05000"/>
            <a:ext cx="9144000" cy="4804927"/>
          </a:xfrm>
          <a:prstGeom prst="rect">
            <a:avLst/>
          </a:prstGeom>
        </p:spPr>
      </p:pic>
    </p:spTree>
    <p:extLst>
      <p:ext uri="{BB962C8B-B14F-4D97-AF65-F5344CB8AC3E}">
        <p14:creationId xmlns:p14="http://schemas.microsoft.com/office/powerpoint/2010/main" val="1379986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8229600" cy="609600"/>
          </a:xfrm>
        </p:spPr>
        <p:txBody>
          <a:bodyPr>
            <a:normAutofit fontScale="90000"/>
          </a:bodyPr>
          <a:lstStyle/>
          <a:p>
            <a:r>
              <a:rPr lang="en-US" dirty="0" smtClean="0"/>
              <a:t>VSAC </a:t>
            </a:r>
            <a:r>
              <a:rPr lang="en-US" dirty="0" smtClean="0"/>
              <a:t>Collaboration</a:t>
            </a:r>
            <a:endParaRPr lang="en-US" dirty="0"/>
          </a:p>
        </p:txBody>
      </p:sp>
      <p:pic>
        <p:nvPicPr>
          <p:cNvPr id="4" name="Content Placeholder 3" descr="Here you see a view of a Value Set Site. We call this the Site Dashboard. This is the Site Dashboard for the Medical Specialty value set site we clicked on in the previous screen, the Personal Dashboard. Again, like the Personal Dashboard, this is very customizable.&#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981200"/>
            <a:ext cx="9165218" cy="4741646"/>
          </a:xfrm>
        </p:spPr>
      </p:pic>
    </p:spTree>
    <p:extLst>
      <p:ext uri="{BB962C8B-B14F-4D97-AF65-F5344CB8AC3E}">
        <p14:creationId xmlns:p14="http://schemas.microsoft.com/office/powerpoint/2010/main" val="1015073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8229600" cy="609600"/>
          </a:xfrm>
        </p:spPr>
        <p:txBody>
          <a:bodyPr>
            <a:normAutofit fontScale="90000"/>
          </a:bodyPr>
          <a:lstStyle/>
          <a:p>
            <a:r>
              <a:rPr lang="en-US" dirty="0" smtClean="0"/>
              <a:t>VSAC </a:t>
            </a:r>
            <a:r>
              <a:rPr lang="en-US" dirty="0" smtClean="0"/>
              <a:t>Collaboration</a:t>
            </a:r>
            <a:endParaRPr lang="en-US" dirty="0"/>
          </a:p>
        </p:txBody>
      </p:sp>
      <p:pic>
        <p:nvPicPr>
          <p:cNvPr id="5" name="Content Placeholder 3" descr="Here you will see an example Document Library for a value set site, in this case, it is the value set site for our example Medical Specialty value set.&#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133600"/>
            <a:ext cx="9144000" cy="4576327"/>
          </a:xfrm>
        </p:spPr>
      </p:pic>
    </p:spTree>
    <p:extLst>
      <p:ext uri="{BB962C8B-B14F-4D97-AF65-F5344CB8AC3E}">
        <p14:creationId xmlns:p14="http://schemas.microsoft.com/office/powerpoint/2010/main" val="3246921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8229600" cy="609600"/>
          </a:xfrm>
        </p:spPr>
        <p:txBody>
          <a:bodyPr>
            <a:normAutofit fontScale="90000"/>
          </a:bodyPr>
          <a:lstStyle/>
          <a:p>
            <a:r>
              <a:rPr lang="en-US" dirty="0"/>
              <a:t>Intensional Value Set Development</a:t>
            </a:r>
            <a:endParaRPr lang="en-US" dirty="0"/>
          </a:p>
        </p:txBody>
      </p:sp>
      <p:sp>
        <p:nvSpPr>
          <p:cNvPr id="3" name="Content Placeholder 2"/>
          <p:cNvSpPr>
            <a:spLocks noGrp="1"/>
          </p:cNvSpPr>
          <p:nvPr>
            <p:ph idx="1"/>
          </p:nvPr>
        </p:nvSpPr>
        <p:spPr>
          <a:xfrm>
            <a:off x="457200" y="2302467"/>
            <a:ext cx="8229600" cy="4525963"/>
          </a:xfrm>
        </p:spPr>
        <p:txBody>
          <a:bodyPr/>
          <a:lstStyle/>
          <a:p>
            <a:r>
              <a:rPr lang="en-US" dirty="0"/>
              <a:t>Discussion topic for September 18 Forum</a:t>
            </a:r>
            <a:br>
              <a:rPr lang="en-US" dirty="0"/>
            </a:br>
            <a:endParaRPr lang="en-US" dirty="0"/>
          </a:p>
          <a:p>
            <a:r>
              <a:rPr lang="en-US" dirty="0"/>
              <a:t>We need example queries.</a:t>
            </a:r>
            <a:br>
              <a:rPr lang="en-US" dirty="0"/>
            </a:br>
            <a:endParaRPr lang="en-US" dirty="0"/>
          </a:p>
          <a:p>
            <a:r>
              <a:rPr lang="en-US" dirty="0"/>
              <a:t>Send examples to custserv@nlm.nih.gov</a:t>
            </a:r>
            <a:br>
              <a:rPr lang="en-US" dirty="0"/>
            </a:br>
            <a:r>
              <a:rPr lang="en-US" dirty="0"/>
              <a:t>(place VSAC in the subject line)</a:t>
            </a:r>
          </a:p>
          <a:p>
            <a:endParaRPr lang="en-US" dirty="0"/>
          </a:p>
        </p:txBody>
      </p:sp>
    </p:spTree>
    <p:extLst>
      <p:ext uri="{BB962C8B-B14F-4D97-AF65-F5344CB8AC3E}">
        <p14:creationId xmlns:p14="http://schemas.microsoft.com/office/powerpoint/2010/main" val="3880190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1303</Words>
  <Application>Microsoft Office PowerPoint</Application>
  <PresentationFormat>On-screen Show (4:3)</PresentationFormat>
  <Paragraphs>102</Paragraphs>
  <Slides>11</Slides>
  <Notes>10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2_Custom Design</vt:lpstr>
      <vt:lpstr>1_Custom Design</vt:lpstr>
      <vt:lpstr>Custom Design</vt:lpstr>
      <vt:lpstr>VSAC Users’ Forum </vt:lpstr>
      <vt:lpstr>Today’s Agenda</vt:lpstr>
      <vt:lpstr>HL7 Code Systems Coming to VSAC</vt:lpstr>
      <vt:lpstr>VSAC Collaboration</vt:lpstr>
      <vt:lpstr>VSAC Collaboration</vt:lpstr>
      <vt:lpstr>VSAC Collaboration</vt:lpstr>
      <vt:lpstr>VSAC Collaboration</vt:lpstr>
      <vt:lpstr>VSAC Collaboration</vt:lpstr>
      <vt:lpstr>Intensional Value Set Development</vt:lpstr>
      <vt:lpstr>Example Intensional Queries</vt:lpstr>
      <vt:lpstr>Questions</vt:lpstr>
    </vt:vector>
  </TitlesOfParts>
  <Company>National Library of Medicine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Today’s Agenda</dc:title>
  <dc:creator>MaureenM.  Madden</dc:creator>
  <cp:lastModifiedBy>MaureenM.  Madden</cp:lastModifiedBy>
  <cp:revision>45</cp:revision>
  <dcterms:created xsi:type="dcterms:W3CDTF">2014-08-26T13:25:45Z</dcterms:created>
  <dcterms:modified xsi:type="dcterms:W3CDTF">2014-10-21T15:37:24Z</dcterms:modified>
</cp:coreProperties>
</file>