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72" r:id="rId3"/>
    <p:sldMasterId id="2147483660" r:id="rId4"/>
  </p:sldMasterIdLst>
  <p:notesMasterIdLst>
    <p:notesMasterId r:id="rId15"/>
  </p:notesMasterIdLst>
  <p:sldIdLst>
    <p:sldId id="271" r:id="rId5"/>
    <p:sldId id="260" r:id="rId6"/>
    <p:sldId id="272" r:id="rId7"/>
    <p:sldId id="259" r:id="rId8"/>
    <p:sldId id="273" r:id="rId9"/>
    <p:sldId id="274" r:id="rId10"/>
    <p:sldId id="275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1" autoAdjust="0"/>
    <p:restoredTop sz="91345" autoAdjust="0"/>
  </p:normalViewPr>
  <p:slideViewPr>
    <p:cSldViewPr>
      <p:cViewPr>
        <p:scale>
          <a:sx n="70" d="100"/>
          <a:sy n="70" d="100"/>
        </p:scale>
        <p:origin x="-893" y="-2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31BFB-EDC4-4C80-B1C9-D6BAD1A2337D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13503-5D40-4EAA-B1E5-67A329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Coming end of September: User-requested</a:t>
            </a:r>
            <a:r>
              <a:rPr lang="en-US" baseline="0" dirty="0" smtClean="0"/>
              <a:t> HL7 code systems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HL7 v3 code systems,</a:t>
            </a:r>
          </a:p>
          <a:p>
            <a:r>
              <a:rPr lang="en-US" dirty="0" smtClean="0"/>
              <a:t>ActStatus 2.16.840.1.113883.5.14</a:t>
            </a:r>
            <a:br>
              <a:rPr lang="en-US" dirty="0" smtClean="0"/>
            </a:br>
            <a:r>
              <a:rPr lang="en-US" dirty="0" smtClean="0"/>
              <a:t>LanguageAbilityProficiency 2.16.840.1.113883.5.61</a:t>
            </a:r>
            <a:br>
              <a:rPr lang="en-US" dirty="0" smtClean="0"/>
            </a:br>
            <a:r>
              <a:rPr lang="en-US" dirty="0" smtClean="0"/>
              <a:t>LivingArrangement 2.16.840.1.113883.5.63</a:t>
            </a:r>
            <a:br>
              <a:rPr lang="en-US" dirty="0" smtClean="0"/>
            </a:br>
            <a:r>
              <a:rPr lang="en-US" dirty="0" smtClean="0"/>
              <a:t>RoleStatus 2.16.840.1.113883.5.1068</a:t>
            </a:r>
            <a:br>
              <a:rPr lang="en-US" dirty="0" smtClean="0"/>
            </a:br>
            <a:r>
              <a:rPr lang="en-US" dirty="0" smtClean="0"/>
              <a:t>Observation Interpretation 2.16.840.1.113883.5.83</a:t>
            </a:r>
            <a:br>
              <a:rPr lang="en-US" dirty="0" smtClean="0"/>
            </a:br>
            <a:r>
              <a:rPr lang="en-US" dirty="0" smtClean="0"/>
              <a:t>RoleCode 1.14.4.1.111</a:t>
            </a:r>
            <a:br>
              <a:rPr lang="en-US" dirty="0" smtClean="0"/>
            </a:br>
            <a:r>
              <a:rPr lang="en-US" dirty="0" smtClean="0"/>
              <a:t>ParticipationMode 2.16.840.1.113883.5.1064</a:t>
            </a:r>
          </a:p>
          <a:p>
            <a:endParaRPr lang="en-US" dirty="0" smtClean="0"/>
          </a:p>
          <a:p>
            <a:r>
              <a:rPr lang="en-US" dirty="0" smtClean="0"/>
              <a:t>Also</a:t>
            </a:r>
            <a:r>
              <a:rPr lang="en-US" baseline="0" dirty="0" smtClean="0"/>
              <a:t> coming end of September: </a:t>
            </a:r>
          </a:p>
          <a:p>
            <a:r>
              <a:rPr lang="en-US" baseline="0" dirty="0" smtClean="0"/>
              <a:t>UMLS concept unique identifiers (CUIs) in VSAC, CUIs will link out to UTS.</a:t>
            </a:r>
          </a:p>
          <a:p>
            <a:r>
              <a:rPr lang="en-US" baseline="0" dirty="0" smtClean="0"/>
              <a:t>Text-formatted value set downloads (in addition to the current Excel and XML we currently offer)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Coming end of September: User-requested</a:t>
            </a:r>
            <a:r>
              <a:rPr lang="en-US" baseline="0" dirty="0" smtClean="0"/>
              <a:t> HL7 code systems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HL7 v3 code systems,</a:t>
            </a:r>
          </a:p>
          <a:p>
            <a:r>
              <a:rPr lang="en-US" dirty="0" smtClean="0"/>
              <a:t>ActStatus 2.16.840.1.113883.5.14</a:t>
            </a:r>
            <a:br>
              <a:rPr lang="en-US" dirty="0" smtClean="0"/>
            </a:br>
            <a:r>
              <a:rPr lang="en-US" dirty="0" smtClean="0"/>
              <a:t>LanguageAbilityProficiency 2.16.840.1.113883.5.61</a:t>
            </a:r>
            <a:br>
              <a:rPr lang="en-US" dirty="0" smtClean="0"/>
            </a:br>
            <a:r>
              <a:rPr lang="en-US" dirty="0" smtClean="0"/>
              <a:t>LivingArrangement 2.16.840.1.113883.5.63</a:t>
            </a:r>
            <a:br>
              <a:rPr lang="en-US" dirty="0" smtClean="0"/>
            </a:br>
            <a:r>
              <a:rPr lang="en-US" dirty="0" smtClean="0"/>
              <a:t>RoleStatus 2.16.840.1.113883.5.1068</a:t>
            </a:r>
            <a:br>
              <a:rPr lang="en-US" dirty="0" smtClean="0"/>
            </a:br>
            <a:r>
              <a:rPr lang="en-US" dirty="0" smtClean="0"/>
              <a:t>Observation Interpretation 2.16.840.1.113883.5.83</a:t>
            </a:r>
            <a:br>
              <a:rPr lang="en-US" dirty="0" smtClean="0"/>
            </a:br>
            <a:r>
              <a:rPr lang="en-US" dirty="0" smtClean="0"/>
              <a:t>RoleCode 1.14.4.1.111</a:t>
            </a:r>
            <a:br>
              <a:rPr lang="en-US" dirty="0" smtClean="0"/>
            </a:br>
            <a:r>
              <a:rPr lang="en-US" dirty="0" smtClean="0"/>
              <a:t>ParticipationMode 2.16.840.1.113883.5.1064</a:t>
            </a:r>
          </a:p>
          <a:p>
            <a:endParaRPr lang="en-US" dirty="0" smtClean="0"/>
          </a:p>
          <a:p>
            <a:r>
              <a:rPr lang="en-US" dirty="0" smtClean="0"/>
              <a:t>Also</a:t>
            </a:r>
            <a:r>
              <a:rPr lang="en-US" baseline="0" dirty="0" smtClean="0"/>
              <a:t> coming end of September: </a:t>
            </a:r>
          </a:p>
          <a:p>
            <a:r>
              <a:rPr lang="en-US" baseline="0" dirty="0" smtClean="0"/>
              <a:t>UMLS concept unique identifiers (CUIs) in VSAC, CUIs will link out to UTS.</a:t>
            </a:r>
          </a:p>
          <a:p>
            <a:r>
              <a:rPr lang="en-US" baseline="0" dirty="0" smtClean="0"/>
              <a:t>Text-formatted value set downloads (in addition to the current Excel and XML we currently offer)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Every value set has its own site in VSAC Share, and each value set site has its own dashboard customizable by its owner</a:t>
            </a:r>
            <a:r>
              <a:rPr lang="en-US" baseline="0" dirty="0" smtClean="0"/>
              <a:t> or steward.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Each VSAC Share user can have their own dashboard and they can join whatever value</a:t>
            </a:r>
            <a:r>
              <a:rPr lang="en-US" baseline="0" dirty="0" smtClean="0"/>
              <a:t> set </a:t>
            </a:r>
            <a:r>
              <a:rPr lang="en-US" dirty="0" smtClean="0"/>
              <a:t>sites they are interested in.</a:t>
            </a:r>
            <a:r>
              <a:rPr lang="en-US" baseline="0" dirty="0" smtClean="0"/>
              <a:t> T</a:t>
            </a:r>
            <a:r>
              <a:rPr lang="en-US" dirty="0" smtClean="0"/>
              <a:t>hose value set sites will appear in that user’s dashboard.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80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Every value set has its own site in VSAC Share, and each value set site has its own dashboard customizable by its owner</a:t>
            </a:r>
            <a:r>
              <a:rPr lang="en-US" baseline="0" dirty="0" smtClean="0"/>
              <a:t> or steward.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Each VSAC Share user can have their own dashboard and they can join whatever value</a:t>
            </a:r>
            <a:r>
              <a:rPr lang="en-US" baseline="0" dirty="0" smtClean="0"/>
              <a:t> set </a:t>
            </a:r>
            <a:r>
              <a:rPr lang="en-US" dirty="0" smtClean="0"/>
              <a:t>sites they are interested in.</a:t>
            </a:r>
            <a:r>
              <a:rPr lang="en-US" baseline="0" dirty="0" smtClean="0"/>
              <a:t> T</a:t>
            </a:r>
            <a:r>
              <a:rPr lang="en-US" dirty="0" smtClean="0"/>
              <a:t>hose value set sites will appear in that user’s dashboard.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80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Every value set has its own site in VSAC Share, and each value set site has its own dashboard customizable by its owner</a:t>
            </a:r>
            <a:r>
              <a:rPr lang="en-US" baseline="0" dirty="0" smtClean="0"/>
              <a:t> or steward.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Each VSAC Share user can have their own dashboard and they can join whatever value</a:t>
            </a:r>
            <a:r>
              <a:rPr lang="en-US" baseline="0" dirty="0" smtClean="0"/>
              <a:t> set </a:t>
            </a:r>
            <a:r>
              <a:rPr lang="en-US" dirty="0" smtClean="0"/>
              <a:t>sites they are interested in.</a:t>
            </a:r>
            <a:r>
              <a:rPr lang="en-US" baseline="0" dirty="0" smtClean="0"/>
              <a:t> T</a:t>
            </a:r>
            <a:r>
              <a:rPr lang="en-US" dirty="0" smtClean="0"/>
              <a:t>hose value set sites will appear in that user’s dashboard.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80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Every value set has its own site in VSAC Share, and each value set site has its own dashboard customizable by its owner</a:t>
            </a:r>
            <a:r>
              <a:rPr lang="en-US" baseline="0" dirty="0" smtClean="0"/>
              <a:t> or steward.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Each VSAC Share user can have their own dashboard and they can join whatever value</a:t>
            </a:r>
            <a:r>
              <a:rPr lang="en-US" baseline="0" dirty="0" smtClean="0"/>
              <a:t> set </a:t>
            </a:r>
            <a:r>
              <a:rPr lang="en-US" dirty="0" smtClean="0"/>
              <a:t>sites they are interested in.</a:t>
            </a:r>
            <a:r>
              <a:rPr lang="en-US" baseline="0" dirty="0" smtClean="0"/>
              <a:t> T</a:t>
            </a:r>
            <a:r>
              <a:rPr lang="en-US" dirty="0" smtClean="0"/>
              <a:t>hose value set sites will appear in that user’s dashboard.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80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Every value set has its own site in VSAC Share, and each value set site has its own dashboard customizable by its owner</a:t>
            </a:r>
            <a:r>
              <a:rPr lang="en-US" baseline="0" dirty="0" smtClean="0"/>
              <a:t> or steward.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Each VSAC Share user can have their own dashboard and they can join whatever value</a:t>
            </a:r>
            <a:r>
              <a:rPr lang="en-US" baseline="0" dirty="0" smtClean="0"/>
              <a:t> set </a:t>
            </a:r>
            <a:r>
              <a:rPr lang="en-US" dirty="0" smtClean="0"/>
              <a:t>sites they are interested in.</a:t>
            </a:r>
            <a:r>
              <a:rPr lang="en-US" baseline="0" dirty="0" smtClean="0"/>
              <a:t> T</a:t>
            </a:r>
            <a:r>
              <a:rPr lang="en-US" dirty="0" smtClean="0"/>
              <a:t>hose value set sites will appear in that user’s dashboard.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80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Every value set has its own site in VSAC Share, and each value set site has its own dashboard customizable by its owner</a:t>
            </a:r>
            <a:r>
              <a:rPr lang="en-US" baseline="0" dirty="0" smtClean="0"/>
              <a:t> or steward.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Each VSAC Share user can have their own dashboard and they can join whatever value</a:t>
            </a:r>
            <a:r>
              <a:rPr lang="en-US" baseline="0" dirty="0" smtClean="0"/>
              <a:t> set </a:t>
            </a:r>
            <a:r>
              <a:rPr lang="en-US" dirty="0" smtClean="0"/>
              <a:t>sites they are interested in.</a:t>
            </a:r>
            <a:r>
              <a:rPr lang="en-US" baseline="0" dirty="0" smtClean="0"/>
              <a:t> T</a:t>
            </a:r>
            <a:r>
              <a:rPr lang="en-US" dirty="0" smtClean="0"/>
              <a:t>hose value set sites will appear in that user’s dashboard.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80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Every value set has its own site in VSAC Share, and each value set site has its own dashboard customizable by its owner</a:t>
            </a:r>
            <a:r>
              <a:rPr lang="en-US" baseline="0" dirty="0" smtClean="0"/>
              <a:t> or steward.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Each VSAC Share user can have their own dashboard and they can join whatever value</a:t>
            </a:r>
            <a:r>
              <a:rPr lang="en-US" baseline="0" dirty="0" smtClean="0"/>
              <a:t> set </a:t>
            </a:r>
            <a:r>
              <a:rPr lang="en-US" dirty="0" smtClean="0"/>
              <a:t>sites they are interested in.</a:t>
            </a:r>
            <a:r>
              <a:rPr lang="en-US" baseline="0" dirty="0" smtClean="0"/>
              <a:t> T</a:t>
            </a:r>
            <a:r>
              <a:rPr lang="en-US" dirty="0" smtClean="0"/>
              <a:t>hose value set sites will appear in that user’s dashboard.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80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3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6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07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46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15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52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06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2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6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2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5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Wingdings" panose="05000000000000000000" pitchFamily="2" charset="2"/>
              <a:buChar char="v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897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25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354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557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16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711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002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385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588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302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2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39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374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012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788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112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076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947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118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01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416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5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22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48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916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319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590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5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5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5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7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87204-ABBD-42A9-A222-E53058AF580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8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B326A-1083-46BC-8BD2-25C4F38FDF23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95941-4F9F-48F7-8396-7B7B69A89D1F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0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C338B-695F-452A-8243-10BC47F64CB7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5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ustserv@nlm.nih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ureen.madden@nih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cda.sitenv.org/Value+Sets+Used+in+C-CDA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</p:spPr>
        <p:txBody>
          <a:bodyPr>
            <a:normAutofit fontScale="90000"/>
          </a:bodyPr>
          <a:lstStyle/>
          <a:p>
            <a:r>
              <a:rPr lang="en-US" sz="6000" b="1" i="1" dirty="0"/>
              <a:t>VSAC Users’ Forum</a:t>
            </a:r>
            <a:r>
              <a:rPr lang="en-US" b="1" i="1" dirty="0"/>
              <a:t/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Thursday, September 18</a:t>
            </a:r>
            <a:br>
              <a:rPr lang="en-US" b="1" dirty="0"/>
            </a:br>
            <a:r>
              <a:rPr lang="en-US" b="1" dirty="0"/>
              <a:t>2:00 – 3:00 EDT</a:t>
            </a:r>
          </a:p>
          <a:p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" y="0"/>
            <a:ext cx="914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173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371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211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Send comments, questions, ideas and </a:t>
            </a:r>
            <a:r>
              <a:rPr lang="en-US" sz="3600" b="1" i="1" dirty="0"/>
              <a:t>intensional value sets </a:t>
            </a:r>
            <a:r>
              <a:rPr lang="en-US" sz="3600" b="1" dirty="0"/>
              <a:t>to:</a:t>
            </a:r>
          </a:p>
          <a:p>
            <a:pPr marL="0" indent="0" algn="ctr">
              <a:buNone/>
            </a:pPr>
            <a:r>
              <a:rPr lang="en-US" sz="4000" b="1" dirty="0">
                <a:hlinkClick r:id="rId3"/>
              </a:rPr>
              <a:t>custserv@nlm.nih.gov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dirty="0"/>
              <a:t>(place VSAC in the subject line)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Upcoming VSAC Users’ Forums:</a:t>
            </a:r>
            <a:br>
              <a:rPr lang="en-US" b="1" dirty="0"/>
            </a:br>
            <a:r>
              <a:rPr lang="en-US" dirty="0"/>
              <a:t>October 16, 2014</a:t>
            </a:r>
            <a:br>
              <a:rPr lang="en-US" dirty="0"/>
            </a:br>
            <a:r>
              <a:rPr lang="en-US" dirty="0"/>
              <a:t>November 13, 2014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8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066800"/>
            <a:ext cx="8229600" cy="8080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Today’s Agenda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Review of August Forum </a:t>
            </a:r>
            <a:r>
              <a:rPr lang="en-US" sz="3000" dirty="0"/>
              <a:t>T</a:t>
            </a:r>
            <a:r>
              <a:rPr lang="en-US" sz="3000" dirty="0" smtClean="0"/>
              <a:t>opics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Introduction to VSAC Share Collaboration Site</a:t>
            </a:r>
          </a:p>
          <a:p>
            <a:pPr lvl="1"/>
            <a:r>
              <a:rPr lang="en-US" dirty="0" smtClean="0"/>
              <a:t>Introduction to Intensional </a:t>
            </a:r>
            <a:r>
              <a:rPr lang="en-US" dirty="0"/>
              <a:t>Value Set </a:t>
            </a:r>
            <a:r>
              <a:rPr lang="en-US" dirty="0" smtClean="0"/>
              <a:t>Development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 smtClean="0"/>
              <a:t>Upcoming VSAC Release: September 30</a:t>
            </a:r>
          </a:p>
          <a:p>
            <a:pPr lvl="1"/>
            <a:r>
              <a:rPr lang="en-US" sz="2600" dirty="0" smtClean="0"/>
              <a:t>User-requested UMLS CUIs in VSAC</a:t>
            </a:r>
          </a:p>
          <a:p>
            <a:pPr lvl="1"/>
            <a:r>
              <a:rPr lang="en-US" sz="2600" dirty="0"/>
              <a:t>U</a:t>
            </a:r>
            <a:r>
              <a:rPr lang="en-US" sz="2600" dirty="0" smtClean="0"/>
              <a:t>ser-requested HL7v3 in VSAC</a:t>
            </a:r>
          </a:p>
          <a:p>
            <a:pPr lvl="1"/>
            <a:r>
              <a:rPr lang="en-US" sz="2600" dirty="0" smtClean="0"/>
              <a:t>User-requested Text Download Format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 smtClean="0"/>
              <a:t>Intensional Value Set Development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Participate! Give us your example statements for queries into SNOMED CT, RxNorm and LOINC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464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371600"/>
            <a:ext cx="8229600" cy="808038"/>
          </a:xfrm>
        </p:spPr>
        <p:txBody>
          <a:bodyPr>
            <a:noAutofit/>
          </a:bodyPr>
          <a:lstStyle/>
          <a:p>
            <a:r>
              <a:rPr lang="en-US" sz="4000" dirty="0"/>
              <a:t>HL7 Code Systems Coming to VSAC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Review of August Forum </a:t>
            </a:r>
            <a:r>
              <a:rPr lang="en-US" sz="3000" dirty="0"/>
              <a:t>T</a:t>
            </a:r>
            <a:r>
              <a:rPr lang="en-US" sz="3000" dirty="0" smtClean="0"/>
              <a:t>opics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Introduction to VSAC Share Collaboration Site</a:t>
            </a:r>
          </a:p>
          <a:p>
            <a:pPr lvl="1"/>
            <a:r>
              <a:rPr lang="en-US" dirty="0" smtClean="0"/>
              <a:t>Introduction to Intensional </a:t>
            </a:r>
            <a:r>
              <a:rPr lang="en-US" dirty="0"/>
              <a:t>Value Set </a:t>
            </a:r>
            <a:r>
              <a:rPr lang="en-US" dirty="0" smtClean="0"/>
              <a:t>Development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 smtClean="0"/>
              <a:t>Upcoming VSAC Release: September 30</a:t>
            </a:r>
          </a:p>
          <a:p>
            <a:pPr lvl="1"/>
            <a:r>
              <a:rPr lang="en-US" sz="2600" dirty="0" smtClean="0"/>
              <a:t>User-requested UMLS CUIs in VSAC</a:t>
            </a:r>
          </a:p>
          <a:p>
            <a:pPr lvl="1"/>
            <a:r>
              <a:rPr lang="en-US" sz="2600" dirty="0"/>
              <a:t>U</a:t>
            </a:r>
            <a:r>
              <a:rPr lang="en-US" sz="2600" dirty="0" smtClean="0"/>
              <a:t>ser-requested HL7v3 in VSAC</a:t>
            </a:r>
          </a:p>
          <a:p>
            <a:pPr lvl="1"/>
            <a:r>
              <a:rPr lang="en-US" sz="2600" dirty="0" smtClean="0"/>
              <a:t>User-requested Text Download Format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 smtClean="0"/>
              <a:t>Intensional Value Set Development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Participate! Give us your example statements for queries into SNOMED CT, RxNorm and LOINC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502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371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VSAC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V</a:t>
            </a:r>
            <a:r>
              <a:rPr lang="en-US" dirty="0" smtClean="0"/>
              <a:t>alue set discussion/collaboration repository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Soliciting discussion and user needs now.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/>
              <a:t>Beta release </a:t>
            </a:r>
            <a:r>
              <a:rPr lang="en-US" dirty="0" smtClean="0"/>
              <a:t>available: </a:t>
            </a:r>
            <a:r>
              <a:rPr lang="en-US" dirty="0"/>
              <a:t>end of 2014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219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VSAC </a:t>
            </a:r>
            <a:r>
              <a:rPr lang="en-US" dirty="0" smtClean="0"/>
              <a:t>Share (to be renamed)</a:t>
            </a:r>
            <a:endParaRPr lang="en-US" dirty="0"/>
          </a:p>
        </p:txBody>
      </p:sp>
      <p:pic>
        <p:nvPicPr>
          <p:cNvPr id="5" name="Picture 2" descr="Draft mockup view of the VSAC Share page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72343"/>
            <a:ext cx="8082976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 rot="-1440000">
            <a:off x="2264147" y="3404411"/>
            <a:ext cx="47738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Draft Mockup</a:t>
            </a:r>
            <a:endParaRPr lang="en-U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376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371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VSAC Share Beta Test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/>
              <a:t>Volunteer to be a beta tester for the VSAC Share Collaboration site. We need your input in order to make a good tool for you.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Testing will require only a couple hours and will take place during 2 weeks in November.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Sign up now: </a:t>
            </a:r>
            <a:r>
              <a:rPr lang="en-US" b="1" dirty="0">
                <a:hlinkClick r:id="rId3"/>
              </a:rPr>
              <a:t>maureen.madden@nih.gov</a:t>
            </a:r>
            <a:endParaRPr lang="en-US" b="1" dirty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72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371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211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Can you help test-drive and give feedback for the new VSAC Share Collaboration Tool?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7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371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Intensional Value Set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211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Currently you have the ability to author value sets in VSAC by importing an enumerated list of codes or by choosing codes in the VSAC Authoring Tool.</a:t>
            </a:r>
          </a:p>
          <a:p>
            <a:pPr marL="0" lvl="0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NLM is building additional tooling in VSAC for you to define and build value sets by logical queries into code systems: Intensional Value Sets.</a:t>
            </a:r>
          </a:p>
          <a:p>
            <a:pPr marL="0" lvl="0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We need your thought processes and real use cases for how you build value sets.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48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371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Intensional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211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Make a SNOMED CT value set using all the active descendants of code 284009009 “Route of administration (qualifier value)”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Using RxNorm: Get prescribable oral tablet SCDs with ingredient=</a:t>
            </a:r>
            <a:r>
              <a:rPr lang="en-US" b="1" dirty="0"/>
              <a:t>11289</a:t>
            </a:r>
            <a:r>
              <a:rPr lang="en-US" dirty="0"/>
              <a:t>|Warfarin</a:t>
            </a:r>
          </a:p>
          <a:p>
            <a:endParaRPr lang="en-US" dirty="0"/>
          </a:p>
          <a:p>
            <a:r>
              <a:rPr lang="en-US" dirty="0"/>
              <a:t>C-CDA Value Set: Problem 2.16.840.1.113883.3.88.12.3221.7.4</a:t>
            </a:r>
            <a:br>
              <a:rPr lang="en-US" dirty="0"/>
            </a:br>
            <a:r>
              <a:rPr lang="en-US" dirty="0"/>
              <a:t>A value set of SNOMED CT codes limited to terms descending from the Clinical Findings (404684003) or Situation with Explicit Context  (243796009) hierarchies </a:t>
            </a:r>
            <a:r>
              <a:rPr lang="en-US" dirty="0">
                <a:hlinkClick r:id="rId3"/>
              </a:rPr>
              <a:t>http://ccda.sitenv.org/Value+Sets+Used+in+C-CDA</a:t>
            </a:r>
            <a:endParaRPr lang="en-US" dirty="0"/>
          </a:p>
          <a:p>
            <a:pPr marL="0" indent="0" algn="ctr">
              <a:lnSpc>
                <a:spcPct val="150000"/>
              </a:lnSpc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8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704</Words>
  <Application>Microsoft Office PowerPoint</Application>
  <PresentationFormat>On-screen Show (4:3)</PresentationFormat>
  <Paragraphs>99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Office Theme</vt:lpstr>
      <vt:lpstr>2_Custom Design</vt:lpstr>
      <vt:lpstr>1_Custom Design</vt:lpstr>
      <vt:lpstr>Custom Design</vt:lpstr>
      <vt:lpstr>VSAC Users’ Forum </vt:lpstr>
      <vt:lpstr>Today’s Agenda</vt:lpstr>
      <vt:lpstr>HL7 Code Systems Coming to VSAC </vt:lpstr>
      <vt:lpstr>VSAC Share</vt:lpstr>
      <vt:lpstr>VSAC Share (to be renamed)</vt:lpstr>
      <vt:lpstr>VSAC Share Beta Test Volunteers</vt:lpstr>
      <vt:lpstr>Poll</vt:lpstr>
      <vt:lpstr>Intensional Value Set Definitions</vt:lpstr>
      <vt:lpstr>Example Intensional Queries</vt:lpstr>
      <vt:lpstr>Questions?</vt:lpstr>
    </vt:vector>
  </TitlesOfParts>
  <Company>National Library of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Agenda</dc:title>
  <dc:creator>MaureenM.  Madden</dc:creator>
  <cp:lastModifiedBy>MaureenM.  Madden</cp:lastModifiedBy>
  <cp:revision>62</cp:revision>
  <dcterms:created xsi:type="dcterms:W3CDTF">2014-08-26T13:25:45Z</dcterms:created>
  <dcterms:modified xsi:type="dcterms:W3CDTF">2014-10-17T19:08:46Z</dcterms:modified>
</cp:coreProperties>
</file>