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17"/>
  </p:notesMasterIdLst>
  <p:sldIdLst>
    <p:sldId id="335" r:id="rId5"/>
    <p:sldId id="260" r:id="rId6"/>
    <p:sldId id="324" r:id="rId7"/>
    <p:sldId id="325" r:id="rId8"/>
    <p:sldId id="330" r:id="rId9"/>
    <p:sldId id="329" r:id="rId10"/>
    <p:sldId id="331" r:id="rId11"/>
    <p:sldId id="332" r:id="rId12"/>
    <p:sldId id="333" r:id="rId13"/>
    <p:sldId id="334" r:id="rId14"/>
    <p:sldId id="336" r:id="rId15"/>
    <p:sldId id="33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1" autoAdjust="0"/>
    <p:restoredTop sz="85923" autoAdjust="0"/>
  </p:normalViewPr>
  <p:slideViewPr>
    <p:cSldViewPr>
      <p:cViewPr>
        <p:scale>
          <a:sx n="70" d="100"/>
          <a:sy n="70" d="100"/>
        </p:scale>
        <p:origin x="-750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31BFB-EDC4-4C80-B1C9-D6BAD1A2337D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13503-5D40-4EAA-B1E5-67A329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3503-5D40-4EAA-B1E5-67A329D862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5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3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6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0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46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15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2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06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6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5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v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9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25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35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55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71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00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385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58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30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2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39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374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012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788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112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076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947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118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01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416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22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48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91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319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590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5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5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5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7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7204-ABBD-42A9-A222-E53058AF58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20BA8-E2E7-4509-93A0-6EE57F333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326A-1083-46BC-8BD2-25C4F38FDF23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0BFE-6B6D-4822-BC59-FDFD8343A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5941-4F9F-48F7-8396-7B7B69A89D1F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B7CA-7814-417A-A78B-427A6313B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C338B-695F-452A-8243-10BC47F64CB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02128-27E8-4434-959A-D1B41372A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ureen.madden@nih.go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ustserv@nlm.nih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smtClean="0"/>
              <a:t>VSAC Users’ Forum</a:t>
            </a:r>
            <a:br>
              <a:rPr lang="en-US" b="1" i="1" smtClean="0"/>
            </a:br>
            <a:endParaRPr lang="en-US" dirty="0"/>
          </a:p>
        </p:txBody>
      </p:sp>
      <p:sp>
        <p:nvSpPr>
          <p:cNvPr id="4" name="Subtitle 3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v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/>
              <a:t>Thursday, January 15</a:t>
            </a:r>
            <a:br>
              <a:rPr lang="en-US" b="1" dirty="0" smtClean="0"/>
            </a:br>
            <a:r>
              <a:rPr lang="en-US" b="1" dirty="0" smtClean="0"/>
              <a:t>2:00 – 3:00 PM, 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0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192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VSAC Authoring Tool Demonstration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1828800" y="2362200"/>
            <a:ext cx="533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	</a:t>
            </a:r>
            <a:r>
              <a:rPr lang="en-US" sz="2400" dirty="0" smtClean="0"/>
              <a:t>Creating and Updating </a:t>
            </a:r>
            <a:r>
              <a:rPr lang="en-US" sz="2400" dirty="0"/>
              <a:t>Value </a:t>
            </a:r>
            <a:r>
              <a:rPr lang="en-US" sz="2400" dirty="0" smtClean="0"/>
              <a:t>Sets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	Example Value </a:t>
            </a:r>
            <a:r>
              <a:rPr lang="en-US" sz="2400" dirty="0" smtClean="0"/>
              <a:t>Set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Value Set Validation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	Expansion </a:t>
            </a:r>
            <a:r>
              <a:rPr lang="en-US" sz="2400" dirty="0" smtClean="0"/>
              <a:t>Profiles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smtClean="0"/>
              <a:t>Value Set Publication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35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1219200"/>
            <a:ext cx="8229600" cy="914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VSAC Collaboration </a:t>
            </a:r>
            <a:br>
              <a:rPr lang="en-US" sz="3600" dirty="0" smtClean="0"/>
            </a:br>
            <a:r>
              <a:rPr lang="en-US" sz="3600" dirty="0" smtClean="0"/>
              <a:t>Beta Test Volunteers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381000" y="2667000"/>
            <a:ext cx="8382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Volunteer to be a beta tester for the VSAC </a:t>
            </a:r>
            <a:r>
              <a:rPr lang="en-US" sz="2400" dirty="0" smtClean="0"/>
              <a:t>Collaboration </a:t>
            </a:r>
            <a:r>
              <a:rPr lang="en-US" sz="2400" dirty="0"/>
              <a:t>site. We need your input in order to make a good tool for you.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Testing will require only a couple hours and will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take </a:t>
            </a:r>
            <a:r>
              <a:rPr lang="en-US" sz="2400" dirty="0"/>
              <a:t>place </a:t>
            </a:r>
            <a:r>
              <a:rPr lang="en-US" sz="2400" dirty="0" smtClean="0"/>
              <a:t>in February.</a:t>
            </a:r>
          </a:p>
          <a:p>
            <a:endParaRPr lang="en-US" dirty="0"/>
          </a:p>
          <a:p>
            <a:r>
              <a:rPr lang="en-US" b="1" dirty="0"/>
              <a:t>Sign up now: </a:t>
            </a:r>
            <a:r>
              <a:rPr lang="en-US" b="1" dirty="0">
                <a:hlinkClick r:id="rId2"/>
              </a:rPr>
              <a:t>maureen.madden@nih.gov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1267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447800"/>
            <a:ext cx="8229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/>
              <a:t>Questions?</a:t>
            </a:r>
            <a:br>
              <a:rPr lang="en-US" sz="3600" smtClean="0"/>
            </a:b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7162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Send comments, questions, ideas </a:t>
            </a:r>
            <a:r>
              <a:rPr lang="en-US" sz="2000" b="1" dirty="0" smtClean="0"/>
              <a:t>to</a:t>
            </a:r>
            <a:r>
              <a:rPr lang="en-US" sz="2000" b="1" dirty="0"/>
              <a:t>:</a:t>
            </a:r>
          </a:p>
          <a:p>
            <a:pPr algn="ctr"/>
            <a:r>
              <a:rPr lang="en-US" sz="2400" b="1" dirty="0">
                <a:hlinkClick r:id="rId2"/>
              </a:rPr>
              <a:t>custserv@nlm.nih.gov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dirty="0"/>
              <a:t>(place VSAC in the subject line)</a:t>
            </a:r>
          </a:p>
          <a:p>
            <a:pPr algn="ctr"/>
            <a:endParaRPr lang="en-US" dirty="0"/>
          </a:p>
          <a:p>
            <a:pPr algn="ctr"/>
            <a:r>
              <a:rPr lang="en-US" b="1" dirty="0"/>
              <a:t>Upcoming VSAC Users’ </a:t>
            </a:r>
            <a:r>
              <a:rPr lang="en-US" b="1" dirty="0" smtClean="0"/>
              <a:t>Forum: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February 19,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4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Today’s 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305800" cy="3763963"/>
          </a:xfrm>
        </p:spPr>
        <p:txBody>
          <a:bodyPr>
            <a:normAutofit/>
          </a:bodyPr>
          <a:lstStyle/>
          <a:p>
            <a:r>
              <a:rPr lang="en-US" sz="2900" b="1" dirty="0" smtClean="0"/>
              <a:t>Upcoming VSAC Code System Updates:</a:t>
            </a:r>
            <a:r>
              <a:rPr lang="en-US" sz="2900" dirty="0" smtClean="0"/>
              <a:t> </a:t>
            </a:r>
            <a:endParaRPr lang="en-US" sz="2900" i="1" dirty="0" smtClean="0"/>
          </a:p>
          <a:p>
            <a:pPr marL="400050" lvl="1" indent="0">
              <a:buNone/>
            </a:pPr>
            <a:r>
              <a:rPr lang="en-US" sz="2300" dirty="0"/>
              <a:t>RxNorm </a:t>
            </a:r>
            <a:r>
              <a:rPr lang="en-US" sz="2300" dirty="0" smtClean="0"/>
              <a:t>2015-01, LOINC 2.50, CPT 2015, CDT 2015, CVX 2015, HCPCS 2015, ICD-10-CM 2015, ICD-10-PCS 2015</a:t>
            </a:r>
            <a:endParaRPr lang="en-US" sz="1300" dirty="0"/>
          </a:p>
          <a:p>
            <a:pPr marL="685800" lvl="1">
              <a:buFont typeface="Wingdings" panose="05000000000000000000" pitchFamily="2" charset="2"/>
              <a:buChar char="Ø"/>
            </a:pPr>
            <a:endParaRPr lang="en-US" sz="1300" dirty="0" smtClean="0"/>
          </a:p>
          <a:p>
            <a:pPr marL="400050" lvl="1" indent="0">
              <a:buNone/>
            </a:pPr>
            <a:endParaRPr lang="en-US" sz="1300" dirty="0"/>
          </a:p>
          <a:p>
            <a:pPr marL="400050" lvl="1" indent="0">
              <a:buNone/>
            </a:pPr>
            <a:endParaRPr lang="en-US" sz="1300" dirty="0" smtClean="0"/>
          </a:p>
          <a:p>
            <a:pPr lvl="0"/>
            <a:r>
              <a:rPr lang="en-US" sz="2900" b="1" dirty="0">
                <a:solidFill>
                  <a:prstClr val="black"/>
                </a:solidFill>
              </a:rPr>
              <a:t>Creating and </a:t>
            </a:r>
            <a:r>
              <a:rPr lang="en-US" sz="2900" b="1" dirty="0" smtClean="0">
                <a:solidFill>
                  <a:prstClr val="black"/>
                </a:solidFill>
              </a:rPr>
              <a:t>Updating </a:t>
            </a:r>
            <a:r>
              <a:rPr lang="en-US" sz="2900" b="1" dirty="0">
                <a:solidFill>
                  <a:prstClr val="black"/>
                </a:solidFill>
              </a:rPr>
              <a:t>your Value Sets</a:t>
            </a:r>
          </a:p>
          <a:p>
            <a:pPr marL="400050" lvl="1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1746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VSAC Support Center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-50250" y="2438400"/>
            <a:ext cx="9226907" cy="2541587"/>
            <a:chOff x="-50250" y="2438400"/>
            <a:chExt cx="9226907" cy="2541587"/>
          </a:xfrm>
        </p:grpSpPr>
        <p:pic>
          <p:nvPicPr>
            <p:cNvPr id="1026" name="Picture 2" descr="VSAC Home Page showing the Help button circled. Click the Help button to go to the VSAC Support Center." title="VSAC Home Pag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0250" y="2438400"/>
              <a:ext cx="9226907" cy="2541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8305800" y="3124200"/>
              <a:ext cx="838200" cy="83820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26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/>
              <a:t>VSAC Support Center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981200"/>
            <a:ext cx="2743199" cy="4478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6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VSAC Support </a:t>
            </a:r>
            <a:r>
              <a:rPr lang="en-US" sz="4000" dirty="0" smtClean="0"/>
              <a:t>Center: Authoring Workflow</a:t>
            </a:r>
            <a:endParaRPr lang="en-US" sz="4000" dirty="0"/>
          </a:p>
        </p:txBody>
      </p:sp>
      <p:pic>
        <p:nvPicPr>
          <p:cNvPr id="3074" name="Picture 2" descr="VSAC Authoring Workflow: Draft, Proposed, Approved, Ready to Publish, Published" title="VSAC Authoring Workf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1828800"/>
            <a:ext cx="2800350" cy="487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/>
              <a:t>VSAC Support </a:t>
            </a:r>
            <a:r>
              <a:rPr lang="en-US" sz="4000" dirty="0" smtClean="0"/>
              <a:t>Center: Video Tutorials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600200" y="2413338"/>
            <a:ext cx="5715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dirty="0"/>
              <a:t>    Updating Value </a:t>
            </a:r>
            <a:r>
              <a:rPr lang="en-US" sz="2400" dirty="0" smtClean="0"/>
              <a:t>Sets</a:t>
            </a:r>
          </a:p>
          <a:p>
            <a:endParaRPr lang="en-US" sz="2400" dirty="0"/>
          </a:p>
          <a:p>
            <a:r>
              <a:rPr lang="en-US" sz="2400" dirty="0"/>
              <a:t>    Adding Queried Codes to Value </a:t>
            </a:r>
            <a:r>
              <a:rPr lang="en-US" sz="2400" dirty="0" smtClean="0"/>
              <a:t>Sets</a:t>
            </a:r>
          </a:p>
          <a:p>
            <a:endParaRPr lang="en-US" sz="2400" dirty="0"/>
          </a:p>
          <a:p>
            <a:r>
              <a:rPr lang="en-US" sz="2400" dirty="0"/>
              <a:t>    Importing Multiple Codes into Value </a:t>
            </a:r>
            <a:r>
              <a:rPr lang="en-US" sz="2400" dirty="0" smtClean="0"/>
              <a:t>Sets</a:t>
            </a:r>
          </a:p>
          <a:p>
            <a:endParaRPr lang="en-US" sz="2400" dirty="0"/>
          </a:p>
          <a:p>
            <a:r>
              <a:rPr lang="en-US" sz="2400" dirty="0"/>
              <a:t>    Manually Adding Codes to a Value 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066800"/>
            <a:ext cx="8229600" cy="808038"/>
          </a:xfrm>
        </p:spPr>
        <p:txBody>
          <a:bodyPr>
            <a:normAutofit/>
          </a:bodyPr>
          <a:lstStyle/>
          <a:p>
            <a:r>
              <a:rPr lang="en-US" sz="4000" dirty="0"/>
              <a:t>VSAC Support </a:t>
            </a:r>
            <a:r>
              <a:rPr lang="en-US" sz="4000" dirty="0" smtClean="0"/>
              <a:t>Center: Best Practices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838200" y="2133600"/>
            <a:ext cx="7467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Building High Quality Value Sets</a:t>
            </a:r>
          </a:p>
          <a:p>
            <a:r>
              <a:rPr lang="en-US" sz="2000" dirty="0"/>
              <a:t>Types of Value Sets</a:t>
            </a:r>
          </a:p>
          <a:p>
            <a:r>
              <a:rPr lang="en-US" sz="2000" dirty="0"/>
              <a:t>Value Set Quality Criteria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Clinical </a:t>
            </a:r>
            <a:r>
              <a:rPr lang="en-US" sz="2000" dirty="0" smtClean="0"/>
              <a:t>Validity, Metadata Completeness, Non-redundancy</a:t>
            </a:r>
            <a:endParaRPr lang="en-US" sz="2000" dirty="0"/>
          </a:p>
          <a:p>
            <a:r>
              <a:rPr lang="en-US" sz="2000" dirty="0"/>
              <a:t>    All Value Set Codes Are Valid in the Code System</a:t>
            </a:r>
          </a:p>
          <a:p>
            <a:r>
              <a:rPr lang="en-US" sz="2000" dirty="0"/>
              <a:t>    Descriptors Match Code System Descriptors</a:t>
            </a:r>
          </a:p>
          <a:p>
            <a:r>
              <a:rPr lang="en-US" sz="2000" dirty="0"/>
              <a:t>    Code List </a:t>
            </a:r>
            <a:r>
              <a:rPr lang="en-US" sz="2000" dirty="0" smtClean="0"/>
              <a:t>Completeness, Logical </a:t>
            </a:r>
            <a:r>
              <a:rPr lang="en-US" sz="2000" dirty="0"/>
              <a:t>Correctness</a:t>
            </a:r>
          </a:p>
          <a:p>
            <a:r>
              <a:rPr lang="en-US" sz="2000" dirty="0"/>
              <a:t>    Proper Terminological Hierarchies</a:t>
            </a:r>
          </a:p>
          <a:p>
            <a:r>
              <a:rPr lang="en-US" sz="2000" dirty="0"/>
              <a:t>    Concept Property </a:t>
            </a:r>
            <a:r>
              <a:rPr lang="en-US" sz="2000" dirty="0" smtClean="0"/>
              <a:t>Similarity, Code </a:t>
            </a:r>
            <a:r>
              <a:rPr lang="en-US" sz="2000" dirty="0"/>
              <a:t>System Alignment to Standards</a:t>
            </a:r>
          </a:p>
          <a:p>
            <a:r>
              <a:rPr lang="en-US" sz="2000" dirty="0" smtClean="0"/>
              <a:t>Value </a:t>
            </a:r>
            <a:r>
              <a:rPr lang="en-US" sz="2000" dirty="0"/>
              <a:t>Set Name</a:t>
            </a:r>
          </a:p>
          <a:p>
            <a:r>
              <a:rPr lang="en-US" sz="2000" dirty="0"/>
              <a:t>Value Set Purpose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Clinical Focus</a:t>
            </a:r>
          </a:p>
          <a:p>
            <a:r>
              <a:rPr lang="en-US" sz="2000" dirty="0"/>
              <a:t>    Data Element Scope</a:t>
            </a:r>
          </a:p>
          <a:p>
            <a:r>
              <a:rPr lang="en-US" sz="2000" dirty="0"/>
              <a:t>    Inclusion Criteria</a:t>
            </a:r>
          </a:p>
          <a:p>
            <a:r>
              <a:rPr lang="en-US" sz="2000" dirty="0"/>
              <a:t>    Exclusion Criteria</a:t>
            </a:r>
          </a:p>
        </p:txBody>
      </p:sp>
    </p:spTree>
    <p:extLst>
      <p:ext uri="{BB962C8B-B14F-4D97-AF65-F5344CB8AC3E}">
        <p14:creationId xmlns:p14="http://schemas.microsoft.com/office/powerpoint/2010/main" val="33760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192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VSAC Support </a:t>
            </a:r>
            <a:r>
              <a:rPr lang="en-US" sz="4000" dirty="0" smtClean="0"/>
              <a:t>Center: </a:t>
            </a:r>
            <a:br>
              <a:rPr lang="en-US" sz="4000" dirty="0" smtClean="0"/>
            </a:br>
            <a:r>
              <a:rPr lang="en-US" sz="4000" dirty="0" smtClean="0"/>
              <a:t>Terminologies and Tools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990600" y="2590800"/>
            <a:ext cx="7162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VSAC </a:t>
            </a:r>
            <a:r>
              <a:rPr lang="en-US" sz="2000" b="1" dirty="0" smtClean="0"/>
              <a:t>Terminologies (each name links to source Web page)</a:t>
            </a:r>
            <a:endParaRPr lang="en-US" sz="2000" b="1" dirty="0"/>
          </a:p>
          <a:p>
            <a:r>
              <a:rPr lang="en-US" sz="2000" dirty="0"/>
              <a:t>CDT, CPT, CVX, HCPCS, </a:t>
            </a:r>
            <a:r>
              <a:rPr lang="en-US" sz="2000" dirty="0" smtClean="0"/>
              <a:t>HL7, ICD-10-CM</a:t>
            </a:r>
            <a:r>
              <a:rPr lang="en-US" sz="2000" dirty="0"/>
              <a:t>, ICD-10-PCS, ICD-9-CM, LOINC, </a:t>
            </a:r>
            <a:r>
              <a:rPr lang="en-US" sz="2000" dirty="0" smtClean="0"/>
              <a:t>RxNorm, SNOMED </a:t>
            </a:r>
            <a:r>
              <a:rPr lang="en-US" sz="2000" dirty="0"/>
              <a:t>CT®, SOP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b="1" dirty="0"/>
              <a:t>Tools</a:t>
            </a:r>
          </a:p>
          <a:p>
            <a:r>
              <a:rPr lang="en-US" sz="2000" dirty="0"/>
              <a:t>NLM Tools for EHR Certification and Meaningful Use</a:t>
            </a:r>
          </a:p>
          <a:p>
            <a:r>
              <a:rPr lang="en-US" sz="2000" dirty="0"/>
              <a:t>UMLS Terminology Services</a:t>
            </a:r>
          </a:p>
          <a:p>
            <a:r>
              <a:rPr lang="en-US" sz="2000" dirty="0"/>
              <a:t>U.S. SNOMED CT® Content Request System (USCRS)</a:t>
            </a:r>
          </a:p>
        </p:txBody>
      </p:sp>
    </p:spTree>
    <p:extLst>
      <p:ext uri="{BB962C8B-B14F-4D97-AF65-F5344CB8AC3E}">
        <p14:creationId xmlns:p14="http://schemas.microsoft.com/office/powerpoint/2010/main" val="36486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2192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VSAC Support </a:t>
            </a:r>
            <a:r>
              <a:rPr lang="en-US" sz="4000" dirty="0" smtClean="0"/>
              <a:t>Center: Updating Value Sets</a:t>
            </a:r>
            <a:endParaRPr lang="en-US" sz="4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66800" y="1905000"/>
            <a:ext cx="6942137" cy="4702175"/>
            <a:chOff x="1066800" y="1905000"/>
            <a:chExt cx="6942137" cy="4702175"/>
          </a:xfrm>
        </p:grpSpPr>
        <p:pic>
          <p:nvPicPr>
            <p:cNvPr id="4098" name="Picture 2" descr="Picture of My Value Sets and Search All Value Sets in the VSAC Authoring Tool" title="Updating Value Set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1905000"/>
              <a:ext cx="6942137" cy="470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 descr="&quot;&quot;" title="&quot;&quot;"/>
            <p:cNvSpPr/>
            <p:nvPr/>
          </p:nvSpPr>
          <p:spPr>
            <a:xfrm>
              <a:off x="3200400" y="6400800"/>
              <a:ext cx="6858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92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294</Words>
  <Application>Microsoft Office PowerPoint</Application>
  <PresentationFormat>On-screen Show (4:3)</PresentationFormat>
  <Paragraphs>72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2_Custom Design</vt:lpstr>
      <vt:lpstr>1_Custom Design</vt:lpstr>
      <vt:lpstr>Custom Design</vt:lpstr>
      <vt:lpstr>PowerPoint Presentation</vt:lpstr>
      <vt:lpstr>Today’s Agenda</vt:lpstr>
      <vt:lpstr>VSAC Support Center</vt:lpstr>
      <vt:lpstr>VSAC Support Center</vt:lpstr>
      <vt:lpstr>VSAC Support Center: Authoring Workflow</vt:lpstr>
      <vt:lpstr>VSAC Support Center: Video Tutorials</vt:lpstr>
      <vt:lpstr>VSAC Support Center: Best Practices</vt:lpstr>
      <vt:lpstr>VSAC Support Center:  Terminologies and Tools</vt:lpstr>
      <vt:lpstr>VSAC Support Center: Updating Value Sets</vt:lpstr>
      <vt:lpstr>VSAC Authoring Tool Demonstration</vt:lpstr>
      <vt:lpstr>PowerPoint Presentation</vt:lpstr>
      <vt:lpstr>PowerPoint Presentation</vt:lpstr>
    </vt:vector>
  </TitlesOfParts>
  <Company>National Library of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VSAC Users' Forum 10-16-2014</dc:title>
  <dc:subject>VSAC Users' Forum: UMLS CUIs, HL7V3, Text Format, how to remove ICD-9-CM value sets</dc:subject>
  <dc:creator>MaureenM.  Madden</dc:creator>
  <cp:keywords>value set authority center, vsac</cp:keywords>
  <cp:lastModifiedBy>Madden, Maureen (NIH/NLM) [E]</cp:lastModifiedBy>
  <cp:revision>167</cp:revision>
  <dcterms:created xsi:type="dcterms:W3CDTF">2014-08-26T13:25:45Z</dcterms:created>
  <dcterms:modified xsi:type="dcterms:W3CDTF">2015-01-21T15:36:11Z</dcterms:modified>
</cp:coreProperties>
</file>